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0"/>
  </p:notesMasterIdLst>
  <p:handoutMasterIdLst>
    <p:handoutMasterId r:id="rId161"/>
  </p:handoutMasterIdLst>
  <p:sldIdLst>
    <p:sldId id="257" r:id="rId5"/>
    <p:sldId id="396" r:id="rId6"/>
    <p:sldId id="397" r:id="rId7"/>
    <p:sldId id="398" r:id="rId8"/>
    <p:sldId id="399" r:id="rId9"/>
    <p:sldId id="400" r:id="rId10"/>
    <p:sldId id="401" r:id="rId11"/>
    <p:sldId id="402" r:id="rId12"/>
    <p:sldId id="403" r:id="rId13"/>
    <p:sldId id="404" r:id="rId14"/>
    <p:sldId id="405" r:id="rId15"/>
    <p:sldId id="410" r:id="rId16"/>
    <p:sldId id="406" r:id="rId17"/>
    <p:sldId id="407" r:id="rId18"/>
    <p:sldId id="408" r:id="rId19"/>
    <p:sldId id="409" r:id="rId20"/>
    <p:sldId id="411" r:id="rId21"/>
    <p:sldId id="412" r:id="rId22"/>
    <p:sldId id="413" r:id="rId23"/>
    <p:sldId id="601" r:id="rId24"/>
    <p:sldId id="509" r:id="rId25"/>
    <p:sldId id="511" r:id="rId26"/>
    <p:sldId id="510" r:id="rId27"/>
    <p:sldId id="512" r:id="rId28"/>
    <p:sldId id="513" r:id="rId29"/>
    <p:sldId id="514" r:id="rId30"/>
    <p:sldId id="515" r:id="rId31"/>
    <p:sldId id="516" r:id="rId32"/>
    <p:sldId id="517" r:id="rId33"/>
    <p:sldId id="518" r:id="rId34"/>
    <p:sldId id="520" r:id="rId35"/>
    <p:sldId id="521" r:id="rId36"/>
    <p:sldId id="393" r:id="rId37"/>
    <p:sldId id="414" r:id="rId38"/>
    <p:sldId id="419" r:id="rId39"/>
    <p:sldId id="420" r:id="rId40"/>
    <p:sldId id="416" r:id="rId41"/>
    <p:sldId id="417" r:id="rId42"/>
    <p:sldId id="421" r:id="rId43"/>
    <p:sldId id="418" r:id="rId44"/>
    <p:sldId id="503" r:id="rId45"/>
    <p:sldId id="504" r:id="rId46"/>
    <p:sldId id="505" r:id="rId47"/>
    <p:sldId id="506" r:id="rId48"/>
    <p:sldId id="507" r:id="rId49"/>
    <p:sldId id="508" r:id="rId50"/>
    <p:sldId id="526" r:id="rId51"/>
    <p:sldId id="527" r:id="rId52"/>
    <p:sldId id="528" r:id="rId53"/>
    <p:sldId id="529" r:id="rId54"/>
    <p:sldId id="530" r:id="rId55"/>
    <p:sldId id="531" r:id="rId56"/>
    <p:sldId id="532" r:id="rId57"/>
    <p:sldId id="459" r:id="rId58"/>
    <p:sldId id="422" r:id="rId59"/>
    <p:sldId id="415" r:id="rId60"/>
    <p:sldId id="423" r:id="rId61"/>
    <p:sldId id="492" r:id="rId62"/>
    <p:sldId id="424" r:id="rId63"/>
    <p:sldId id="425" r:id="rId64"/>
    <p:sldId id="426" r:id="rId65"/>
    <p:sldId id="427" r:id="rId66"/>
    <p:sldId id="428" r:id="rId67"/>
    <p:sldId id="429" r:id="rId68"/>
    <p:sldId id="495" r:id="rId69"/>
    <p:sldId id="496" r:id="rId70"/>
    <p:sldId id="502" r:id="rId71"/>
    <p:sldId id="606" r:id="rId72"/>
    <p:sldId id="519" r:id="rId73"/>
    <p:sldId id="522" r:id="rId74"/>
    <p:sldId id="523" r:id="rId75"/>
    <p:sldId id="524" r:id="rId76"/>
    <p:sldId id="525" r:id="rId77"/>
    <p:sldId id="602" r:id="rId78"/>
    <p:sldId id="603" r:id="rId79"/>
    <p:sldId id="534" r:id="rId80"/>
    <p:sldId id="533" r:id="rId81"/>
    <p:sldId id="535" r:id="rId82"/>
    <p:sldId id="536" r:id="rId83"/>
    <p:sldId id="537" r:id="rId84"/>
    <p:sldId id="538" r:id="rId85"/>
    <p:sldId id="539" r:id="rId86"/>
    <p:sldId id="540" r:id="rId87"/>
    <p:sldId id="541" r:id="rId88"/>
    <p:sldId id="604" r:id="rId89"/>
    <p:sldId id="594" r:id="rId90"/>
    <p:sldId id="447" r:id="rId91"/>
    <p:sldId id="444" r:id="rId92"/>
    <p:sldId id="436" r:id="rId93"/>
    <p:sldId id="596" r:id="rId94"/>
    <p:sldId id="437" r:id="rId95"/>
    <p:sldId id="438" r:id="rId96"/>
    <p:sldId id="446" r:id="rId97"/>
    <p:sldId id="439" r:id="rId98"/>
    <p:sldId id="448" r:id="rId99"/>
    <p:sldId id="449" r:id="rId100"/>
    <p:sldId id="440" r:id="rId101"/>
    <p:sldId id="598" r:id="rId102"/>
    <p:sldId id="441" r:id="rId103"/>
    <p:sldId id="597" r:id="rId104"/>
    <p:sldId id="442" r:id="rId105"/>
    <p:sldId id="498" r:id="rId106"/>
    <p:sldId id="610" r:id="rId107"/>
    <p:sldId id="543" r:id="rId108"/>
    <p:sldId id="578" r:id="rId109"/>
    <p:sldId id="579" r:id="rId110"/>
    <p:sldId id="581" r:id="rId111"/>
    <p:sldId id="582" r:id="rId112"/>
    <p:sldId id="595" r:id="rId113"/>
    <p:sldId id="564" r:id="rId114"/>
    <p:sldId id="565" r:id="rId115"/>
    <p:sldId id="607" r:id="rId116"/>
    <p:sldId id="608" r:id="rId117"/>
    <p:sldId id="609" r:id="rId118"/>
    <p:sldId id="580" r:id="rId119"/>
    <p:sldId id="605" r:id="rId120"/>
    <p:sldId id="566" r:id="rId121"/>
    <p:sldId id="573" r:id="rId122"/>
    <p:sldId id="574" r:id="rId123"/>
    <p:sldId id="583" r:id="rId124"/>
    <p:sldId id="584" r:id="rId125"/>
    <p:sldId id="575" r:id="rId126"/>
    <p:sldId id="586" r:id="rId127"/>
    <p:sldId id="587" r:id="rId128"/>
    <p:sldId id="588" r:id="rId129"/>
    <p:sldId id="599" r:id="rId130"/>
    <p:sldId id="542" r:id="rId131"/>
    <p:sldId id="544" r:id="rId132"/>
    <p:sldId id="545" r:id="rId133"/>
    <p:sldId id="546" r:id="rId134"/>
    <p:sldId id="547" r:id="rId135"/>
    <p:sldId id="548" r:id="rId136"/>
    <p:sldId id="549" r:id="rId137"/>
    <p:sldId id="550" r:id="rId138"/>
    <p:sldId id="551" r:id="rId139"/>
    <p:sldId id="552" r:id="rId140"/>
    <p:sldId id="553" r:id="rId141"/>
    <p:sldId id="554" r:id="rId142"/>
    <p:sldId id="600" r:id="rId143"/>
    <p:sldId id="558" r:id="rId144"/>
    <p:sldId id="559" r:id="rId145"/>
    <p:sldId id="560" r:id="rId146"/>
    <p:sldId id="561" r:id="rId147"/>
    <p:sldId id="562" r:id="rId148"/>
    <p:sldId id="563" r:id="rId149"/>
    <p:sldId id="568" r:id="rId150"/>
    <p:sldId id="555" r:id="rId151"/>
    <p:sldId id="556" r:id="rId152"/>
    <p:sldId id="557" r:id="rId153"/>
    <p:sldId id="589" r:id="rId154"/>
    <p:sldId id="590" r:id="rId155"/>
    <p:sldId id="591" r:id="rId156"/>
    <p:sldId id="592" r:id="rId157"/>
    <p:sldId id="567" r:id="rId158"/>
    <p:sldId id="593" r:id="rId159"/>
  </p:sldIdLst>
  <p:sldSz cx="12192000" cy="6858000"/>
  <p:notesSz cx="6858000" cy="9144000"/>
  <p:defaultTextStyle>
    <a:defPPr rtl="0">
      <a:defRPr lang="en-US"/>
    </a:defPPr>
    <a:lvl1pPr marL="0" algn="l" defTabSz="914400" rtl="0" eaLnBrk="1" latinLnBrk="0" hangingPunct="1">
      <a:defRPr lang="en-US" sz="1800" kern="1200">
        <a:solidFill>
          <a:schemeClr val="tx1"/>
        </a:solidFill>
        <a:latin typeface="+mn-lt"/>
        <a:ea typeface="+mn-ea"/>
        <a:cs typeface="+mn-cs"/>
      </a:defRPr>
    </a:lvl1pPr>
    <a:lvl2pPr marL="457200" algn="l" defTabSz="914400" rtl="0" eaLnBrk="1" latinLnBrk="0" hangingPunct="1">
      <a:defRPr lang="en-US" sz="1800" kern="1200">
        <a:solidFill>
          <a:schemeClr val="tx1"/>
        </a:solidFill>
        <a:latin typeface="+mn-lt"/>
        <a:ea typeface="+mn-ea"/>
        <a:cs typeface="+mn-cs"/>
      </a:defRPr>
    </a:lvl2pPr>
    <a:lvl3pPr marL="914400" algn="l" defTabSz="914400" rtl="0" eaLnBrk="1" latinLnBrk="0" hangingPunct="1">
      <a:defRPr lang="en-US" sz="1800" kern="1200">
        <a:solidFill>
          <a:schemeClr val="tx1"/>
        </a:solidFill>
        <a:latin typeface="+mn-lt"/>
        <a:ea typeface="+mn-ea"/>
        <a:cs typeface="+mn-cs"/>
      </a:defRPr>
    </a:lvl3pPr>
    <a:lvl4pPr marL="1371600" algn="l" defTabSz="914400" rtl="0" eaLnBrk="1" latinLnBrk="0" hangingPunct="1">
      <a:defRPr lang="en-US" sz="1800" kern="1200">
        <a:solidFill>
          <a:schemeClr val="tx1"/>
        </a:solidFill>
        <a:latin typeface="+mn-lt"/>
        <a:ea typeface="+mn-ea"/>
        <a:cs typeface="+mn-cs"/>
      </a:defRPr>
    </a:lvl4pPr>
    <a:lvl5pPr marL="1828800" algn="l" defTabSz="914400" rtl="0" eaLnBrk="1" latinLnBrk="0" hangingPunct="1">
      <a:defRPr lang="en-US" sz="1800" kern="1200">
        <a:solidFill>
          <a:schemeClr val="tx1"/>
        </a:solidFill>
        <a:latin typeface="+mn-lt"/>
        <a:ea typeface="+mn-ea"/>
        <a:cs typeface="+mn-cs"/>
      </a:defRPr>
    </a:lvl5pPr>
    <a:lvl6pPr marL="2286000" algn="l" defTabSz="914400" rtl="0" eaLnBrk="1" latinLnBrk="0" hangingPunct="1">
      <a:defRPr lang="en-US" sz="1800" kern="1200">
        <a:solidFill>
          <a:schemeClr val="tx1"/>
        </a:solidFill>
        <a:latin typeface="+mn-lt"/>
        <a:ea typeface="+mn-ea"/>
        <a:cs typeface="+mn-cs"/>
      </a:defRPr>
    </a:lvl6pPr>
    <a:lvl7pPr marL="2743200" algn="l" defTabSz="914400" rtl="0" eaLnBrk="1" latinLnBrk="0" hangingPunct="1">
      <a:defRPr lang="en-US" sz="1800" kern="1200">
        <a:solidFill>
          <a:schemeClr val="tx1"/>
        </a:solidFill>
        <a:latin typeface="+mn-lt"/>
        <a:ea typeface="+mn-ea"/>
        <a:cs typeface="+mn-cs"/>
      </a:defRPr>
    </a:lvl7pPr>
    <a:lvl8pPr marL="3200400" algn="l" defTabSz="914400" rtl="0" eaLnBrk="1" latinLnBrk="0" hangingPunct="1">
      <a:defRPr lang="en-US" sz="1800" kern="1200">
        <a:solidFill>
          <a:schemeClr val="tx1"/>
        </a:solidFill>
        <a:latin typeface="+mn-lt"/>
        <a:ea typeface="+mn-ea"/>
        <a:cs typeface="+mn-cs"/>
      </a:defRPr>
    </a:lvl8pPr>
    <a:lvl9pPr marL="3657600" algn="l" defTabSz="914400" rtl="0" eaLnBrk="1" latinLnBrk="0" hangingPunct="1">
      <a:defRPr lang="en-U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3" pos="48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Tekijä"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5F5F5"/>
    <a:srgbClr val="D24726"/>
    <a:srgbClr val="9FCDB3"/>
    <a:srgbClr val="217346"/>
    <a:srgbClr val="000000"/>
    <a:srgbClr val="D9D9D9"/>
    <a:srgbClr val="F3F2F1"/>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560"/>
  </p:normalViewPr>
  <p:slideViewPr>
    <p:cSldViewPr snapToGrid="0">
      <p:cViewPr varScale="1">
        <p:scale>
          <a:sx n="68" d="100"/>
          <a:sy n="68" d="100"/>
        </p:scale>
        <p:origin x="616" y="48"/>
      </p:cViewPr>
      <p:guideLst>
        <p:guide orient="horz" pos="2880"/>
        <p:guide pos="4800"/>
      </p:guideLst>
    </p:cSldViewPr>
  </p:slideViewPr>
  <p:notesTextViewPr>
    <p:cViewPr>
      <p:scale>
        <a:sx n="1" d="1"/>
        <a:sy n="1" d="1"/>
      </p:scale>
      <p:origin x="0" y="0"/>
    </p:cViewPr>
  </p:notesTextViewPr>
  <p:notesViewPr>
    <p:cSldViewPr snapToGrid="0">
      <p:cViewPr>
        <p:scale>
          <a:sx n="1" d="2"/>
          <a:sy n="1" d="2"/>
        </p:scale>
        <p:origin x="6468" y="16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handoutMaster" Target="handoutMasters/handoutMaster1.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viewProps" Target="viewProps.xml"/><Relationship Id="rId16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US" sz="1200"/>
            </a:lvl1pPr>
          </a:lstStyle>
          <a:p>
            <a:pPr rtl="0"/>
            <a:endParaRPr lang="fi-FI"/>
          </a:p>
        </p:txBody>
      </p:sp>
      <p:sp>
        <p:nvSpPr>
          <p:cNvPr id="3" name="Päivämäärän paikkamerkki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US" sz="1200"/>
            </a:lvl1pPr>
          </a:lstStyle>
          <a:p>
            <a:pPr rtl="0"/>
            <a:fld id="{5A718418-E876-44D5-B22A-4A60DC7F1329}" type="datetime1">
              <a:rPr lang="fi-FI" smtClean="0"/>
              <a:t>17.3.2023</a:t>
            </a:fld>
            <a:endParaRPr lang="fi-FI" dirty="0"/>
          </a:p>
        </p:txBody>
      </p:sp>
      <p:sp>
        <p:nvSpPr>
          <p:cNvPr id="4" name="Alatunnisteen paikkamerk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US" sz="1200"/>
            </a:lvl1pPr>
          </a:lstStyle>
          <a:p>
            <a:pPr rtl="0"/>
            <a:endParaRPr lang="fi-FI"/>
          </a:p>
        </p:txBody>
      </p:sp>
      <p:sp>
        <p:nvSpPr>
          <p:cNvPr id="5" name="Dian numeron paikkamerkki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US" sz="1200"/>
            </a:lvl1pPr>
          </a:lstStyle>
          <a:p>
            <a:pPr rtl="0"/>
            <a:fld id="{9C679768-A2FC-4D08-91F6-8DCE6C566B36}" type="slidenum">
              <a:rPr lang="fi-FI" smtClean="0"/>
              <a:t>‹#›</a:t>
            </a:fld>
            <a:endParaRPr lang="fi-FI"/>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US" sz="1200"/>
            </a:lvl1pPr>
          </a:lstStyle>
          <a:p>
            <a:pPr rtl="0"/>
            <a:endParaRPr lang="fi-FI" noProof="0"/>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US" sz="1200"/>
            </a:lvl1pPr>
          </a:lstStyle>
          <a:p>
            <a:pPr rtl="0"/>
            <a:fld id="{B9964F4B-F6C5-49C8-8D9A-50105908FB65}" type="datetime1">
              <a:rPr lang="fi-FI" noProof="0" smtClean="0"/>
              <a:t>17.3.2023</a:t>
            </a:fld>
            <a:endParaRPr lang="fi-FI" noProof="0"/>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US"/>
            </a:defPPr>
          </a:lstStyle>
          <a:p>
            <a:pPr rtl="0"/>
            <a:endParaRPr lang="fi-FI" noProof="0"/>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US"/>
            </a:defPPr>
          </a:lstStyle>
          <a:p>
            <a:pPr lvl="0" rtl="0"/>
            <a:r>
              <a:rPr lang="fi-FI" noProof="0"/>
              <a:t>Muokkaa tekstin perustyylejä napsauttamalla</a:t>
            </a:r>
          </a:p>
          <a:p>
            <a:pPr lvl="1" rtl="0"/>
            <a:r>
              <a:rPr lang="fi-FI" noProof="0"/>
              <a:t>Toinen taso</a:t>
            </a:r>
          </a:p>
          <a:p>
            <a:pPr lvl="2" rtl="0"/>
            <a:r>
              <a:rPr lang="fi-FI" noProof="0"/>
              <a:t>Kolmas taso</a:t>
            </a:r>
          </a:p>
          <a:p>
            <a:pPr lvl="3" rtl="0"/>
            <a:r>
              <a:rPr lang="fi-FI" noProof="0"/>
              <a:t>Neljäs taso</a:t>
            </a:r>
          </a:p>
          <a:p>
            <a:pPr lvl="4" rtl="0"/>
            <a:r>
              <a:rPr lang="fi-FI" noProof="0"/>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US" sz="1200"/>
            </a:lvl1pPr>
          </a:lstStyle>
          <a:p>
            <a:pPr rtl="0"/>
            <a:endParaRPr lang="fi-FI" noProof="0"/>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US" sz="1200"/>
            </a:lvl1pPr>
          </a:lstStyle>
          <a:p>
            <a:pPr rtl="0"/>
            <a:fld id="{DF61EA0F-A667-4B49-8422-0062BC55E249}" type="slidenum">
              <a:rPr lang="fi-FI" noProof="0" smtClean="0"/>
              <a:t>‹#›</a:t>
            </a:fld>
            <a:endParaRPr lang="fi-FI"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US" sz="1200" kern="1200">
        <a:solidFill>
          <a:schemeClr val="tx1"/>
        </a:solidFill>
        <a:latin typeface="+mn-lt"/>
        <a:ea typeface="+mn-ea"/>
        <a:cs typeface="+mn-cs"/>
      </a:defRPr>
    </a:lvl1pPr>
    <a:lvl2pPr marL="457200" algn="l" defTabSz="914400" rtl="0" eaLnBrk="1" latinLnBrk="0" hangingPunct="1">
      <a:defRPr lang="en-US" sz="1200" kern="1200">
        <a:solidFill>
          <a:schemeClr val="tx1"/>
        </a:solidFill>
        <a:latin typeface="+mn-lt"/>
        <a:ea typeface="+mn-ea"/>
        <a:cs typeface="+mn-cs"/>
      </a:defRPr>
    </a:lvl2pPr>
    <a:lvl3pPr marL="914400" algn="l" defTabSz="914400" rtl="0" eaLnBrk="1" latinLnBrk="0" hangingPunct="1">
      <a:defRPr lang="en-US" sz="1200" kern="1200">
        <a:solidFill>
          <a:schemeClr val="tx1"/>
        </a:solidFill>
        <a:latin typeface="+mn-lt"/>
        <a:ea typeface="+mn-ea"/>
        <a:cs typeface="+mn-cs"/>
      </a:defRPr>
    </a:lvl3pPr>
    <a:lvl4pPr marL="1371600" algn="l" defTabSz="914400" rtl="0" eaLnBrk="1" latinLnBrk="0" hangingPunct="1">
      <a:defRPr lang="en-US" sz="1200" kern="1200">
        <a:solidFill>
          <a:schemeClr val="tx1"/>
        </a:solidFill>
        <a:latin typeface="+mn-lt"/>
        <a:ea typeface="+mn-ea"/>
        <a:cs typeface="+mn-cs"/>
      </a:defRPr>
    </a:lvl4pPr>
    <a:lvl5pPr marL="1828800" algn="l" defTabSz="914400" rtl="0" eaLnBrk="1" latinLnBrk="0" hangingPunct="1">
      <a:defRPr lang="en-US" sz="1200" kern="1200">
        <a:solidFill>
          <a:schemeClr val="tx1"/>
        </a:solidFill>
        <a:latin typeface="+mn-lt"/>
        <a:ea typeface="+mn-ea"/>
        <a:cs typeface="+mn-cs"/>
      </a:defRPr>
    </a:lvl5pPr>
    <a:lvl6pPr marL="2286000" algn="l" defTabSz="914400" rtl="0" eaLnBrk="1" latinLnBrk="0" hangingPunct="1">
      <a:defRPr lang="en-US" sz="1200" kern="1200">
        <a:solidFill>
          <a:schemeClr val="tx1"/>
        </a:solidFill>
        <a:latin typeface="+mn-lt"/>
        <a:ea typeface="+mn-ea"/>
        <a:cs typeface="+mn-cs"/>
      </a:defRPr>
    </a:lvl6pPr>
    <a:lvl7pPr marL="2743200" algn="l" defTabSz="914400" rtl="0" eaLnBrk="1" latinLnBrk="0" hangingPunct="1">
      <a:defRPr lang="en-US" sz="1200" kern="1200">
        <a:solidFill>
          <a:schemeClr val="tx1"/>
        </a:solidFill>
        <a:latin typeface="+mn-lt"/>
        <a:ea typeface="+mn-ea"/>
        <a:cs typeface="+mn-cs"/>
      </a:defRPr>
    </a:lvl7pPr>
    <a:lvl8pPr marL="3200400" algn="l" defTabSz="914400" rtl="0" eaLnBrk="1" latinLnBrk="0" hangingPunct="1">
      <a:defRPr lang="en-US" sz="1200" kern="1200">
        <a:solidFill>
          <a:schemeClr val="tx1"/>
        </a:solidFill>
        <a:latin typeface="+mn-lt"/>
        <a:ea typeface="+mn-ea"/>
        <a:cs typeface="+mn-cs"/>
      </a:defRPr>
    </a:lvl8pPr>
    <a:lvl9pPr marL="3657600" algn="l" defTabSz="914400" rtl="0" eaLnBrk="1" latinLnBrk="0" hangingPunct="1">
      <a:defRPr lang="en-U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utorialrepublic.com/css-tutorial/css-get-started.php#external-style-she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Web/CSS/background-imag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republic.com/css-tutorial/css3-flexible-box-layouts.php"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rtlCol="0"/>
          <a:lstStyle/>
          <a:p>
            <a:pPr rtl="0"/>
            <a:endParaRPr lang="fi-FI" dirty="0"/>
          </a:p>
        </p:txBody>
      </p:sp>
      <p:sp>
        <p:nvSpPr>
          <p:cNvPr id="4" name="Dian numeron paikkamerkki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Päivämäärän paikkamerkki 4">
            <a:extLst>
              <a:ext uri="{FF2B5EF4-FFF2-40B4-BE49-F238E27FC236}">
                <a16:creationId xmlns:a16="http://schemas.microsoft.com/office/drawing/2014/main" id="{D1BBBCF4-8604-43D9-B505-9F122E296FB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99B0F-4D26-4A63-B3AC-D10D46B1B9F0}" type="datetime1">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17.3.2023</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dirty="0"/>
              <a:t>https://www.tutorialrepublic.com/css-tutorial/css-get-started.php</a:t>
            </a:r>
          </a:p>
          <a:p>
            <a:r>
              <a:rPr lang="fi-FI" sz="1200" b="0" i="0" kern="1200" dirty="0">
                <a:solidFill>
                  <a:schemeClr val="tx1"/>
                </a:solidFill>
                <a:effectLst/>
                <a:latin typeface="+mn-lt"/>
                <a:ea typeface="+mn-ea"/>
                <a:cs typeface="+mn-cs"/>
              </a:rPr>
              <a:t>sinun tulee välttää tyylimääritteiden käyttöä koodissasi. </a:t>
            </a:r>
            <a:r>
              <a:rPr lang="fi-FI" sz="1200" b="0" i="0" u="none" strike="noStrike" kern="1200" dirty="0">
                <a:solidFill>
                  <a:schemeClr val="tx1"/>
                </a:solidFill>
                <a:effectLst/>
                <a:latin typeface="+mn-lt"/>
                <a:ea typeface="+mn-ea"/>
                <a:cs typeface="+mn-cs"/>
                <a:hlinkClick r:id="rId3"/>
              </a:rPr>
              <a:t>Ulkoisten tyylisivujen</a:t>
            </a:r>
            <a:r>
              <a:rPr lang="fi-FI" sz="1200" b="0" i="0" kern="1200" dirty="0">
                <a:solidFill>
                  <a:schemeClr val="tx1"/>
                </a:solidFill>
                <a:effectLst/>
                <a:latin typeface="+mn-lt"/>
                <a:ea typeface="+mn-ea"/>
                <a:cs typeface="+mn-cs"/>
              </a:rPr>
              <a:t> käyttö on suositeltava tapa lisätä tyylejä HTML-dokumentteihin.</a:t>
            </a:r>
            <a:endParaRPr lang="fi-FI" dirty="0"/>
          </a:p>
        </p:txBody>
      </p:sp>
      <p:sp>
        <p:nvSpPr>
          <p:cNvPr id="4" name="Dian numeron paikkamerkki 3"/>
          <p:cNvSpPr>
            <a:spLocks noGrp="1"/>
          </p:cNvSpPr>
          <p:nvPr>
            <p:ph type="sldNum" sz="quarter" idx="5"/>
          </p:nvPr>
        </p:nvSpPr>
        <p:spPr/>
        <p:txBody>
          <a:bodyPr/>
          <a:lstStyle/>
          <a:p>
            <a:fld id="{9B4784A1-0BDC-41D9-ABB8-F3B84732969C}" type="slidenum">
              <a:rPr lang="fi-FI" smtClean="0"/>
              <a:t>6</a:t>
            </a:fld>
            <a:endParaRPr lang="fi-FI"/>
          </a:p>
        </p:txBody>
      </p:sp>
    </p:spTree>
    <p:extLst>
      <p:ext uri="{BB962C8B-B14F-4D97-AF65-F5344CB8AC3E}">
        <p14:creationId xmlns:p14="http://schemas.microsoft.com/office/powerpoint/2010/main" val="423333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fld id="{9B4784A1-0BDC-41D9-ABB8-F3B84732969C}" type="slidenum">
              <a:rPr lang="fi-FI" smtClean="0"/>
              <a:t>7</a:t>
            </a:fld>
            <a:endParaRPr lang="fi-FI"/>
          </a:p>
        </p:txBody>
      </p:sp>
    </p:spTree>
    <p:extLst>
      <p:ext uri="{BB962C8B-B14F-4D97-AF65-F5344CB8AC3E}">
        <p14:creationId xmlns:p14="http://schemas.microsoft.com/office/powerpoint/2010/main" val="209601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dirty="0"/>
              <a:t>https://www.tutorialrepublic.com/css-reference/css-color-names.php</a:t>
            </a:r>
          </a:p>
        </p:txBody>
      </p:sp>
      <p:sp>
        <p:nvSpPr>
          <p:cNvPr id="4" name="Dian numeron paikkamerkki 3"/>
          <p:cNvSpPr>
            <a:spLocks noGrp="1"/>
          </p:cNvSpPr>
          <p:nvPr>
            <p:ph type="sldNum" sz="quarter" idx="5"/>
          </p:nvPr>
        </p:nvSpPr>
        <p:spPr/>
        <p:txBody>
          <a:bodyPr/>
          <a:lstStyle/>
          <a:p>
            <a:fld id="{9B4784A1-0BDC-41D9-ABB8-F3B84732969C}" type="slidenum">
              <a:rPr lang="fi-FI" smtClean="0"/>
              <a:t>40</a:t>
            </a:fld>
            <a:endParaRPr lang="fi-FI"/>
          </a:p>
        </p:txBody>
      </p:sp>
    </p:spTree>
    <p:extLst>
      <p:ext uri="{BB962C8B-B14F-4D97-AF65-F5344CB8AC3E}">
        <p14:creationId xmlns:p14="http://schemas.microsoft.com/office/powerpoint/2010/main" val="70381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dirty="0"/>
              <a:t>https://www.tutorialrepublic.com/css-tutorial/css-lists.php </a:t>
            </a:r>
          </a:p>
        </p:txBody>
      </p:sp>
      <p:sp>
        <p:nvSpPr>
          <p:cNvPr id="4" name="Dian numeron paikkamerkki 3"/>
          <p:cNvSpPr>
            <a:spLocks noGrp="1"/>
          </p:cNvSpPr>
          <p:nvPr>
            <p:ph type="sldNum" sz="quarter" idx="5"/>
          </p:nvPr>
        </p:nvSpPr>
        <p:spPr/>
        <p:txBody>
          <a:bodyPr/>
          <a:lstStyle/>
          <a:p>
            <a:fld id="{9B4784A1-0BDC-41D9-ABB8-F3B84732969C}" type="slidenum">
              <a:rPr lang="fi-FI" smtClean="0"/>
              <a:t>53</a:t>
            </a:fld>
            <a:endParaRPr lang="fi-FI"/>
          </a:p>
        </p:txBody>
      </p:sp>
    </p:spTree>
    <p:extLst>
      <p:ext uri="{BB962C8B-B14F-4D97-AF65-F5344CB8AC3E}">
        <p14:creationId xmlns:p14="http://schemas.microsoft.com/office/powerpoint/2010/main" val="3745382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dirty="0">
                <a:hlinkClick r:id="rId3"/>
              </a:rPr>
              <a:t>https://developer.mozilla.org/en-US/docs/Web/CSS/background-image</a:t>
            </a:r>
            <a:r>
              <a:rPr lang="fi-FI" dirty="0"/>
              <a:t> </a:t>
            </a:r>
          </a:p>
        </p:txBody>
      </p:sp>
      <p:sp>
        <p:nvSpPr>
          <p:cNvPr id="4" name="Dian numeron paikkamerkki 3"/>
          <p:cNvSpPr>
            <a:spLocks noGrp="1"/>
          </p:cNvSpPr>
          <p:nvPr>
            <p:ph type="sldNum" sz="quarter" idx="5"/>
          </p:nvPr>
        </p:nvSpPr>
        <p:spPr/>
        <p:txBody>
          <a:bodyPr/>
          <a:lstStyle/>
          <a:p>
            <a:fld id="{9B4784A1-0BDC-41D9-ABB8-F3B84732969C}" type="slidenum">
              <a:rPr lang="fi-FI" smtClean="0"/>
              <a:t>55</a:t>
            </a:fld>
            <a:endParaRPr lang="fi-FI"/>
          </a:p>
        </p:txBody>
      </p:sp>
    </p:spTree>
    <p:extLst>
      <p:ext uri="{BB962C8B-B14F-4D97-AF65-F5344CB8AC3E}">
        <p14:creationId xmlns:p14="http://schemas.microsoft.com/office/powerpoint/2010/main" val="48411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Päivämäärän paikkamerkki 3"/>
          <p:cNvSpPr>
            <a:spLocks noGrp="1"/>
          </p:cNvSpPr>
          <p:nvPr>
            <p:ph type="dt" idx="1"/>
          </p:nvPr>
        </p:nvSpPr>
        <p:spPr/>
        <p:txBody>
          <a:bodyPr/>
          <a:lstStyle/>
          <a:p>
            <a:pPr rtl="0"/>
            <a:fld id="{C50B6324-3F45-4458-840F-5C8C1689F264}" type="datetime1">
              <a:rPr lang="fi-FI" smtClean="0"/>
              <a:t>17.3.2023</a:t>
            </a:fld>
            <a:endParaRPr lang="fi-FI"/>
          </a:p>
        </p:txBody>
      </p:sp>
      <p:sp>
        <p:nvSpPr>
          <p:cNvPr id="5" name="Dian numeron paikkamerkki 4"/>
          <p:cNvSpPr>
            <a:spLocks noGrp="1"/>
          </p:cNvSpPr>
          <p:nvPr>
            <p:ph type="sldNum" sz="quarter" idx="5"/>
          </p:nvPr>
        </p:nvSpPr>
        <p:spPr/>
        <p:txBody>
          <a:bodyPr/>
          <a:lstStyle/>
          <a:p>
            <a:pPr rtl="0"/>
            <a:fld id="{E7CCE34D-CFF1-4FFE-815B-D050E7ED2DFD}" type="slidenum">
              <a:rPr lang="fi-FI" smtClean="0"/>
              <a:t>95</a:t>
            </a:fld>
            <a:endParaRPr lang="fi-FI"/>
          </a:p>
        </p:txBody>
      </p:sp>
    </p:spTree>
    <p:extLst>
      <p:ext uri="{BB962C8B-B14F-4D97-AF65-F5344CB8AC3E}">
        <p14:creationId xmlns:p14="http://schemas.microsoft.com/office/powerpoint/2010/main" val="120933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u="sng" dirty="0">
                <a:hlinkClick r:id="rId3"/>
              </a:rPr>
              <a:t>CSS3 </a:t>
            </a:r>
            <a:r>
              <a:rPr lang="fi-FI" u="sng" dirty="0" err="1">
                <a:hlinkClick r:id="rId3"/>
              </a:rPr>
              <a:t>Flexbox</a:t>
            </a:r>
            <a:endParaRPr lang="fi-FI" dirty="0"/>
          </a:p>
        </p:txBody>
      </p:sp>
      <p:sp>
        <p:nvSpPr>
          <p:cNvPr id="4" name="Dian numeron paikkamerkki 3"/>
          <p:cNvSpPr>
            <a:spLocks noGrp="1"/>
          </p:cNvSpPr>
          <p:nvPr>
            <p:ph type="sldNum" sz="quarter" idx="5"/>
          </p:nvPr>
        </p:nvSpPr>
        <p:spPr/>
        <p:txBody>
          <a:bodyPr/>
          <a:lstStyle/>
          <a:p>
            <a:fld id="{9B4784A1-0BDC-41D9-ABB8-F3B84732969C}" type="slidenum">
              <a:rPr lang="fi-FI" smtClean="0"/>
              <a:t>127</a:t>
            </a:fld>
            <a:endParaRPr lang="fi-FI"/>
          </a:p>
        </p:txBody>
      </p:sp>
    </p:spTree>
    <p:extLst>
      <p:ext uri="{BB962C8B-B14F-4D97-AF65-F5344CB8AC3E}">
        <p14:creationId xmlns:p14="http://schemas.microsoft.com/office/powerpoint/2010/main" val="3385812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tsikkodia">
    <p:spTree>
      <p:nvGrpSpPr>
        <p:cNvPr id="1" name=""/>
        <p:cNvGrpSpPr/>
        <p:nvPr/>
      </p:nvGrpSpPr>
      <p:grpSpPr>
        <a:xfrm>
          <a:off x="0" y="0"/>
          <a:ext cx="0" cy="0"/>
          <a:chOff x="0" y="0"/>
          <a:chExt cx="0" cy="0"/>
        </a:xfrm>
      </p:grpSpPr>
      <p:sp>
        <p:nvSpPr>
          <p:cNvPr id="2" name="Otsikko 1"/>
          <p:cNvSpPr>
            <a:spLocks noGrp="1"/>
          </p:cNvSpPr>
          <p:nvPr>
            <p:ph type="title" hasCustomPrompt="1"/>
          </p:nvPr>
        </p:nvSpPr>
        <p:spPr>
          <a:xfrm>
            <a:off x="448056" y="2551176"/>
            <a:ext cx="9922447" cy="914400"/>
          </a:xfrm>
        </p:spPr>
        <p:txBody>
          <a:bodyPr rtlCol="0"/>
          <a:lstStyle>
            <a:lvl1pPr>
              <a:defRPr lang="en-US" sz="5400" b="0">
                <a:solidFill>
                  <a:schemeClr val="tx1"/>
                </a:solidFill>
              </a:defRPr>
            </a:lvl1pPr>
          </a:lstStyle>
          <a:p>
            <a:pPr rtl="0"/>
            <a:r>
              <a:rPr lang="fi-FI" noProof="0"/>
              <a:t>Muokkaa otsikon perustyyliä napsauttamalla</a:t>
            </a:r>
          </a:p>
        </p:txBody>
      </p:sp>
      <p:sp>
        <p:nvSpPr>
          <p:cNvPr id="5" name="Tekstin paikkamerkki 4">
            <a:extLst>
              <a:ext uri="{FF2B5EF4-FFF2-40B4-BE49-F238E27FC236}">
                <a16:creationId xmlns:a16="http://schemas.microsoft.com/office/drawing/2014/main" id="{B107D0E1-EAED-8E08-24BA-8F930364BA96}"/>
              </a:ext>
            </a:extLst>
          </p:cNvPr>
          <p:cNvSpPr>
            <a:spLocks noGrp="1"/>
          </p:cNvSpPr>
          <p:nvPr>
            <p:ph type="body" sz="quarter" idx="10"/>
          </p:nvPr>
        </p:nvSpPr>
        <p:spPr>
          <a:xfrm>
            <a:off x="448056" y="3575304"/>
            <a:ext cx="9921943" cy="862012"/>
          </a:xfrm>
        </p:spPr>
        <p:txBody>
          <a:bodyPr rtlCol="0">
            <a:normAutofit/>
          </a:bodyPr>
          <a:lstStyle>
            <a:lvl1pPr>
              <a:defRPr lang="en-US" sz="2400">
                <a:solidFill>
                  <a:schemeClr val="accent2"/>
                </a:solidFill>
              </a:defRPr>
            </a:lvl1pPr>
          </a:lstStyle>
          <a:p>
            <a:pPr lvl="0" rtl="0"/>
            <a:r>
              <a:rPr lang="fi-FI" noProof="0"/>
              <a:t>Muokkaa tekstin perustyylejä napsauttamalla</a:t>
            </a:r>
          </a:p>
        </p:txBody>
      </p:sp>
      <p:pic>
        <p:nvPicPr>
          <p:cNvPr id="6" name="Kuva 5" descr="Graafinen käyttöliittymä&#10;&#10;Automaattisesti luotu kuvaus">
            <a:extLst>
              <a:ext uri="{FF2B5EF4-FFF2-40B4-BE49-F238E27FC236}">
                <a16:creationId xmlns:a16="http://schemas.microsoft.com/office/drawing/2014/main" id="{976CD4A8-8154-0AA2-A2AB-9AD82CD7406C}"/>
              </a:ext>
            </a:extLst>
          </p:cNvPr>
          <p:cNvPicPr>
            <a:picLocks noChangeAspect="1"/>
          </p:cNvPicPr>
          <p:nvPr userDrawn="1"/>
        </p:nvPicPr>
        <p:blipFill>
          <a:blip r:embed="rId2"/>
          <a:stretch>
            <a:fillRect/>
          </a:stretch>
        </p:blipFill>
        <p:spPr>
          <a:xfrm>
            <a:off x="249483" y="128907"/>
            <a:ext cx="2369315" cy="867807"/>
          </a:xfrm>
          <a:prstGeom prst="rect">
            <a:avLst/>
          </a:prstGeom>
        </p:spPr>
      </p:pic>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cSld name="Kuvatekstillinen sisältö">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i-FI"/>
              <a:t>Muokkaa ots. perustyyl. napsautt.</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Muokkaa tekstin perustyylejä napsauttamalla</a:t>
            </a:r>
          </a:p>
        </p:txBody>
      </p:sp>
      <p:sp>
        <p:nvSpPr>
          <p:cNvPr id="5" name="Date Placeholder 4"/>
          <p:cNvSpPr>
            <a:spLocks noGrp="1"/>
          </p:cNvSpPr>
          <p:nvPr>
            <p:ph type="dt" sz="half" idx="10"/>
          </p:nvPr>
        </p:nvSpPr>
        <p:spPr/>
        <p:txBody>
          <a:bodyPr/>
          <a:lstStyle/>
          <a:p>
            <a:pPr rtl="0"/>
            <a:fld id="{61F8203E-9712-483D-A5E2-51E483646A9C}" type="datetime1">
              <a:rPr lang="fi-FI" smtClean="0"/>
              <a:t>17.3.2023</a:t>
            </a:fld>
            <a:endParaRPr lang="fi-FI" dirty="0"/>
          </a:p>
        </p:txBody>
      </p:sp>
      <p:sp>
        <p:nvSpPr>
          <p:cNvPr id="6" name="Footer Placeholder 5"/>
          <p:cNvSpPr>
            <a:spLocks noGrp="1"/>
          </p:cNvSpPr>
          <p:nvPr>
            <p:ph type="ftr" sz="quarter" idx="11"/>
          </p:nvPr>
        </p:nvSpPr>
        <p:spPr/>
        <p:txBody>
          <a:bodyPr/>
          <a:lstStyle/>
          <a:p>
            <a:pPr rtl="0"/>
            <a:r>
              <a:rPr lang="fi-FI"/>
              <a:t>MM</a:t>
            </a:r>
            <a:endParaRPr lang="fi-FI"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rtl="0"/>
            <a:fld id="{DBA1B0FB-D917-4C8C-928F-313BD683BF39}" type="slidenum">
              <a:rPr lang="fi-FI" smtClean="0"/>
              <a:pPr/>
              <a:t>‹#›</a:t>
            </a:fld>
            <a:endParaRPr lang="fi-FI"/>
          </a:p>
        </p:txBody>
      </p:sp>
    </p:spTree>
    <p:extLst>
      <p:ext uri="{BB962C8B-B14F-4D97-AF65-F5344CB8AC3E}">
        <p14:creationId xmlns:p14="http://schemas.microsoft.com/office/powerpoint/2010/main" val="325161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Osanvaihto">
    <p:bg>
      <p:bgRef idx="1001">
        <a:schemeClr val="bg1"/>
      </p:bgRef>
    </p:bg>
    <p:spTree>
      <p:nvGrpSpPr>
        <p:cNvPr id="1" name=""/>
        <p:cNvGrpSpPr/>
        <p:nvPr/>
      </p:nvGrpSpPr>
      <p:grpSpPr>
        <a:xfrm>
          <a:off x="0" y="0"/>
          <a:ext cx="0" cy="0"/>
          <a:chOff x="0" y="0"/>
          <a:chExt cx="0" cy="0"/>
        </a:xfrm>
      </p:grpSpPr>
      <p:sp>
        <p:nvSpPr>
          <p:cNvPr id="8" name="Kuvan paikkamerkki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fi-FI"/>
              <a:t>Lisää kuva napsauttamalla kuvaketta</a:t>
            </a:r>
          </a:p>
        </p:txBody>
      </p:sp>
      <p:sp>
        <p:nvSpPr>
          <p:cNvPr id="4" name="Päivämäärän paikkamerkki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fld id="{878560BB-2420-4E0B-91DD-45C3DCA514AA}" type="datetime1">
              <a:rPr lang="fi-FI" smtClean="0"/>
              <a:t>17.3.2023</a:t>
            </a:fld>
            <a:endParaRPr lang="fi-FI"/>
          </a:p>
        </p:txBody>
      </p:sp>
      <p:sp>
        <p:nvSpPr>
          <p:cNvPr id="5" name="Alatunnisteen paikkamerkki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fi-FI"/>
              <a:t>MM</a:t>
            </a:r>
          </a:p>
        </p:txBody>
      </p:sp>
      <p:sp>
        <p:nvSpPr>
          <p:cNvPr id="6" name="Dian numeron paikkamerkki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fi-FI" smtClean="0"/>
              <a:t>‹#›</a:t>
            </a:fld>
            <a:endParaRPr lang="fi-FI"/>
          </a:p>
        </p:txBody>
      </p:sp>
      <p:sp>
        <p:nvSpPr>
          <p:cNvPr id="13" name="Suorakulmi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i-FI"/>
          </a:p>
        </p:txBody>
      </p:sp>
      <p:sp>
        <p:nvSpPr>
          <p:cNvPr id="14" name="Suorakulmi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i-FI"/>
          </a:p>
        </p:txBody>
      </p:sp>
      <p:sp>
        <p:nvSpPr>
          <p:cNvPr id="15" name="Otsikk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fi-FI"/>
              <a:t>Muokkaa ots. perustyyl. napsautt.</a:t>
            </a:r>
            <a:endParaRPr lang="fi-FI" dirty="0"/>
          </a:p>
        </p:txBody>
      </p:sp>
      <p:sp>
        <p:nvSpPr>
          <p:cNvPr id="16" name="Alaotsikk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fi-FI">
                <a:solidFill>
                  <a:schemeClr val="tx1">
                    <a:alpha val="60000"/>
                  </a:schemeClr>
                </a:solidFill>
              </a:rPr>
              <a:t>Muokkaa alaotsikon perustyyliä napsautt.</a:t>
            </a:r>
            <a:endParaRPr lang="fi-FI" dirty="0">
              <a:solidFill>
                <a:schemeClr val="tx1">
                  <a:alpha val="60000"/>
                </a:schemeClr>
              </a:solidFill>
            </a:endParaRPr>
          </a:p>
        </p:txBody>
      </p:sp>
    </p:spTree>
    <p:extLst>
      <p:ext uri="{BB962C8B-B14F-4D97-AF65-F5344CB8AC3E}">
        <p14:creationId xmlns:p14="http://schemas.microsoft.com/office/powerpoint/2010/main" val="26989423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sityslista">
    <p:spTree>
      <p:nvGrpSpPr>
        <p:cNvPr id="1" name=""/>
        <p:cNvGrpSpPr/>
        <p:nvPr/>
      </p:nvGrpSpPr>
      <p:grpSpPr>
        <a:xfrm>
          <a:off x="0" y="0"/>
          <a:ext cx="0" cy="0"/>
          <a:chOff x="0" y="0"/>
          <a:chExt cx="0" cy="0"/>
        </a:xfrm>
      </p:grpSpPr>
      <p:sp>
        <p:nvSpPr>
          <p:cNvPr id="5" name="Otsikk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fi-FI"/>
              <a:t>Lisää otsikko napsauttamalla</a:t>
            </a:r>
          </a:p>
        </p:txBody>
      </p:sp>
      <p:sp>
        <p:nvSpPr>
          <p:cNvPr id="7" name="Sisällön paikkamerkki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fi-FI" sz="1600"/>
              <a:t>Lisää tekstiä napsauttamalla</a:t>
            </a:r>
          </a:p>
        </p:txBody>
      </p:sp>
      <p:sp>
        <p:nvSpPr>
          <p:cNvPr id="17" name="Kuvan paikkamerkki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fi-FI" dirty="0"/>
              <a:t>Lisää kuva napsauttamalla kuvaketta</a:t>
            </a:r>
          </a:p>
        </p:txBody>
      </p:sp>
      <p:sp>
        <p:nvSpPr>
          <p:cNvPr id="22" name="Kuvan paikkamerkki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fi-FI"/>
              <a:t>Lisää kuva napsauttamalla kuvaketta</a:t>
            </a:r>
          </a:p>
        </p:txBody>
      </p:sp>
      <p:sp>
        <p:nvSpPr>
          <p:cNvPr id="25" name="Kuvan paikkamerkki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fi-FI"/>
              <a:t>Lisää kuva napsauttamalla kuvaketta</a:t>
            </a:r>
          </a:p>
        </p:txBody>
      </p:sp>
      <p:sp>
        <p:nvSpPr>
          <p:cNvPr id="2" name="Päivämäärän paikkamerkki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fld id="{F6D3C932-577C-4C5E-8CF2-F3630F187275}" type="datetime1">
              <a:rPr lang="fi-FI" smtClean="0"/>
              <a:t>17.3.2023</a:t>
            </a:fld>
            <a:endParaRPr lang="fi-FI"/>
          </a:p>
        </p:txBody>
      </p:sp>
      <p:sp>
        <p:nvSpPr>
          <p:cNvPr id="3" name="Alatunnisteen paikkamerkki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i-FI"/>
              <a:t>MM</a:t>
            </a:r>
          </a:p>
        </p:txBody>
      </p:sp>
      <p:sp>
        <p:nvSpPr>
          <p:cNvPr id="4" name="Dian numeron paikkamerkki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i-FI" smtClean="0"/>
              <a:t>‹#›</a:t>
            </a:fld>
            <a:endParaRPr lang="fi-FI"/>
          </a:p>
        </p:txBody>
      </p:sp>
      <p:sp>
        <p:nvSpPr>
          <p:cNvPr id="6" name="Soikio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grpSp>
        <p:nvGrpSpPr>
          <p:cNvPr id="10" name="Ryhmä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Puolivapaa piirto: Muoto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sp>
          <p:nvSpPr>
            <p:cNvPr id="12" name="Soikio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dirty="0"/>
            </a:p>
          </p:txBody>
        </p:sp>
      </p:grpSp>
    </p:spTree>
    <p:extLst>
      <p:ext uri="{BB962C8B-B14F-4D97-AF65-F5344CB8AC3E}">
        <p14:creationId xmlns:p14="http://schemas.microsoft.com/office/powerpoint/2010/main" val="2046628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B0ABE10-5A8F-5044-434F-7434A03566AE}"/>
              </a:ext>
            </a:extLst>
          </p:cNvPr>
          <p:cNvSpPr>
            <a:spLocks noGrp="1"/>
          </p:cNvSpPr>
          <p:nvPr>
            <p:ph type="title" hasCustomPrompt="1"/>
          </p:nvPr>
        </p:nvSpPr>
        <p:spPr/>
        <p:txBody>
          <a:bodyPr rtlCol="0"/>
          <a:lstStyle>
            <a:defPPr>
              <a:defRPr lang="en-US"/>
            </a:defPPr>
          </a:lstStyle>
          <a:p>
            <a:pPr rtl="0"/>
            <a:r>
              <a:rPr lang="fi-FI" noProof="0"/>
              <a:t>Muokkaa otsikon perustyyliä napsauttamalla</a:t>
            </a:r>
          </a:p>
        </p:txBody>
      </p:sp>
      <p:sp>
        <p:nvSpPr>
          <p:cNvPr id="3" name="Päivämäärän paikkamerkki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defPPr>
              <a:defRPr lang="en-US"/>
            </a:defPPr>
          </a:lstStyle>
          <a:p>
            <a:pPr rtl="0"/>
            <a:fld id="{446B10DE-B196-4598-A052-F966070FD7BA}" type="datetime1">
              <a:rPr lang="fi-FI" noProof="0" smtClean="0"/>
              <a:t>17.3.2023</a:t>
            </a:fld>
            <a:endParaRPr lang="fi-FI" noProof="0"/>
          </a:p>
        </p:txBody>
      </p:sp>
      <p:sp>
        <p:nvSpPr>
          <p:cNvPr id="4" name="Alatunnisteen paikkamerkki 3">
            <a:extLst>
              <a:ext uri="{FF2B5EF4-FFF2-40B4-BE49-F238E27FC236}">
                <a16:creationId xmlns:a16="http://schemas.microsoft.com/office/drawing/2014/main" id="{7DBD33E4-41B8-74EC-F9A4-3E1DCC0E7506}"/>
              </a:ext>
            </a:extLst>
          </p:cNvPr>
          <p:cNvSpPr>
            <a:spLocks noGrp="1"/>
          </p:cNvSpPr>
          <p:nvPr>
            <p:ph type="ftr" sz="quarter" idx="11"/>
          </p:nvPr>
        </p:nvSpPr>
        <p:spPr/>
        <p:txBody>
          <a:bodyPr rtlCol="0"/>
          <a:lstStyle>
            <a:defPPr>
              <a:defRPr lang="en-US"/>
            </a:defPPr>
          </a:lstStyle>
          <a:p>
            <a:pPr rtl="0"/>
            <a:endParaRPr lang="fi-FI" noProof="0"/>
          </a:p>
        </p:txBody>
      </p:sp>
      <p:sp>
        <p:nvSpPr>
          <p:cNvPr id="5" name="Dian numeron paikkamerkki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defPPr>
              <a:defRPr lang="en-US"/>
            </a:defPPr>
          </a:lstStyle>
          <a:p>
            <a:pPr rtl="0"/>
            <a:fld id="{9860EDB8-5305-433F-BE41-D7A86D811DB3}" type="slidenum">
              <a:rPr lang="fi-FI" noProof="0" smtClean="0"/>
              <a:pPr/>
              <a:t>‹#›</a:t>
            </a:fld>
            <a:endParaRPr lang="fi-FI" noProof="0"/>
          </a:p>
        </p:txBody>
      </p:sp>
      <p:sp>
        <p:nvSpPr>
          <p:cNvPr id="7" name="Sisällön paikkamerkki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11210543" cy="4601748"/>
          </a:xfrm>
        </p:spPr>
        <p:txBody>
          <a:bodyPr rtlCol="0"/>
          <a:lstStyle>
            <a:defPPr>
              <a:defRPr lang="en-US"/>
            </a:defPPr>
          </a:lstStyle>
          <a:p>
            <a:pPr lvl="0" rtl="0"/>
            <a:r>
              <a:rPr lang="fi-FI" noProof="0"/>
              <a:t>Muokkaa tekstin perustyylejä napsauttamalla</a:t>
            </a:r>
          </a:p>
          <a:p>
            <a:pPr lvl="1" rtl="0"/>
            <a:r>
              <a:rPr lang="fi-FI" noProof="0"/>
              <a:t>toinen taso</a:t>
            </a:r>
          </a:p>
          <a:p>
            <a:pPr lvl="2" rtl="0"/>
            <a:r>
              <a:rPr lang="fi-FI" noProof="0"/>
              <a:t>kolmas taso</a:t>
            </a:r>
          </a:p>
          <a:p>
            <a:pPr lvl="3" rtl="0"/>
            <a:r>
              <a:rPr lang="fi-FI" noProof="0"/>
              <a:t>neljäs taso</a:t>
            </a:r>
          </a:p>
          <a:p>
            <a:pPr lvl="4" rtl="0"/>
            <a:r>
              <a:rPr lang="fi-FI" noProof="0"/>
              <a:t>viides taso</a:t>
            </a:r>
          </a:p>
        </p:txBody>
      </p:sp>
    </p:spTree>
    <p:extLst>
      <p:ext uri="{BB962C8B-B14F-4D97-AF65-F5344CB8AC3E}">
        <p14:creationId xmlns:p14="http://schemas.microsoft.com/office/powerpoint/2010/main" val="54681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ksi sisältöä">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B0ABE10-5A8F-5044-434F-7434A03566AE}"/>
              </a:ext>
            </a:extLst>
          </p:cNvPr>
          <p:cNvSpPr>
            <a:spLocks noGrp="1"/>
          </p:cNvSpPr>
          <p:nvPr>
            <p:ph type="title" hasCustomPrompt="1"/>
          </p:nvPr>
        </p:nvSpPr>
        <p:spPr/>
        <p:txBody>
          <a:bodyPr rtlCol="0"/>
          <a:lstStyle>
            <a:defPPr>
              <a:defRPr lang="en-US"/>
            </a:defPPr>
          </a:lstStyle>
          <a:p>
            <a:pPr rtl="0"/>
            <a:r>
              <a:rPr lang="fi-FI" noProof="0"/>
              <a:t>Muokkaa otsikon perustyyliä napsauttamalla</a:t>
            </a:r>
          </a:p>
        </p:txBody>
      </p:sp>
      <p:sp>
        <p:nvSpPr>
          <p:cNvPr id="3" name="Päivämäärän paikkamerkki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defPPr>
              <a:defRPr lang="en-US"/>
            </a:defPPr>
          </a:lstStyle>
          <a:p>
            <a:pPr rtl="0"/>
            <a:fld id="{739BD739-7491-453A-A268-E7656690E82D}" type="datetime1">
              <a:rPr lang="fi-FI" noProof="0" smtClean="0"/>
              <a:t>17.3.2023</a:t>
            </a:fld>
            <a:endParaRPr lang="fi-FI" noProof="0"/>
          </a:p>
        </p:txBody>
      </p:sp>
      <p:sp>
        <p:nvSpPr>
          <p:cNvPr id="4" name="Alatunnisteen paikkamerkki 3">
            <a:extLst>
              <a:ext uri="{FF2B5EF4-FFF2-40B4-BE49-F238E27FC236}">
                <a16:creationId xmlns:a16="http://schemas.microsoft.com/office/drawing/2014/main" id="{7DBD33E4-41B8-74EC-F9A4-3E1DCC0E7506}"/>
              </a:ext>
            </a:extLst>
          </p:cNvPr>
          <p:cNvSpPr>
            <a:spLocks noGrp="1"/>
          </p:cNvSpPr>
          <p:nvPr>
            <p:ph type="ftr" sz="quarter" idx="11"/>
          </p:nvPr>
        </p:nvSpPr>
        <p:spPr/>
        <p:txBody>
          <a:bodyPr rtlCol="0"/>
          <a:lstStyle>
            <a:defPPr>
              <a:defRPr lang="en-US"/>
            </a:defPPr>
          </a:lstStyle>
          <a:p>
            <a:pPr rtl="0"/>
            <a:endParaRPr lang="fi-FI" noProof="0"/>
          </a:p>
        </p:txBody>
      </p:sp>
      <p:sp>
        <p:nvSpPr>
          <p:cNvPr id="5" name="Dian numeron paikkamerkki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defPPr>
              <a:defRPr lang="en-US"/>
            </a:defPPr>
          </a:lstStyle>
          <a:p>
            <a:pPr rtl="0"/>
            <a:fld id="{9860EDB8-5305-433F-BE41-D7A86D811DB3}" type="slidenum">
              <a:rPr lang="fi-FI" noProof="0" smtClean="0"/>
              <a:pPr/>
              <a:t>‹#›</a:t>
            </a:fld>
            <a:endParaRPr lang="fi-FI" noProof="0"/>
          </a:p>
        </p:txBody>
      </p:sp>
      <p:sp>
        <p:nvSpPr>
          <p:cNvPr id="7" name="Sisällön paikkamerkki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rtlCol="0"/>
          <a:lstStyle>
            <a:defPPr>
              <a:defRPr lang="en-US"/>
            </a:defPPr>
          </a:lstStyle>
          <a:p>
            <a:pPr lvl="0" rtl="0"/>
            <a:r>
              <a:rPr lang="fi-FI" noProof="0"/>
              <a:t>Muokkaa tekstin perustyylejä napsauttamalla</a:t>
            </a:r>
          </a:p>
          <a:p>
            <a:pPr lvl="1" rtl="0"/>
            <a:r>
              <a:rPr lang="fi-FI" noProof="0"/>
              <a:t>toinen taso</a:t>
            </a:r>
          </a:p>
          <a:p>
            <a:pPr lvl="2" rtl="0"/>
            <a:r>
              <a:rPr lang="fi-FI" noProof="0"/>
              <a:t>kolmas taso</a:t>
            </a:r>
          </a:p>
          <a:p>
            <a:pPr lvl="3" rtl="0"/>
            <a:r>
              <a:rPr lang="fi-FI" noProof="0"/>
              <a:t>neljäs taso</a:t>
            </a:r>
          </a:p>
          <a:p>
            <a:pPr lvl="4" rtl="0"/>
            <a:r>
              <a:rPr lang="fi-FI" noProof="0"/>
              <a:t>viides taso</a:t>
            </a:r>
          </a:p>
        </p:txBody>
      </p:sp>
      <p:sp>
        <p:nvSpPr>
          <p:cNvPr id="8" name="Sisällön paikkamerkki 6">
            <a:extLst>
              <a:ext uri="{FF2B5EF4-FFF2-40B4-BE49-F238E27FC236}">
                <a16:creationId xmlns:a16="http://schemas.microsoft.com/office/drawing/2014/main" id="{904E943F-C687-D3B3-4E36-65D69E3E2F0C}"/>
              </a:ext>
            </a:extLst>
          </p:cNvPr>
          <p:cNvSpPr>
            <a:spLocks noGrp="1"/>
          </p:cNvSpPr>
          <p:nvPr>
            <p:ph sz="quarter" idx="14"/>
          </p:nvPr>
        </p:nvSpPr>
        <p:spPr>
          <a:xfrm>
            <a:off x="6298690" y="1463040"/>
            <a:ext cx="5330952" cy="4601748"/>
          </a:xfrm>
        </p:spPr>
        <p:txBody>
          <a:bodyPr rtlCol="0"/>
          <a:lstStyle>
            <a:defPPr>
              <a:defRPr lang="en-US"/>
            </a:defPPr>
          </a:lstStyle>
          <a:p>
            <a:pPr lvl="0" rtl="0"/>
            <a:r>
              <a:rPr lang="fi-FI" noProof="0"/>
              <a:t>Muokkaa tekstin perustyylejä napsauttamalla</a:t>
            </a:r>
          </a:p>
          <a:p>
            <a:pPr lvl="1" rtl="0"/>
            <a:r>
              <a:rPr lang="fi-FI" noProof="0"/>
              <a:t>toinen taso</a:t>
            </a:r>
          </a:p>
          <a:p>
            <a:pPr lvl="2" rtl="0"/>
            <a:r>
              <a:rPr lang="fi-FI" noProof="0"/>
              <a:t>kolmas taso</a:t>
            </a:r>
          </a:p>
          <a:p>
            <a:pPr lvl="3" rtl="0"/>
            <a:r>
              <a:rPr lang="fi-FI" noProof="0"/>
              <a:t>neljäs taso</a:t>
            </a:r>
          </a:p>
          <a:p>
            <a:pPr lvl="4" rtl="0"/>
            <a:r>
              <a:rPr lang="fi-FI" noProof="0"/>
              <a:t>viides taso</a:t>
            </a:r>
          </a:p>
        </p:txBody>
      </p:sp>
    </p:spTree>
    <p:extLst>
      <p:ext uri="{BB962C8B-B14F-4D97-AF65-F5344CB8AC3E}">
        <p14:creationId xmlns:p14="http://schemas.microsoft.com/office/powerpoint/2010/main" val="83321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tsikko ja sisältö lyhye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B0ABE10-5A8F-5044-434F-7434A03566AE}"/>
              </a:ext>
            </a:extLst>
          </p:cNvPr>
          <p:cNvSpPr>
            <a:spLocks noGrp="1"/>
          </p:cNvSpPr>
          <p:nvPr>
            <p:ph type="title" hasCustomPrompt="1"/>
          </p:nvPr>
        </p:nvSpPr>
        <p:spPr/>
        <p:txBody>
          <a:bodyPr rtlCol="0"/>
          <a:lstStyle>
            <a:defPPr>
              <a:defRPr lang="en-US"/>
            </a:defPPr>
          </a:lstStyle>
          <a:p>
            <a:pPr rtl="0"/>
            <a:r>
              <a:rPr lang="fi-FI" noProof="0"/>
              <a:t>Muokkaa otsikon perustyyliä napsauttamalla</a:t>
            </a:r>
          </a:p>
        </p:txBody>
      </p:sp>
      <p:sp>
        <p:nvSpPr>
          <p:cNvPr id="3" name="Päivämäärän paikkamerkki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defPPr>
              <a:defRPr lang="en-US"/>
            </a:defPPr>
          </a:lstStyle>
          <a:p>
            <a:pPr rtl="0"/>
            <a:fld id="{754580CA-A083-4912-8DFD-C6035FDE34B8}" type="datetime1">
              <a:rPr lang="fi-FI" noProof="0" smtClean="0"/>
              <a:t>17.3.2023</a:t>
            </a:fld>
            <a:endParaRPr lang="fi-FI" noProof="0"/>
          </a:p>
        </p:txBody>
      </p:sp>
      <p:sp>
        <p:nvSpPr>
          <p:cNvPr id="4" name="Alatunnisteen paikkamerkki 3">
            <a:extLst>
              <a:ext uri="{FF2B5EF4-FFF2-40B4-BE49-F238E27FC236}">
                <a16:creationId xmlns:a16="http://schemas.microsoft.com/office/drawing/2014/main" id="{7DBD33E4-41B8-74EC-F9A4-3E1DCC0E7506}"/>
              </a:ext>
            </a:extLst>
          </p:cNvPr>
          <p:cNvSpPr>
            <a:spLocks noGrp="1"/>
          </p:cNvSpPr>
          <p:nvPr>
            <p:ph type="ftr" sz="quarter" idx="11"/>
          </p:nvPr>
        </p:nvSpPr>
        <p:spPr/>
        <p:txBody>
          <a:bodyPr rtlCol="0"/>
          <a:lstStyle>
            <a:defPPr>
              <a:defRPr lang="en-US"/>
            </a:defPPr>
          </a:lstStyle>
          <a:p>
            <a:pPr rtl="0"/>
            <a:endParaRPr lang="fi-FI" noProof="0"/>
          </a:p>
        </p:txBody>
      </p:sp>
      <p:sp>
        <p:nvSpPr>
          <p:cNvPr id="5" name="Dian numeron paikkamerkki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defPPr>
              <a:defRPr lang="en-US"/>
            </a:defPPr>
          </a:lstStyle>
          <a:p>
            <a:pPr rtl="0"/>
            <a:fld id="{9860EDB8-5305-433F-BE41-D7A86D811DB3}" type="slidenum">
              <a:rPr lang="fi-FI" noProof="0" smtClean="0"/>
              <a:pPr/>
              <a:t>‹#›</a:t>
            </a:fld>
            <a:endParaRPr lang="fi-FI" noProof="0"/>
          </a:p>
        </p:txBody>
      </p:sp>
      <p:sp>
        <p:nvSpPr>
          <p:cNvPr id="7" name="Sisällön paikkamerkki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rtlCol="0"/>
          <a:lstStyle>
            <a:defPPr>
              <a:defRPr lang="en-US"/>
            </a:defPPr>
          </a:lstStyle>
          <a:p>
            <a:pPr lvl="0" rtl="0"/>
            <a:r>
              <a:rPr lang="fi-FI" noProof="0"/>
              <a:t>Muokkaa tekstin perustyylejä napsauttamalla</a:t>
            </a:r>
          </a:p>
          <a:p>
            <a:pPr lvl="1" rtl="0"/>
            <a:r>
              <a:rPr lang="fi-FI" noProof="0"/>
              <a:t>toinen taso</a:t>
            </a:r>
          </a:p>
          <a:p>
            <a:pPr lvl="2" rtl="0"/>
            <a:r>
              <a:rPr lang="fi-FI" noProof="0"/>
              <a:t>kolmas taso</a:t>
            </a:r>
          </a:p>
          <a:p>
            <a:pPr lvl="3" rtl="0"/>
            <a:r>
              <a:rPr lang="fi-FI" noProof="0"/>
              <a:t>neljäs taso</a:t>
            </a:r>
          </a:p>
          <a:p>
            <a:pPr lvl="4" rtl="0"/>
            <a:r>
              <a:rPr lang="fi-FI" noProof="0"/>
              <a:t>viides taso</a:t>
            </a:r>
          </a:p>
        </p:txBody>
      </p:sp>
    </p:spTree>
    <p:extLst>
      <p:ext uri="{BB962C8B-B14F-4D97-AF65-F5344CB8AC3E}">
        <p14:creationId xmlns:p14="http://schemas.microsoft.com/office/powerpoint/2010/main" val="409070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B0ABE10-5A8F-5044-434F-7434A03566AE}"/>
              </a:ext>
            </a:extLst>
          </p:cNvPr>
          <p:cNvSpPr>
            <a:spLocks noGrp="1"/>
          </p:cNvSpPr>
          <p:nvPr>
            <p:ph type="title" hasCustomPrompt="1"/>
          </p:nvPr>
        </p:nvSpPr>
        <p:spPr/>
        <p:txBody>
          <a:bodyPr rtlCol="0"/>
          <a:lstStyle>
            <a:defPPr>
              <a:defRPr lang="en-US"/>
            </a:defPPr>
          </a:lstStyle>
          <a:p>
            <a:pPr rtl="0"/>
            <a:r>
              <a:rPr lang="fi-FI" noProof="0"/>
              <a:t>Muokkaa otsikon perustyyliä napsauttamalla</a:t>
            </a:r>
          </a:p>
        </p:txBody>
      </p:sp>
      <p:sp>
        <p:nvSpPr>
          <p:cNvPr id="3" name="Päivämäärän paikkamerkki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defPPr>
              <a:defRPr lang="en-US"/>
            </a:defPPr>
          </a:lstStyle>
          <a:p>
            <a:pPr rtl="0"/>
            <a:fld id="{922C6969-A5D1-4071-9D05-1B5494061B18}" type="datetime1">
              <a:rPr lang="fi-FI" noProof="0" smtClean="0"/>
              <a:t>17.3.2023</a:t>
            </a:fld>
            <a:endParaRPr lang="fi-FI" noProof="0"/>
          </a:p>
        </p:txBody>
      </p:sp>
      <p:sp>
        <p:nvSpPr>
          <p:cNvPr id="4" name="Alatunnisteen paikkamerkki 3">
            <a:extLst>
              <a:ext uri="{FF2B5EF4-FFF2-40B4-BE49-F238E27FC236}">
                <a16:creationId xmlns:a16="http://schemas.microsoft.com/office/drawing/2014/main" id="{7DBD33E4-41B8-74EC-F9A4-3E1DCC0E7506}"/>
              </a:ext>
            </a:extLst>
          </p:cNvPr>
          <p:cNvSpPr>
            <a:spLocks noGrp="1"/>
          </p:cNvSpPr>
          <p:nvPr>
            <p:ph type="ftr" sz="quarter" idx="11"/>
          </p:nvPr>
        </p:nvSpPr>
        <p:spPr/>
        <p:txBody>
          <a:bodyPr rtlCol="0"/>
          <a:lstStyle>
            <a:defPPr>
              <a:defRPr lang="en-US"/>
            </a:defPPr>
          </a:lstStyle>
          <a:p>
            <a:pPr rtl="0"/>
            <a:endParaRPr lang="fi-FI" noProof="0"/>
          </a:p>
        </p:txBody>
      </p:sp>
      <p:sp>
        <p:nvSpPr>
          <p:cNvPr id="5" name="Dian numeron paikkamerkki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defPPr>
              <a:defRPr lang="en-US"/>
            </a:defPPr>
          </a:lstStyle>
          <a:p>
            <a:pPr rtl="0"/>
            <a:fld id="{9860EDB8-5305-433F-BE41-D7A86D811DB3}" type="slidenum">
              <a:rPr lang="fi-FI" noProof="0" smtClean="0"/>
              <a:pPr/>
              <a:t>‹#›</a:t>
            </a:fld>
            <a:endParaRPr lang="fi-FI" noProof="0"/>
          </a:p>
        </p:txBody>
      </p:sp>
    </p:spTree>
    <p:extLst>
      <p:ext uri="{BB962C8B-B14F-4D97-AF65-F5344CB8AC3E}">
        <p14:creationId xmlns:p14="http://schemas.microsoft.com/office/powerpoint/2010/main" val="292383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Otsikko ja sisält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dirty="0"/>
          </a:p>
        </p:txBody>
      </p:sp>
      <p:sp>
        <p:nvSpPr>
          <p:cNvPr id="3" name="Content Placeholder 2"/>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US" dirty="0"/>
          </a:p>
        </p:txBody>
      </p:sp>
      <p:sp>
        <p:nvSpPr>
          <p:cNvPr id="4" name="Date Placeholder 3"/>
          <p:cNvSpPr>
            <a:spLocks noGrp="1"/>
          </p:cNvSpPr>
          <p:nvPr>
            <p:ph type="dt" sz="half" idx="10"/>
          </p:nvPr>
        </p:nvSpPr>
        <p:spPr/>
        <p:txBody>
          <a:bodyPr/>
          <a:lstStyle/>
          <a:p>
            <a:pPr rtl="0"/>
            <a:fld id="{C615C5A1-FD40-462A-9166-CFFC4F8F5560}" type="datetime1">
              <a:rPr lang="fi-FI" smtClean="0"/>
              <a:t>17.3.2023</a:t>
            </a:fld>
            <a:endParaRPr lang="fi-FI" dirty="0"/>
          </a:p>
        </p:txBody>
      </p:sp>
      <p:sp>
        <p:nvSpPr>
          <p:cNvPr id="5" name="Footer Placeholder 4"/>
          <p:cNvSpPr>
            <a:spLocks noGrp="1"/>
          </p:cNvSpPr>
          <p:nvPr>
            <p:ph type="ftr" sz="quarter" idx="11"/>
          </p:nvPr>
        </p:nvSpPr>
        <p:spPr/>
        <p:txBody>
          <a:bodyPr/>
          <a:lstStyle/>
          <a:p>
            <a:pPr rtl="0"/>
            <a:r>
              <a:rPr lang="fi-FI"/>
              <a:t>MM</a:t>
            </a:r>
            <a:endParaRPr lang="fi-FI" dirty="0"/>
          </a:p>
        </p:txBody>
      </p:sp>
      <p:sp>
        <p:nvSpPr>
          <p:cNvPr id="6" name="Slide Number Placeholder 5"/>
          <p:cNvSpPr>
            <a:spLocks noGrp="1"/>
          </p:cNvSpPr>
          <p:nvPr>
            <p:ph type="sldNum" sz="quarter" idx="12"/>
          </p:nvPr>
        </p:nvSpPr>
        <p:spPr/>
        <p:txBody>
          <a:bodyPr/>
          <a:lstStyle/>
          <a:p>
            <a:pPr rtl="0"/>
            <a:fld id="{DBA1B0FB-D917-4C8C-928F-313BD683BF39}" type="slidenum">
              <a:rPr lang="fi-FI" smtClean="0"/>
              <a:pPr/>
              <a:t>‹#›</a:t>
            </a:fld>
            <a:endParaRPr lang="fi-FI"/>
          </a:p>
        </p:txBody>
      </p:sp>
    </p:spTree>
    <p:extLst>
      <p:ext uri="{BB962C8B-B14F-4D97-AF65-F5344CB8AC3E}">
        <p14:creationId xmlns:p14="http://schemas.microsoft.com/office/powerpoint/2010/main" val="240238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Otsikko">
    <p:spTree>
      <p:nvGrpSpPr>
        <p:cNvPr id="1" name=""/>
        <p:cNvGrpSpPr/>
        <p:nvPr/>
      </p:nvGrpSpPr>
      <p:grpSpPr>
        <a:xfrm>
          <a:off x="0" y="0"/>
          <a:ext cx="0" cy="0"/>
          <a:chOff x="0" y="0"/>
          <a:chExt cx="0" cy="0"/>
        </a:xfrm>
      </p:grpSpPr>
      <p:sp>
        <p:nvSpPr>
          <p:cNvPr id="6" name="Otsikk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fi-FI" sz="4800"/>
              <a:t>3DFloat</a:t>
            </a:r>
          </a:p>
        </p:txBody>
      </p:sp>
      <p:sp>
        <p:nvSpPr>
          <p:cNvPr id="14" name="Kuvan paikkamerkki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fi-FI" dirty="0"/>
              <a:t>Lisää kuva napsauttamalla kuvaketta</a:t>
            </a:r>
          </a:p>
        </p:txBody>
      </p:sp>
      <p:sp>
        <p:nvSpPr>
          <p:cNvPr id="8" name="Soikio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grpSp>
        <p:nvGrpSpPr>
          <p:cNvPr id="9" name="Ryhmä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Puolivapaa piirto: Muoto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sp>
          <p:nvSpPr>
            <p:cNvPr id="11" name="Soikio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grpSp>
      <p:sp>
        <p:nvSpPr>
          <p:cNvPr id="3" name="Tekstin paikkamerkki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fi-FI"/>
              <a:t>Muokkaa tekstin perustyylejä napsauttamalla</a:t>
            </a:r>
          </a:p>
        </p:txBody>
      </p:sp>
    </p:spTree>
    <p:extLst>
      <p:ext uri="{BB962C8B-B14F-4D97-AF65-F5344CB8AC3E}">
        <p14:creationId xmlns:p14="http://schemas.microsoft.com/office/powerpoint/2010/main" val="55185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Kaksi sisältökohdet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US" dirty="0"/>
          </a:p>
        </p:txBody>
      </p:sp>
      <p:sp>
        <p:nvSpPr>
          <p:cNvPr id="5" name="Date Placeholder 4"/>
          <p:cNvSpPr>
            <a:spLocks noGrp="1"/>
          </p:cNvSpPr>
          <p:nvPr>
            <p:ph type="dt" sz="half" idx="10"/>
          </p:nvPr>
        </p:nvSpPr>
        <p:spPr/>
        <p:txBody>
          <a:bodyPr/>
          <a:lstStyle/>
          <a:p>
            <a:pPr rtl="0"/>
            <a:fld id="{FFF54211-D26D-4F50-AE79-77D23335FE29}" type="datetime1">
              <a:rPr lang="fi-FI" smtClean="0"/>
              <a:t>17.3.2023</a:t>
            </a:fld>
            <a:endParaRPr lang="fi-FI" dirty="0"/>
          </a:p>
        </p:txBody>
      </p:sp>
      <p:sp>
        <p:nvSpPr>
          <p:cNvPr id="6" name="Footer Placeholder 5"/>
          <p:cNvSpPr>
            <a:spLocks noGrp="1"/>
          </p:cNvSpPr>
          <p:nvPr>
            <p:ph type="ftr" sz="quarter" idx="11"/>
          </p:nvPr>
        </p:nvSpPr>
        <p:spPr/>
        <p:txBody>
          <a:bodyPr/>
          <a:lstStyle/>
          <a:p>
            <a:pPr rtl="0"/>
            <a:r>
              <a:rPr lang="fi-FI"/>
              <a:t>MM</a:t>
            </a:r>
            <a:endParaRPr lang="fi-FI" dirty="0"/>
          </a:p>
        </p:txBody>
      </p:sp>
      <p:sp>
        <p:nvSpPr>
          <p:cNvPr id="7" name="Slide Number Placeholder 6"/>
          <p:cNvSpPr>
            <a:spLocks noGrp="1"/>
          </p:cNvSpPr>
          <p:nvPr>
            <p:ph type="sldNum" sz="quarter" idx="12"/>
          </p:nvPr>
        </p:nvSpPr>
        <p:spPr/>
        <p:txBody>
          <a:bodyPr/>
          <a:lstStyle/>
          <a:p>
            <a:pPr rtl="0"/>
            <a:fld id="{DBA1B0FB-D917-4C8C-928F-313BD683BF39}" type="slidenum">
              <a:rPr lang="fi-FI" smtClean="0"/>
              <a:pPr/>
              <a:t>‹#›</a:t>
            </a:fld>
            <a:endParaRPr lang="fi-FI"/>
          </a:p>
        </p:txBody>
      </p:sp>
    </p:spTree>
    <p:extLst>
      <p:ext uri="{BB962C8B-B14F-4D97-AF65-F5344CB8AC3E}">
        <p14:creationId xmlns:p14="http://schemas.microsoft.com/office/powerpoint/2010/main" val="41147538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Lainaus">
    <p:spTree>
      <p:nvGrpSpPr>
        <p:cNvPr id="1" name=""/>
        <p:cNvGrpSpPr/>
        <p:nvPr/>
      </p:nvGrpSpPr>
      <p:grpSpPr>
        <a:xfrm>
          <a:off x="0" y="0"/>
          <a:ext cx="0" cy="0"/>
          <a:chOff x="0" y="0"/>
          <a:chExt cx="0" cy="0"/>
        </a:xfrm>
      </p:grpSpPr>
      <p:sp>
        <p:nvSpPr>
          <p:cNvPr id="5" name="Otsikk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fi-FI"/>
              <a:t>Muokkaa ots. perustyyl. napsautt.</a:t>
            </a:r>
            <a:endParaRPr lang="fi-FI" dirty="0"/>
          </a:p>
        </p:txBody>
      </p:sp>
      <p:grpSp>
        <p:nvGrpSpPr>
          <p:cNvPr id="8" name="Ryhmä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Puolivapaa piirto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sp>
          <p:nvSpPr>
            <p:cNvPr id="10" name="Puolivapaa piirto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sp>
          <p:nvSpPr>
            <p:cNvPr id="11" name="Puolivapaa piirto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grpSp>
      <p:sp>
        <p:nvSpPr>
          <p:cNvPr id="12" name="Soikio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i-FI"/>
          </a:p>
        </p:txBody>
      </p:sp>
      <p:sp>
        <p:nvSpPr>
          <p:cNvPr id="17" name="Sisällön paikkamerkki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fi-FI"/>
              <a:t>Muokkaa tekstin perustyylejä napsauttamalla</a:t>
            </a:r>
          </a:p>
        </p:txBody>
      </p:sp>
      <p:sp>
        <p:nvSpPr>
          <p:cNvPr id="15" name="Kuvan paikkamerkki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fi-FI"/>
              <a:t>Lisää kuva napsauttamalla kuvaketta</a:t>
            </a:r>
          </a:p>
        </p:txBody>
      </p:sp>
      <p:sp>
        <p:nvSpPr>
          <p:cNvPr id="2" name="Päivämäärän paikkamerkki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fld id="{81BAA5E7-2E5A-426D-954B-F74E73300823}" type="datetime1">
              <a:rPr lang="fi-FI" smtClean="0"/>
              <a:t>17.3.2023</a:t>
            </a:fld>
            <a:endParaRPr lang="fi-FI"/>
          </a:p>
        </p:txBody>
      </p:sp>
      <p:sp>
        <p:nvSpPr>
          <p:cNvPr id="3" name="Alatunnisteen paikkamerkki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i-FI"/>
              <a:t>MM</a:t>
            </a:r>
          </a:p>
        </p:txBody>
      </p:sp>
      <p:sp>
        <p:nvSpPr>
          <p:cNvPr id="4" name="Dian numeron paikkamerkki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i-FI" smtClean="0"/>
              <a:t>‹#›</a:t>
            </a:fld>
            <a:endParaRPr lang="fi-FI"/>
          </a:p>
        </p:txBody>
      </p:sp>
    </p:spTree>
    <p:extLst>
      <p:ext uri="{BB962C8B-B14F-4D97-AF65-F5344CB8AC3E}">
        <p14:creationId xmlns:p14="http://schemas.microsoft.com/office/powerpoint/2010/main" val="339400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444500" y="430609"/>
            <a:ext cx="11210544" cy="557784"/>
          </a:xfrm>
          <a:prstGeom prst="rect">
            <a:avLst/>
          </a:prstGeom>
        </p:spPr>
        <p:txBody>
          <a:bodyPr vert="horz" lIns="91440" tIns="45720" rIns="91440" bIns="45720" rtlCol="0" anchor="t" anchorCtr="0">
            <a:normAutofit/>
          </a:bodyPr>
          <a:lstStyle>
            <a:defPPr>
              <a:defRPr lang="en-US"/>
            </a:defPPr>
          </a:lstStyle>
          <a:p>
            <a:pPr rtl="0"/>
            <a:r>
              <a:rPr lang="fi-FI" noProof="0"/>
              <a:t>Muokkaa otsikon perustyyliä napsauttamalla</a:t>
            </a:r>
          </a:p>
        </p:txBody>
      </p:sp>
      <p:sp>
        <p:nvSpPr>
          <p:cNvPr id="3" name="Tekstin paikkamerkki 2"/>
          <p:cNvSpPr>
            <a:spLocks noGrp="1"/>
          </p:cNvSpPr>
          <p:nvPr>
            <p:ph type="body" idx="1"/>
          </p:nvPr>
        </p:nvSpPr>
        <p:spPr>
          <a:xfrm>
            <a:off x="448056" y="1447800"/>
            <a:ext cx="11210543" cy="3977640"/>
          </a:xfrm>
          <a:prstGeom prst="rect">
            <a:avLst/>
          </a:prstGeom>
        </p:spPr>
        <p:txBody>
          <a:bodyPr vert="horz" lIns="91440" tIns="45720" rIns="91440" bIns="45720" rtlCol="0">
            <a:normAutofit/>
          </a:bodyPr>
          <a:lstStyle>
            <a:defPPr>
              <a:defRPr lang="en-US"/>
            </a:defPPr>
          </a:lstStyle>
          <a:p>
            <a:pPr lvl="0" rtl="0"/>
            <a:r>
              <a:rPr lang="fi-FI" noProof="0"/>
              <a:t>Muokkaa tekstin perustyylejä napsauttamalla</a:t>
            </a:r>
          </a:p>
          <a:p>
            <a:pPr lvl="1" rtl="0"/>
            <a:r>
              <a:rPr lang="fi-FI" noProof="0"/>
              <a:t>Toinen taso</a:t>
            </a:r>
          </a:p>
          <a:p>
            <a:pPr lvl="2" rtl="0"/>
            <a:r>
              <a:rPr lang="fi-FI" noProof="0"/>
              <a:t>Kolmas taso</a:t>
            </a:r>
          </a:p>
          <a:p>
            <a:pPr lvl="3" rtl="0"/>
            <a:r>
              <a:rPr lang="fi-FI" noProof="0"/>
              <a:t>Neljäs taso</a:t>
            </a:r>
          </a:p>
          <a:p>
            <a:pPr lvl="4" rtl="0"/>
            <a:r>
              <a:rPr lang="fi-FI" noProof="0"/>
              <a:t>Viides taso</a:t>
            </a:r>
          </a:p>
        </p:txBody>
      </p:sp>
      <p:sp>
        <p:nvSpPr>
          <p:cNvPr id="4" name="Päivämäärän paikkamerkki 3"/>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lang="en-US" sz="800" baseline="0">
                <a:solidFill>
                  <a:schemeClr val="tx1">
                    <a:lumMod val="65000"/>
                    <a:lumOff val="35000"/>
                  </a:schemeClr>
                </a:solidFill>
              </a:defRPr>
            </a:lvl1pPr>
          </a:lstStyle>
          <a:p>
            <a:pPr rtl="0"/>
            <a:fld id="{C035FFFE-9D17-42B4-9801-AEEB2F8ED5C6}" type="datetime1">
              <a:rPr lang="fi-FI" noProof="0" smtClean="0"/>
              <a:t>17.3.2023</a:t>
            </a:fld>
            <a:endParaRPr lang="fi-FI" noProof="0" dirty="0"/>
          </a:p>
        </p:txBody>
      </p:sp>
      <p:sp>
        <p:nvSpPr>
          <p:cNvPr id="5" name="Alatunnisteen paikkamerkki 4"/>
          <p:cNvSpPr>
            <a:spLocks noGrp="1"/>
          </p:cNvSpPr>
          <p:nvPr>
            <p:ph type="ftr" sz="quarter" idx="3"/>
          </p:nvPr>
        </p:nvSpPr>
        <p:spPr>
          <a:xfrm>
            <a:off x="4648200" y="6427391"/>
            <a:ext cx="2895600" cy="141686"/>
          </a:xfrm>
          <a:prstGeom prst="rect">
            <a:avLst/>
          </a:prstGeom>
        </p:spPr>
        <p:txBody>
          <a:bodyPr vert="horz" lIns="91440" tIns="45720" rIns="91440" bIns="45720" rtlCol="0" anchor="ctr"/>
          <a:lstStyle>
            <a:lvl1pPr algn="ctr">
              <a:defRPr lang="en-US" sz="800" baseline="0">
                <a:solidFill>
                  <a:schemeClr val="tx1">
                    <a:lumMod val="65000"/>
                    <a:lumOff val="35000"/>
                  </a:schemeClr>
                </a:solidFill>
              </a:defRPr>
            </a:lvl1pPr>
          </a:lstStyle>
          <a:p>
            <a:pPr rtl="0"/>
            <a:endParaRPr lang="fi-FI" noProof="0"/>
          </a:p>
        </p:txBody>
      </p:sp>
      <p:sp>
        <p:nvSpPr>
          <p:cNvPr id="6" name="Dian numeron paikkamerkki 5"/>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lang="en-US" sz="800" baseline="0">
                <a:solidFill>
                  <a:schemeClr val="tx1">
                    <a:lumMod val="65000"/>
                    <a:lumOff val="35000"/>
                  </a:schemeClr>
                </a:solidFill>
              </a:defRPr>
            </a:lvl1pPr>
          </a:lstStyle>
          <a:p>
            <a:pPr rtl="0"/>
            <a:fld id="{9860EDB8-5305-433F-BE41-D7A86D811DB3}" type="slidenum">
              <a:rPr lang="fi-FI" noProof="0" smtClean="0"/>
              <a:pPr/>
              <a:t>‹#›</a:t>
            </a:fld>
            <a:endParaRPr lang="fi-FI" noProof="0"/>
          </a:p>
        </p:txBody>
      </p:sp>
      <p:cxnSp>
        <p:nvCxnSpPr>
          <p:cNvPr id="7" name="Suora yhdysviiva 6">
            <a:extLst>
              <a:ext uri="{FF2B5EF4-FFF2-40B4-BE49-F238E27FC236}">
                <a16:creationId xmlns:a16="http://schemas.microsoft.com/office/drawing/2014/main" id="{D8F39A1B-8AD1-2C34-AB40-00704468E828}"/>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 id="2147483671" r:id="rId8"/>
    <p:sldLayoutId id="2147483673" r:id="rId9"/>
    <p:sldLayoutId id="2147483675" r:id="rId10"/>
    <p:sldLayoutId id="2147483676" r:id="rId11"/>
    <p:sldLayoutId id="2147483677" r:id="rId12"/>
  </p:sldLayoutIdLst>
  <p:hf sldNum="0" hdr="0" ftr="0" dt="0"/>
  <p:txStyles>
    <p:titleStyle>
      <a:lvl1pPr algn="l" defTabSz="914400" rtl="0" eaLnBrk="1" latinLnBrk="0" hangingPunct="1">
        <a:spcBef>
          <a:spcPct val="0"/>
        </a:spcBef>
        <a:buNone/>
        <a:defRPr lang="en-US" sz="2800" kern="1200">
          <a:solidFill>
            <a:schemeClr val="bg2">
              <a:lumMod val="25000"/>
            </a:schemeClr>
          </a:solidFill>
          <a:latin typeface="+mn-lt"/>
          <a:ea typeface="+mj-ea"/>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kern="1200" dirty="0">
          <a:solidFill>
            <a:schemeClr val="bg2">
              <a:lumMod val="25000"/>
            </a:schemeClr>
          </a:solidFill>
          <a:latin typeface="+mn-lt"/>
          <a:ea typeface="+mn-ea"/>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a:solidFill>
            <a:schemeClr val="bg2">
              <a:lumMod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a:solidFill>
            <a:schemeClr val="bg2">
              <a:lumMod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lang="en-US" sz="1200" kern="1200">
          <a:solidFill>
            <a:schemeClr val="tx1"/>
          </a:solidFill>
          <a:latin typeface="+mn-lt"/>
          <a:ea typeface="+mn-ea"/>
          <a:cs typeface="+mn-cs"/>
        </a:defRPr>
      </a:lvl9pPr>
    </p:bodyStyle>
    <p:otherStyle>
      <a:defPPr>
        <a:defRPr lang="en-US"/>
      </a:defPPr>
      <a:lvl1pPr marL="0" algn="l" defTabSz="914400" rtl="0" eaLnBrk="1" latinLnBrk="0" hangingPunct="1">
        <a:defRPr lang="en-US" sz="1800" kern="1200">
          <a:solidFill>
            <a:schemeClr val="tx1"/>
          </a:solidFill>
          <a:latin typeface="+mn-lt"/>
          <a:ea typeface="+mn-ea"/>
          <a:cs typeface="+mn-cs"/>
        </a:defRPr>
      </a:lvl1pPr>
      <a:lvl2pPr marL="457200" algn="l" defTabSz="914400" rtl="0" eaLnBrk="1" latinLnBrk="0" hangingPunct="1">
        <a:defRPr lang="en-US" sz="1800" kern="1200">
          <a:solidFill>
            <a:schemeClr val="tx1"/>
          </a:solidFill>
          <a:latin typeface="+mn-lt"/>
          <a:ea typeface="+mn-ea"/>
          <a:cs typeface="+mn-cs"/>
        </a:defRPr>
      </a:lvl2pPr>
      <a:lvl3pPr marL="914400" algn="l" defTabSz="914400" rtl="0" eaLnBrk="1" latinLnBrk="0" hangingPunct="1">
        <a:defRPr lang="en-US" sz="1800" kern="1200">
          <a:solidFill>
            <a:schemeClr val="tx1"/>
          </a:solidFill>
          <a:latin typeface="+mn-lt"/>
          <a:ea typeface="+mn-ea"/>
          <a:cs typeface="+mn-cs"/>
        </a:defRPr>
      </a:lvl3pPr>
      <a:lvl4pPr marL="1371600" algn="l" defTabSz="914400" rtl="0" eaLnBrk="1" latinLnBrk="0" hangingPunct="1">
        <a:defRPr lang="en-US" sz="1800" kern="1200">
          <a:solidFill>
            <a:schemeClr val="tx1"/>
          </a:solidFill>
          <a:latin typeface="+mn-lt"/>
          <a:ea typeface="+mn-ea"/>
          <a:cs typeface="+mn-cs"/>
        </a:defRPr>
      </a:lvl4pPr>
      <a:lvl5pPr marL="1828800" algn="l" defTabSz="914400" rtl="0" eaLnBrk="1" latinLnBrk="0" hangingPunct="1">
        <a:defRPr lang="en-US" sz="1800" kern="1200">
          <a:solidFill>
            <a:schemeClr val="tx1"/>
          </a:solidFill>
          <a:latin typeface="+mn-lt"/>
          <a:ea typeface="+mn-ea"/>
          <a:cs typeface="+mn-cs"/>
        </a:defRPr>
      </a:lvl5pPr>
      <a:lvl6pPr marL="2286000" algn="l" defTabSz="914400" rtl="0" eaLnBrk="1" latinLnBrk="0" hangingPunct="1">
        <a:defRPr lang="en-US" sz="1800" kern="1200">
          <a:solidFill>
            <a:schemeClr val="tx1"/>
          </a:solidFill>
          <a:latin typeface="+mn-lt"/>
          <a:ea typeface="+mn-ea"/>
          <a:cs typeface="+mn-cs"/>
        </a:defRPr>
      </a:lvl6pPr>
      <a:lvl7pPr marL="2743200" algn="l" defTabSz="914400" rtl="0" eaLnBrk="1" latinLnBrk="0" hangingPunct="1">
        <a:defRPr lang="en-US" sz="1800" kern="1200">
          <a:solidFill>
            <a:schemeClr val="tx1"/>
          </a:solidFill>
          <a:latin typeface="+mn-lt"/>
          <a:ea typeface="+mn-ea"/>
          <a:cs typeface="+mn-cs"/>
        </a:defRPr>
      </a:lvl7pPr>
      <a:lvl8pPr marL="3200400" algn="l" defTabSz="914400" rtl="0" eaLnBrk="1" latinLnBrk="0" hangingPunct="1">
        <a:defRPr lang="en-US" sz="1800" kern="1200">
          <a:solidFill>
            <a:schemeClr val="tx1"/>
          </a:solidFill>
          <a:latin typeface="+mn-lt"/>
          <a:ea typeface="+mn-ea"/>
          <a:cs typeface="+mn-cs"/>
        </a:defRPr>
      </a:lvl8pPr>
      <a:lvl9pPr marL="3657600" algn="l" defTabSz="914400" rtl="0" eaLnBrk="1" latinLnBrk="0" hangingPunct="1">
        <a:defRPr lang="en-U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userDrawn="1">
          <p15:clr>
            <a:srgbClr val="F26B43"/>
          </p15:clr>
        </p15:guide>
        <p15:guide id="2" pos="336" userDrawn="1">
          <p15:clr>
            <a:srgbClr val="F26B43"/>
          </p15:clr>
        </p15:guide>
        <p15:guide id="3" pos="7320" userDrawn="1">
          <p15:clr>
            <a:srgbClr val="F26B43"/>
          </p15:clr>
        </p15:guide>
        <p15:guide id="4" orient="horz" pos="912" userDrawn="1">
          <p15:clr>
            <a:srgbClr val="F26B43"/>
          </p15:clr>
        </p15:guide>
        <p15:guide id="5" orient="horz" pos="264" userDrawn="1">
          <p15:clr>
            <a:srgbClr val="F26B43"/>
          </p15:clr>
        </p15:guide>
        <p15:guide id="6" orient="horz" pos="696" userDrawn="1">
          <p15:clr>
            <a:srgbClr val="F26B43"/>
          </p15:clr>
        </p15:guide>
        <p15:guide id="7" pos="3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developer.mozilla.org/en-US/docs/Web/CSS/Referenc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hyperlink" Target="https://www.quackit.com/html/html_editors/scratchpad/?example=/css/examples/margins/margin_auto" TargetMode="External"/><Relationship Id="rId3" Type="http://schemas.openxmlformats.org/officeDocument/2006/relationships/hyperlink" Target="https://www.quackit.com/html/html_editors/scratchpad/?example=/css/examples/margins/margin_different_margin_all_sides" TargetMode="External"/><Relationship Id="rId7" Type="http://schemas.openxmlformats.org/officeDocument/2006/relationships/hyperlink" Target="https://www.quackit.com/html/html_editors/scratchpad/?example=/css/examples/margins/margin-left" TargetMode="External"/><Relationship Id="rId2" Type="http://schemas.openxmlformats.org/officeDocument/2006/relationships/hyperlink" Target="https://www.quackit.com/html/html_editors/scratchpad/?example=/css/examples/margins/margin_same_margin_all_sides" TargetMode="External"/><Relationship Id="rId1" Type="http://schemas.openxmlformats.org/officeDocument/2006/relationships/slideLayout" Target="../slideLayouts/slideLayout6.xml"/><Relationship Id="rId6" Type="http://schemas.openxmlformats.org/officeDocument/2006/relationships/hyperlink" Target="https://www.quackit.com/html/html_editors/scratchpad/?example=/css/examples/margins/margin-bottom" TargetMode="External"/><Relationship Id="rId5" Type="http://schemas.openxmlformats.org/officeDocument/2006/relationships/hyperlink" Target="https://www.quackit.com/html/html_editors/scratchpad/?example=/css/examples/margins/margin-right" TargetMode="External"/><Relationship Id="rId4" Type="http://schemas.openxmlformats.org/officeDocument/2006/relationships/hyperlink" Target="https://www.quackit.com/html/html_editors/scratchpad/?example=/css/examples/margins/margin-top"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developer.mozilla.org/en-US/docs/Web/CSS/margin" TargetMode="External"/><Relationship Id="rId2" Type="http://schemas.openxmlformats.org/officeDocument/2006/relationships/hyperlink" Target="https://petrit.net/www-ohjelmointi/css-tyyli/html-elementin_rakenne/"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s://www.tutorialrepublic.com/css-tutorial/css3-filters.php" TargetMode="External"/><Relationship Id="rId2" Type="http://schemas.openxmlformats.org/officeDocument/2006/relationships/hyperlink" Target="https://developer.mozilla.org/en-US/docs/Web/CSS/CSS_Images/Implementing_image_sprites_in_CSS" TargetMode="Externa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6" Type="http://schemas.openxmlformats.org/officeDocument/2006/relationships/hyperlink" Target="https://www.quackit.com/html/html_editors/scratchpad/?example=/css/css3/animations/animatable_properties/css_column-width" TargetMode="External"/><Relationship Id="rId21" Type="http://schemas.openxmlformats.org/officeDocument/2006/relationships/hyperlink" Target="https://www.quackit.com/html/html_editors/scratchpad/?example=/css/css3/animations/animatable_properties/css_column-count" TargetMode="External"/><Relationship Id="rId42" Type="http://schemas.openxmlformats.org/officeDocument/2006/relationships/hyperlink" Target="https://www.quackit.com/html/html_editors/scratchpad/?example=/css/css3/animations/animatable_properties/css_grid-auto-rows" TargetMode="External"/><Relationship Id="rId47" Type="http://schemas.openxmlformats.org/officeDocument/2006/relationships/hyperlink" Target="https://cssreference.io/backgrounds/" TargetMode="External"/><Relationship Id="rId63" Type="http://schemas.openxmlformats.org/officeDocument/2006/relationships/hyperlink" Target="https://www.quackit.com/html/html_editors/scratchpad/?example=/css/css3/animations/animatable_properties/css_min-height" TargetMode="External"/><Relationship Id="rId68" Type="http://schemas.openxmlformats.org/officeDocument/2006/relationships/hyperlink" Target="https://www.quackit.com/html/html_editors/scratchpad/?example=/css/css3/animations/animatable_properties/css_outline-color" TargetMode="External"/><Relationship Id="rId84" Type="http://schemas.openxmlformats.org/officeDocument/2006/relationships/hyperlink" Target="https://www.quackit.com/html/html_editors/scratchpad/?example=/css/css3/animations/animatable_properties/css_text-shadow" TargetMode="External"/><Relationship Id="rId89" Type="http://schemas.openxmlformats.org/officeDocument/2006/relationships/hyperlink" Target="https://www.quackit.com/html/html_editors/scratchpad/?example=/css/css3/animations/animatable_properties/css_width" TargetMode="External"/><Relationship Id="rId112" Type="http://schemas.openxmlformats.org/officeDocument/2006/relationships/hyperlink" Target="https://www.quackit.com/html/html_editors/scratchpad/?example=/css/css3/animations/animatable_properties/css_grid-template-rows" TargetMode="External"/><Relationship Id="rId16" Type="http://schemas.openxmlformats.org/officeDocument/2006/relationships/hyperlink" Target="https://www.quackit.com/html/html_editors/scratchpad/?example=/css/css3/animations/animatable_properties/css_bottom" TargetMode="External"/><Relationship Id="rId107" Type="http://schemas.openxmlformats.org/officeDocument/2006/relationships/hyperlink" Target="https://www.quackit.com/html/html_editors/scratchpad/?example=/css/css3/animations/animatable_properties/css_grid-row-gap" TargetMode="External"/><Relationship Id="rId11" Type="http://schemas.openxmlformats.org/officeDocument/2006/relationships/hyperlink" Target="https://www.quackit.com/html/html_editors/scratchpad/?example=/css/css3/animations/animatable_properties/css_border-bottom" TargetMode="External"/><Relationship Id="rId32" Type="http://schemas.openxmlformats.org/officeDocument/2006/relationships/hyperlink" Target="https://www.quackit.com/html/html_editors/scratchpad/?example=/css/css3/animations/animatable_properties/css_flex-grow" TargetMode="External"/><Relationship Id="rId37" Type="http://schemas.openxmlformats.org/officeDocument/2006/relationships/hyperlink" Target="https://www.quackit.com/html/html_editors/scratchpad/?example=/css/css3/animations/animatable_properties/css_font-stretch" TargetMode="External"/><Relationship Id="rId53" Type="http://schemas.openxmlformats.org/officeDocument/2006/relationships/hyperlink" Target="https://cssreference.io/typography/" TargetMode="External"/><Relationship Id="rId58" Type="http://schemas.openxmlformats.org/officeDocument/2006/relationships/hyperlink" Target="https://www.quackit.com/html/html_editors/scratchpad/?example=/css/css3/animations/animatable_properties/css_margin-left" TargetMode="External"/><Relationship Id="rId74" Type="http://schemas.openxmlformats.org/officeDocument/2006/relationships/hyperlink" Target="https://www.quackit.com/html/html_editors/scratchpad/?example=/css/css3/animations/animatable_properties/css_padding-right" TargetMode="External"/><Relationship Id="rId79" Type="http://schemas.openxmlformats.org/officeDocument/2006/relationships/hyperlink" Target="https://www.quackit.com/html/html_editors/scratchpad/?example=/css/css3/animations/animatable_properties/css_right" TargetMode="External"/><Relationship Id="rId102" Type="http://schemas.openxmlformats.org/officeDocument/2006/relationships/hyperlink" Target="https://www.quackit.com/html/html_editors/scratchpad/?example=/css/css3/animations/animatable_properties/css_border-top-left-radius" TargetMode="External"/><Relationship Id="rId5" Type="http://schemas.openxmlformats.org/officeDocument/2006/relationships/hyperlink" Target="https://www.quackit.com/html/html_editors/scratchpad/?example=/css/css3/animations/animatable_properties/css_background-color" TargetMode="External"/><Relationship Id="rId90" Type="http://schemas.openxmlformats.org/officeDocument/2006/relationships/hyperlink" Target="https://www.quackit.com/html/html_editors/scratchpad/?example=/css/css3/animations/animatable_properties/css_word-spacing" TargetMode="External"/><Relationship Id="rId95" Type="http://schemas.openxmlformats.org/officeDocument/2006/relationships/hyperlink" Target="https://www.quackit.com/html/html_editors/scratchpad/?example=/css/css3/animations/animatable_properties/css_border-radius" TargetMode="External"/><Relationship Id="rId22" Type="http://schemas.openxmlformats.org/officeDocument/2006/relationships/hyperlink" Target="https://www.quackit.com/html/html_editors/scratchpad/?example=/css/css3/animations/animatable_properties/css_column-gap" TargetMode="External"/><Relationship Id="rId27" Type="http://schemas.openxmlformats.org/officeDocument/2006/relationships/hyperlink" Target="https://www.quackit.com/html/html_editors/scratchpad/?example=/css/css3/animations/animatable_properties/css_columns" TargetMode="External"/><Relationship Id="rId43" Type="http://schemas.openxmlformats.org/officeDocument/2006/relationships/hyperlink" Target="https://www.quackit.com/html/html_editors/scratchpad/?example=/css/css3/animations/animatable_properties/css_grid-column-end" TargetMode="External"/><Relationship Id="rId48" Type="http://schemas.openxmlformats.org/officeDocument/2006/relationships/hyperlink" Target="https://cssreference.io/box-model/" TargetMode="External"/><Relationship Id="rId64" Type="http://schemas.openxmlformats.org/officeDocument/2006/relationships/hyperlink" Target="https://www.quackit.com/html/html_editors/scratchpad/?example=/css/css3/animations/animatable_properties/css_min-width" TargetMode="External"/><Relationship Id="rId69" Type="http://schemas.openxmlformats.org/officeDocument/2006/relationships/hyperlink" Target="https://www.quackit.com/html/html_editors/scratchpad/?example=/css/css3/animations/animatable_properties/css_outline-offset" TargetMode="External"/><Relationship Id="rId113" Type="http://schemas.openxmlformats.org/officeDocument/2006/relationships/hyperlink" Target="https://www.quackit.com/html/html_editors/scratchpad/?example=/css/css3/animations/animatable_properties/css_grid-template" TargetMode="External"/><Relationship Id="rId80" Type="http://schemas.openxmlformats.org/officeDocument/2006/relationships/hyperlink" Target="https://www.quackit.com/html/html_editors/scratchpad/?example=/css/css3/animations/animatable_properties/css_tab-size" TargetMode="External"/><Relationship Id="rId85" Type="http://schemas.openxmlformats.org/officeDocument/2006/relationships/hyperlink" Target="https://www.quackit.com/html/html_editors/scratchpad/?example=/css/css3/animations/animatable_properties/css_top" TargetMode="External"/><Relationship Id="rId12" Type="http://schemas.openxmlformats.org/officeDocument/2006/relationships/hyperlink" Target="https://www.quackit.com/html/html_editors/scratchpad/?example=/css/css3/animations/animatable_properties/css_border-bottom-color" TargetMode="External"/><Relationship Id="rId17" Type="http://schemas.openxmlformats.org/officeDocument/2006/relationships/hyperlink" Target="https://www.quackit.com/html/html_editors/scratchpad/?example=/css/css3/animations/animatable_properties/css_box-shadow" TargetMode="External"/><Relationship Id="rId33" Type="http://schemas.openxmlformats.org/officeDocument/2006/relationships/hyperlink" Target="https://www.quackit.com/html/html_editors/scratchpad/?example=/css/css3/animations/animatable_properties/css_flex-shrink" TargetMode="External"/><Relationship Id="rId38" Type="http://schemas.openxmlformats.org/officeDocument/2006/relationships/hyperlink" Target="https://www.quackit.com/html/html_editors/scratchpad/?example=/css/css3/animations/animatable_properties/css_font-weight" TargetMode="External"/><Relationship Id="rId59" Type="http://schemas.openxmlformats.org/officeDocument/2006/relationships/hyperlink" Target="https://www.quackit.com/html/html_editors/scratchpad/?example=/css/css3/animations/animatable_properties/css_margin-right" TargetMode="External"/><Relationship Id="rId103" Type="http://schemas.openxmlformats.org/officeDocument/2006/relationships/hyperlink" Target="https://www.quackit.com/html/html_editors/scratchpad/?example=/css/css3/animations/animatable_properties/css_border-top-right-radius" TargetMode="External"/><Relationship Id="rId108" Type="http://schemas.openxmlformats.org/officeDocument/2006/relationships/hyperlink" Target="https://www.quackit.com/html/html_editors/scratchpad/?example=/css/css3/animations/animatable_properties/css_grid-row-start" TargetMode="External"/><Relationship Id="rId54" Type="http://schemas.openxmlformats.org/officeDocument/2006/relationships/hyperlink" Target="https://www.quackit.com/html/html_editors/scratchpad/?example=/css/css3/animations/animatable_properties/css_letter-spacing" TargetMode="External"/><Relationship Id="rId70" Type="http://schemas.openxmlformats.org/officeDocument/2006/relationships/hyperlink" Target="https://www.quackit.com/html/html_editors/scratchpad/?example=/css/css3/animations/animatable_properties/css_outline-width" TargetMode="External"/><Relationship Id="rId75" Type="http://schemas.openxmlformats.org/officeDocument/2006/relationships/hyperlink" Target="https://www.quackit.com/html/html_editors/scratchpad/?example=/css/css3/animations/animatable_properties/css_padding-top" TargetMode="External"/><Relationship Id="rId91" Type="http://schemas.openxmlformats.org/officeDocument/2006/relationships/hyperlink" Target="https://www.quackit.com/html/html_editors/scratchpad/?example=/css/css3/animations/animatable_properties/css_z-index" TargetMode="External"/><Relationship Id="rId96" Type="http://schemas.openxmlformats.org/officeDocument/2006/relationships/hyperlink" Target="https://www.quackit.com/html/html_editors/scratchpad/?example=/css/css3/animations/animatable_properties/css_border-right" TargetMode="External"/><Relationship Id="rId1" Type="http://schemas.openxmlformats.org/officeDocument/2006/relationships/slideLayout" Target="../slideLayouts/slideLayout2.xml"/><Relationship Id="rId6" Type="http://schemas.openxmlformats.org/officeDocument/2006/relationships/hyperlink" Target="https://www.quackit.com/html/html_editors/scratchpad/?example=/css/css3/animations/animatable_properties/css_background-position" TargetMode="External"/><Relationship Id="rId15" Type="http://schemas.openxmlformats.org/officeDocument/2006/relationships/hyperlink" Target="https://www.quackit.com/html/html_editors/scratchpad/?example=/css/css3/animations/animatable_properties/css_border-bottom-width" TargetMode="External"/><Relationship Id="rId23" Type="http://schemas.openxmlformats.org/officeDocument/2006/relationships/hyperlink" Target="https://www.quackit.com/html/html_editors/scratchpad/?example=/css/css3/animations/animatable_properties/css_column-rule" TargetMode="External"/><Relationship Id="rId28" Type="http://schemas.openxmlformats.org/officeDocument/2006/relationships/hyperlink" Target="https://www.quackit.com/html/html_editors/scratchpad/?example=/css/css3/animations/animatable_properties/css_content" TargetMode="External"/><Relationship Id="rId36" Type="http://schemas.openxmlformats.org/officeDocument/2006/relationships/hyperlink" Target="https://www.quackit.com/html/html_editors/scratchpad/?example=/css/css3/animations/animatable_properties/css_font-size-adjust" TargetMode="External"/><Relationship Id="rId49" Type="http://schemas.openxmlformats.org/officeDocument/2006/relationships/hyperlink" Target="https://cssreference.io/flexbox/" TargetMode="External"/><Relationship Id="rId57" Type="http://schemas.openxmlformats.org/officeDocument/2006/relationships/hyperlink" Target="https://www.quackit.com/html/html_editors/scratchpad/?example=/css/css3/animations/animatable_properties/css_margin-bottom" TargetMode="External"/><Relationship Id="rId106" Type="http://schemas.openxmlformats.org/officeDocument/2006/relationships/hyperlink" Target="https://www.quackit.com/html/html_editors/scratchpad/?example=/css/css3/animations/animatable_properties/css_grid-row-end" TargetMode="External"/><Relationship Id="rId114" Type="http://schemas.openxmlformats.org/officeDocument/2006/relationships/hyperlink" Target="https://www.quackit.com/html/html_editors/scratchpad/?example=/css/css3/animations/animatable_properties/css_grid" TargetMode="External"/><Relationship Id="rId10" Type="http://schemas.openxmlformats.org/officeDocument/2006/relationships/hyperlink" Target="https://www.quackit.com/html/html_editors/scratchpad/?example=/css/css3/animations/animatable_properties/css_border-width" TargetMode="External"/><Relationship Id="rId31" Type="http://schemas.openxmlformats.org/officeDocument/2006/relationships/hyperlink" Target="https://www.quackit.com/html/html_editors/scratchpad/?example=/css/css3/animations/animatable_properties/css_flex-basis" TargetMode="External"/><Relationship Id="rId44" Type="http://schemas.openxmlformats.org/officeDocument/2006/relationships/hyperlink" Target="https://www.quackit.com/html/html_editors/scratchpad/?example=/css/css3/animations/animatable_properties/css_grid-column-gap" TargetMode="External"/><Relationship Id="rId52" Type="http://schemas.openxmlformats.org/officeDocument/2006/relationships/hyperlink" Target="https://cssreference.io/transitions/" TargetMode="External"/><Relationship Id="rId60" Type="http://schemas.openxmlformats.org/officeDocument/2006/relationships/hyperlink" Target="https://www.quackit.com/html/html_editors/scratchpad/?example=/css/css3/animations/animatable_properties/css_margin-top" TargetMode="External"/><Relationship Id="rId65" Type="http://schemas.openxmlformats.org/officeDocument/2006/relationships/hyperlink" Target="https://www.quackit.com/html/html_editors/scratchpad/?example=/css/css3/animations/animatable_properties/css_opacity" TargetMode="External"/><Relationship Id="rId73" Type="http://schemas.openxmlformats.org/officeDocument/2006/relationships/hyperlink" Target="https://www.quackit.com/html/html_editors/scratchpad/?example=/css/css3/animations/animatable_properties/css_padding-left" TargetMode="External"/><Relationship Id="rId78" Type="http://schemas.openxmlformats.org/officeDocument/2006/relationships/hyperlink" Target="https://www.quackit.com/html/html_editors/scratchpad/?example=/css/css3/animations/animatable_properties/css_quotes" TargetMode="External"/><Relationship Id="rId81" Type="http://schemas.openxmlformats.org/officeDocument/2006/relationships/hyperlink" Target="https://www.quackit.com/html/html_editors/scratchpad/?example=/css/css3/animations/animatable_properties/css_text-decoration" TargetMode="External"/><Relationship Id="rId86" Type="http://schemas.openxmlformats.org/officeDocument/2006/relationships/hyperlink" Target="https://www.quackit.com/html/html_editors/scratchpad/?example=/css/css3/animations/animatable_properties/css_transform" TargetMode="External"/><Relationship Id="rId94" Type="http://schemas.openxmlformats.org/officeDocument/2006/relationships/hyperlink" Target="https://www.quackit.com/html/html_editors/scratchpad/?example=/css/css3/animations/animatable_properties/css_border-left-width" TargetMode="External"/><Relationship Id="rId99" Type="http://schemas.openxmlformats.org/officeDocument/2006/relationships/hyperlink" Target="https://www.quackit.com/html/html_editors/scratchpad/?example=/css/css3/animations/animatable_properties/css_border-spacing" TargetMode="External"/><Relationship Id="rId101" Type="http://schemas.openxmlformats.org/officeDocument/2006/relationships/hyperlink" Target="https://www.quackit.com/html/html_editors/scratchpad/?example=/css/css3/animations/animatable_properties/css_border-top-color" TargetMode="External"/><Relationship Id="rId4" Type="http://schemas.openxmlformats.org/officeDocument/2006/relationships/hyperlink" Target="https://www.quackit.com/html/html_editors/scratchpad/?example=/css/css3/animations/animatable_properties/css_background" TargetMode="External"/><Relationship Id="rId9" Type="http://schemas.openxmlformats.org/officeDocument/2006/relationships/hyperlink" Target="https://www.quackit.com/html/html_editors/scratchpad/?example=/css/css3/animations/animatable_properties/css_border-color" TargetMode="External"/><Relationship Id="rId13" Type="http://schemas.openxmlformats.org/officeDocument/2006/relationships/hyperlink" Target="https://www.quackit.com/html/html_editors/scratchpad/?example=/css/css3/animations/animatable_properties/css_border-bottom-left-radius" TargetMode="External"/><Relationship Id="rId18" Type="http://schemas.openxmlformats.org/officeDocument/2006/relationships/hyperlink" Target="https://www.quackit.com/html/html_editors/scratchpad/?example=/css/css3/animations/animatable_properties/css_caret-color" TargetMode="External"/><Relationship Id="rId39" Type="http://schemas.openxmlformats.org/officeDocument/2006/relationships/hyperlink" Target="https://www.quackit.com/html/html_editors/scratchpad/?example=/css/css3/animations/animatable_properties/css_grid-area" TargetMode="External"/><Relationship Id="rId109" Type="http://schemas.openxmlformats.org/officeDocument/2006/relationships/hyperlink" Target="https://www.quackit.com/html/html_editors/scratchpad/?example=/css/css3/animations/animatable_properties/css_grid-row" TargetMode="External"/><Relationship Id="rId34" Type="http://schemas.openxmlformats.org/officeDocument/2006/relationships/hyperlink" Target="https://www.quackit.com/html/html_editors/scratchpad/?example=/css/css3/animations/animatable_properties/css_font" TargetMode="External"/><Relationship Id="rId50" Type="http://schemas.openxmlformats.org/officeDocument/2006/relationships/hyperlink" Target="https://cssreference.io/css-grid/" TargetMode="External"/><Relationship Id="rId55" Type="http://schemas.openxmlformats.org/officeDocument/2006/relationships/hyperlink" Target="https://www.quackit.com/html/html_editors/scratchpad/?example=/css/css3/animations/animatable_properties/css_line-height" TargetMode="External"/><Relationship Id="rId76" Type="http://schemas.openxmlformats.org/officeDocument/2006/relationships/hyperlink" Target="https://www.quackit.com/html/html_editors/scratchpad/?example=/css/css3/animations/animatable_properties/css_perspective" TargetMode="External"/><Relationship Id="rId97" Type="http://schemas.openxmlformats.org/officeDocument/2006/relationships/hyperlink" Target="https://www.quackit.com/html/html_editors/scratchpad/?example=/css/css3/animations/animatable_properties/css_border-right-color" TargetMode="External"/><Relationship Id="rId104" Type="http://schemas.openxmlformats.org/officeDocument/2006/relationships/hyperlink" Target="https://www.quackit.com/html/html_editors/scratchpad/?example=/css/css3/animations/animatable_properties/css_border-top-width" TargetMode="External"/><Relationship Id="rId7" Type="http://schemas.openxmlformats.org/officeDocument/2006/relationships/hyperlink" Target="https://www.quackit.com/html/html_editors/scratchpad/?example=/css/css3/animations/animatable_properties/css_background-size" TargetMode="External"/><Relationship Id="rId71" Type="http://schemas.openxmlformats.org/officeDocument/2006/relationships/hyperlink" Target="https://www.quackit.com/html/html_editors/scratchpad/?example=/css/css3/animations/animatable_properties/css_padding" TargetMode="External"/><Relationship Id="rId92" Type="http://schemas.openxmlformats.org/officeDocument/2006/relationships/hyperlink" Target="https://www.quackit.com/html/html_editors/scratchpad/?example=/css/css3/animations/animatable_properties/css_border-left" TargetMode="External"/><Relationship Id="rId2" Type="http://schemas.openxmlformats.org/officeDocument/2006/relationships/hyperlink" Target="https://cssreference.io/animations/" TargetMode="External"/><Relationship Id="rId29" Type="http://schemas.openxmlformats.org/officeDocument/2006/relationships/hyperlink" Target="https://www.quackit.com/html/html_editors/scratchpad/?example=/css/css3/animations/animatable_properties/css_filter" TargetMode="External"/><Relationship Id="rId24" Type="http://schemas.openxmlformats.org/officeDocument/2006/relationships/hyperlink" Target="https://www.quackit.com/html/html_editors/scratchpad/?example=/css/css3/animations/animatable_properties/css_column-rule-color" TargetMode="External"/><Relationship Id="rId40" Type="http://schemas.openxmlformats.org/officeDocument/2006/relationships/hyperlink" Target="https://www.quackit.com/html/html_editors/scratchpad/?example=/css/css3/animations/animatable_properties/css_grid-auto-columns" TargetMode="External"/><Relationship Id="rId45" Type="http://schemas.openxmlformats.org/officeDocument/2006/relationships/hyperlink" Target="https://www.quackit.com/html/html_editors/scratchpad/?example=/css/css3/animations/animatable_properties/css_grid-column-start" TargetMode="External"/><Relationship Id="rId66" Type="http://schemas.openxmlformats.org/officeDocument/2006/relationships/hyperlink" Target="https://www.quackit.com/html/html_editors/scratchpad/?example=/css/css3/animations/animatable_properties/css_order" TargetMode="External"/><Relationship Id="rId87" Type="http://schemas.openxmlformats.org/officeDocument/2006/relationships/hyperlink" Target="https://www.quackit.com/html/html_editors/scratchpad/?example=/css/css3/animations/animatable_properties/css_vertical-align" TargetMode="External"/><Relationship Id="rId110" Type="http://schemas.openxmlformats.org/officeDocument/2006/relationships/hyperlink" Target="https://www.quackit.com/html/html_editors/scratchpad/?example=/css/css3/animations/animatable_properties/css_grid-template-areas" TargetMode="External"/><Relationship Id="rId115" Type="http://schemas.openxmlformats.org/officeDocument/2006/relationships/hyperlink" Target="https://www.quackit.com/html/html_editors/scratchpad/?example=/css/css3/animations/animatable_properties/css_height" TargetMode="External"/><Relationship Id="rId61" Type="http://schemas.openxmlformats.org/officeDocument/2006/relationships/hyperlink" Target="https://www.quackit.com/html/html_editors/scratchpad/?example=/css/css3/animations/animatable_properties/css_max-height" TargetMode="External"/><Relationship Id="rId82" Type="http://schemas.openxmlformats.org/officeDocument/2006/relationships/hyperlink" Target="https://www.quackit.com/html/html_editors/scratchpad/?example=/css/css3/animations/animatable_properties/css_text-decoration-color" TargetMode="External"/><Relationship Id="rId19" Type="http://schemas.openxmlformats.org/officeDocument/2006/relationships/hyperlink" Target="https://www.quackit.com/html/html_editors/scratchpad/?example=/css/css3/animations/animatable_properties/css_clip" TargetMode="External"/><Relationship Id="rId14" Type="http://schemas.openxmlformats.org/officeDocument/2006/relationships/hyperlink" Target="https://www.quackit.com/html/html_editors/scratchpad/?example=/css/css3/animations/animatable_properties/css_border-bottom-right-radius" TargetMode="External"/><Relationship Id="rId30" Type="http://schemas.openxmlformats.org/officeDocument/2006/relationships/hyperlink" Target="https://www.quackit.com/html/html_editors/scratchpad/?example=/css/css3/animations/animatable_properties/css_flex" TargetMode="External"/><Relationship Id="rId35" Type="http://schemas.openxmlformats.org/officeDocument/2006/relationships/hyperlink" Target="https://www.quackit.com/html/html_editors/scratchpad/?example=/css/css3/animations/animatable_properties/css_font-size" TargetMode="External"/><Relationship Id="rId56" Type="http://schemas.openxmlformats.org/officeDocument/2006/relationships/hyperlink" Target="https://www.quackit.com/html/html_editors/scratchpad/?example=/css/css3/animations/animatable_properties/css_margin" TargetMode="External"/><Relationship Id="rId77" Type="http://schemas.openxmlformats.org/officeDocument/2006/relationships/hyperlink" Target="https://www.quackit.com/html/html_editors/scratchpad/?example=/css/css3/animations/animatable_properties/css_perspective-origin" TargetMode="External"/><Relationship Id="rId100" Type="http://schemas.openxmlformats.org/officeDocument/2006/relationships/hyperlink" Target="https://www.quackit.com/html/html_editors/scratchpad/?example=/css/css3/animations/animatable_properties/css_border-top" TargetMode="External"/><Relationship Id="rId105" Type="http://schemas.openxmlformats.org/officeDocument/2006/relationships/hyperlink" Target="https://www.quackit.com/html/html_editors/scratchpad/?example=/css/css3/animations/animatable_properties/css_grid-gap" TargetMode="External"/><Relationship Id="rId8" Type="http://schemas.openxmlformats.org/officeDocument/2006/relationships/hyperlink" Target="https://www.quackit.com/html/html_editors/scratchpad/?example=/css/css3/animations/animatable_properties/css_border" TargetMode="External"/><Relationship Id="rId51" Type="http://schemas.openxmlformats.org/officeDocument/2006/relationships/hyperlink" Target="https://cssreference.io/positioning/" TargetMode="External"/><Relationship Id="rId72" Type="http://schemas.openxmlformats.org/officeDocument/2006/relationships/hyperlink" Target="https://www.quackit.com/html/html_editors/scratchpad/?example=/css/css3/animations/animatable_properties/css_padding-bottom" TargetMode="External"/><Relationship Id="rId93" Type="http://schemas.openxmlformats.org/officeDocument/2006/relationships/hyperlink" Target="https://www.quackit.com/html/html_editors/scratchpad/?example=/css/css3/animations/animatable_properties/css_border-left-color" TargetMode="External"/><Relationship Id="rId98" Type="http://schemas.openxmlformats.org/officeDocument/2006/relationships/hyperlink" Target="https://www.quackit.com/html/html_editors/scratchpad/?example=/css/css3/animations/animatable_properties/css_border-right-width" TargetMode="External"/><Relationship Id="rId3" Type="http://schemas.openxmlformats.org/officeDocument/2006/relationships/hyperlink" Target="https://www.quackit.com/css/css3/animations/animatable_properties/" TargetMode="External"/><Relationship Id="rId25" Type="http://schemas.openxmlformats.org/officeDocument/2006/relationships/hyperlink" Target="https://www.quackit.com/html/html_editors/scratchpad/?example=/css/css3/animations/animatable_properties/css_column-rule-width" TargetMode="External"/><Relationship Id="rId46" Type="http://schemas.openxmlformats.org/officeDocument/2006/relationships/hyperlink" Target="https://www.quackit.com/html/html_editors/scratchpad/?example=/css/css3/animations/animatable_properties/css_grid-column" TargetMode="External"/><Relationship Id="rId67" Type="http://schemas.openxmlformats.org/officeDocument/2006/relationships/hyperlink" Target="https://www.quackit.com/html/html_editors/scratchpad/?example=/css/css3/animations/animatable_properties/css_outline" TargetMode="External"/><Relationship Id="rId116" Type="http://schemas.openxmlformats.org/officeDocument/2006/relationships/hyperlink" Target="https://www.quackit.com/html/html_editors/scratchpad/?example=/css/css3/animations/animatable_properties/css_left" TargetMode="External"/><Relationship Id="rId20" Type="http://schemas.openxmlformats.org/officeDocument/2006/relationships/hyperlink" Target="https://www.quackit.com/html/html_editors/scratchpad/?example=/css/css3/animations/animatable_properties/css_color" TargetMode="External"/><Relationship Id="rId41" Type="http://schemas.openxmlformats.org/officeDocument/2006/relationships/hyperlink" Target="https://www.quackit.com/html/html_editors/scratchpad/?example=/css/css3/animations/animatable_properties/css_grid-auto-flow" TargetMode="External"/><Relationship Id="rId62" Type="http://schemas.openxmlformats.org/officeDocument/2006/relationships/hyperlink" Target="https://www.quackit.com/html/html_editors/scratchpad/?example=/css/css3/animations/animatable_properties/css_max-width" TargetMode="External"/><Relationship Id="rId83" Type="http://schemas.openxmlformats.org/officeDocument/2006/relationships/hyperlink" Target="https://www.quackit.com/html/html_editors/scratchpad/?example=/css/css3/animations/animatable_properties/css_text-indent" TargetMode="External"/><Relationship Id="rId88" Type="http://schemas.openxmlformats.org/officeDocument/2006/relationships/hyperlink" Target="https://www.quackit.com/html/html_editors/scratchpad/?example=/css/css3/animations/animatable_properties/css_visibility" TargetMode="External"/><Relationship Id="rId111" Type="http://schemas.openxmlformats.org/officeDocument/2006/relationships/hyperlink" Target="https://www.quackit.com/html/html_editors/scratchpad/?example=/css/css3/animations/animatable_properties/css_grid-template-columns" TargetMode="External"/></Relationships>
</file>

<file path=ppt/slides/_rels/slide106.xml.rels><?xml version="1.0" encoding="UTF-8" standalone="yes"?>
<Relationships xmlns="http://schemas.openxmlformats.org/package/2006/relationships"><Relationship Id="rId2" Type="http://schemas.openxmlformats.org/officeDocument/2006/relationships/hyperlink" Target="https://cssreference.io/transitions/" TargetMode="Externa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hyperlink" Target="https://developer.mozilla.org/en-US/docs/Web/CSS/transform" TargetMode="External"/><Relationship Id="rId2" Type="http://schemas.openxmlformats.org/officeDocument/2006/relationships/hyperlink" Target="https://css-tricks.com/almanac/properties/t/transform/" TargetMode="Externa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hyperlink" Target="https://getcssscan.com/css-box-shadow-examples" TargetMode="External"/><Relationship Id="rId2" Type="http://schemas.openxmlformats.org/officeDocument/2006/relationships/hyperlink" Target="https://cssgenerator.org/box-shadow-css-generator.html" TargetMode="Externa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hyperlink" Target="https://www.quackit.com/html/html_editors/scratchpad/?example=/css/examples/gradients/linear-gradient_to_right" TargetMode="External"/><Relationship Id="rId13" Type="http://schemas.openxmlformats.org/officeDocument/2006/relationships/hyperlink" Target="https://www.quackit.com/html/html_editors/scratchpad/?example=/css/examples/gradients/repeating-linear-gradient" TargetMode="External"/><Relationship Id="rId18" Type="http://schemas.openxmlformats.org/officeDocument/2006/relationships/hyperlink" Target="https://www.quackit.com/html/html_editors/scratchpad/?example=/css/examples/gradients/repeating-radial-gradient_circle" TargetMode="External"/><Relationship Id="rId3" Type="http://schemas.openxmlformats.org/officeDocument/2006/relationships/hyperlink" Target="https://www.quackit.com/html/html_editors/scratchpad/?example=/css/examples/gradients/linear-gradient_default_two_colors" TargetMode="External"/><Relationship Id="rId7" Type="http://schemas.openxmlformats.org/officeDocument/2006/relationships/hyperlink" Target="https://www.quackit.com/html/html_editors/scratchpad/?example=/css/examples/gradients/linear-gradient_to_top" TargetMode="External"/><Relationship Id="rId12" Type="http://schemas.openxmlformats.org/officeDocument/2006/relationships/hyperlink" Target="https://www.quackit.com/html/html_editors/scratchpad/?example=/css/examples/gradients/linear-gradient_specific_angle" TargetMode="External"/><Relationship Id="rId17" Type="http://schemas.openxmlformats.org/officeDocument/2006/relationships/hyperlink" Target="https://www.quackit.com/html/html_editors/scratchpad/?example=/css/examples/gradients/repeating-radial-gradient" TargetMode="External"/><Relationship Id="rId2" Type="http://schemas.openxmlformats.org/officeDocument/2006/relationships/hyperlink" Target="https://developer.mozilla.org/en-US/docs/Web/CSS/CSS_Images/Using_CSS_gradients" TargetMode="External"/><Relationship Id="rId16" Type="http://schemas.openxmlformats.org/officeDocument/2006/relationships/hyperlink" Target="https://www.quackit.com/html/html_editors/scratchpad/?example=/css/examples/gradients/radial-gradient_circle" TargetMode="External"/><Relationship Id="rId1" Type="http://schemas.openxmlformats.org/officeDocument/2006/relationships/slideLayout" Target="../slideLayouts/slideLayout3.xml"/><Relationship Id="rId6" Type="http://schemas.openxmlformats.org/officeDocument/2006/relationships/hyperlink" Target="https://www.quackit.com/html/html_editors/scratchpad/?example=/css/examples/gradients/linear-gradient_to_bottom" TargetMode="External"/><Relationship Id="rId11" Type="http://schemas.openxmlformats.org/officeDocument/2006/relationships/hyperlink" Target="https://www.quackit.com/html/html_editors/scratchpad/?example=/css/examples/gradients/linear-gradient_to_bottom_left" TargetMode="External"/><Relationship Id="rId5" Type="http://schemas.openxmlformats.org/officeDocument/2006/relationships/hyperlink" Target="https://www.quackit.com/html/html_editors/scratchpad/?example=/css/examples/gradients/linear-gradient_offset" TargetMode="External"/><Relationship Id="rId15" Type="http://schemas.openxmlformats.org/officeDocument/2006/relationships/hyperlink" Target="https://www.quackit.com/html/html_editors/scratchpad/?example=/css/examples/gradients/radial-gradient" TargetMode="External"/><Relationship Id="rId10" Type="http://schemas.openxmlformats.org/officeDocument/2006/relationships/hyperlink" Target="https://www.quackit.com/html/html_editors/scratchpad/?example=/css/examples/gradients/linear-gradient_to_bottom_right" TargetMode="External"/><Relationship Id="rId4" Type="http://schemas.openxmlformats.org/officeDocument/2006/relationships/hyperlink" Target="https://www.quackit.com/html/html_editors/scratchpad/?example=/css/examples/gradients/linear-gradient_default_three_colors_including_transparent" TargetMode="External"/><Relationship Id="rId9" Type="http://schemas.openxmlformats.org/officeDocument/2006/relationships/hyperlink" Target="https://www.quackit.com/html/html_editors/scratchpad/?example=/css/examples/gradients/linear-gradient_to_left" TargetMode="External"/><Relationship Id="rId14" Type="http://schemas.openxmlformats.org/officeDocument/2006/relationships/hyperlink" Target="https://www.quackit.com/html/html_editors/scratchpad/?example=/css/examples/gradients/repeating-linear-gradient_diagona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devsnap.me/css-pagination" TargetMode="External"/><Relationship Id="rId2" Type="http://schemas.openxmlformats.org/officeDocument/2006/relationships/hyperlink" Target="https://www.w3schools.com/css/css3_pagination.asp" TargetMode="Externa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hyperlink" Target="https://www.frontendplanet.com/css-breadcrumb-examples/" TargetMode="Externa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s://bashooka.com/coding/best-css-tooltip-examples/" TargetMode="External"/><Relationship Id="rId2" Type="http://schemas.openxmlformats.org/officeDocument/2006/relationships/image" Target="../media/image99.jpeg"/><Relationship Id="rId1" Type="http://schemas.openxmlformats.org/officeDocument/2006/relationships/slideLayout" Target="../slideLayouts/slideLayout11.xml"/><Relationship Id="rId4" Type="http://schemas.openxmlformats.org/officeDocument/2006/relationships/hyperlink" Target="https://freefrontend.com/css-tooltip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developer.mozilla.org/en-US/docs/Learn/HTML/Multimedia_and_embedding/Responsive_images" TargetMode="External"/><Relationship Id="rId1" Type="http://schemas.openxmlformats.org/officeDocument/2006/relationships/slideLayout" Target="../slideLayouts/slideLayout9.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19/01/benefits-of-responsive-web-site-designs/"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web.dev/serve-images-webp/" TargetMode="External"/><Relationship Id="rId2" Type="http://schemas.openxmlformats.org/officeDocument/2006/relationships/hyperlink" Target="https://developer.mozilla.org/en-US/docs/Web/HTML/Element/picture" TargetMode="External"/><Relationship Id="rId1" Type="http://schemas.openxmlformats.org/officeDocument/2006/relationships/slideLayout" Target="../slideLayouts/slideLayout9.xml"/><Relationship Id="rId6" Type="http://schemas.openxmlformats.org/officeDocument/2006/relationships/hyperlink" Target="https://creativecommons.org/licenses/by-sa/3.0/" TargetMode="External"/><Relationship Id="rId5" Type="http://schemas.openxmlformats.org/officeDocument/2006/relationships/hyperlink" Target="https://ja.wiktionary.org/wiki/%E3%81%B2%E3%81%BE%E3%82%8F%E3%82%8A" TargetMode="External"/><Relationship Id="rId4" Type="http://schemas.openxmlformats.org/officeDocument/2006/relationships/image" Target="../media/image101.jp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hyperlink" Target="https://web.dev/learn/design/" TargetMode="Externa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hyperlink" Target="https://gridbyexample.com/examples/" TargetMode="External"/><Relationship Id="rId2" Type="http://schemas.openxmlformats.org/officeDocument/2006/relationships/hyperlink" Target="https://cssreference.io/css-grid/" TargetMode="Externa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hyperlink" Target="https://www.quackit.com/css/grid/examples/css_12_column_grid_examples.cfm" TargetMode="Externa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hyperlink" Target="https://www.w3schools.com/css/css_grid.asp" TargetMode="Externa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3" Type="http://schemas.openxmlformats.org/officeDocument/2006/relationships/hyperlink" Target="https://www.quackit.com/html/html_editors/scratchpad/?example=/css/grid/examples/photo_gallery_flexible_width_align-items_start" TargetMode="External"/><Relationship Id="rId18" Type="http://schemas.openxmlformats.org/officeDocument/2006/relationships/hyperlink" Target="https://www.quackit.com/html/html_editors/scratchpad/?example=/css/grid/examples/photo_gallery_flexible_width_span_3_columns_3_rows" TargetMode="External"/><Relationship Id="rId26" Type="http://schemas.openxmlformats.org/officeDocument/2006/relationships/hyperlink" Target="https://www.quackit.com/html/html_editors/scratchpad/?example=/css/grid/examples/cards_auto-fill_span_2_columns_2_rows" TargetMode="External"/><Relationship Id="rId39" Type="http://schemas.openxmlformats.org/officeDocument/2006/relationships/hyperlink" Target="https://www.quackit.com/html/html_editors/scratchpad/?example=/css/grid/examples/forms_explicitly_placed_example_2" TargetMode="External"/><Relationship Id="rId21" Type="http://schemas.openxmlformats.org/officeDocument/2006/relationships/hyperlink" Target="https://www.quackit.com/html/html_editors/scratchpad/?example=/css/grid/examples/cards_auto-fill_align-items_start" TargetMode="External"/><Relationship Id="rId34" Type="http://schemas.openxmlformats.org/officeDocument/2006/relationships/hyperlink" Target="https://www.quackit.com/css/grid/examples/css_grid_form_examples.cfm" TargetMode="External"/><Relationship Id="rId42" Type="http://schemas.openxmlformats.org/officeDocument/2006/relationships/hyperlink" Target="https://www.quackit.com/html/html_editors/scratchpad/?example=/html/templates/grid/css_grid_layout_template_1" TargetMode="External"/><Relationship Id="rId47" Type="http://schemas.openxmlformats.org/officeDocument/2006/relationships/hyperlink" Target="https://www.quackit.com/html/html_editors/scratchpad/?example=/html/templates/grid/css_grid_layout_template_6" TargetMode="External"/><Relationship Id="rId50" Type="http://schemas.openxmlformats.org/officeDocument/2006/relationships/hyperlink" Target="https://www.quackit.com/html/html_editors/scratchpad/?example=/html/templates/grid/css_grid_layout_template_9" TargetMode="External"/><Relationship Id="rId55" Type="http://schemas.openxmlformats.org/officeDocument/2006/relationships/hyperlink" Target="https://www.quackit.com/html/html_editors/scratchpad/?example=/css/grid/examples/12_column_grid_example_1" TargetMode="External"/><Relationship Id="rId63" Type="http://schemas.openxmlformats.org/officeDocument/2006/relationships/hyperlink" Target="https://www.quackit.com/html/html_editors/scratchpad/?example=/css/grid/examples/12_column_grid_example_2_mobile_first" TargetMode="External"/><Relationship Id="rId7" Type="http://schemas.openxmlformats.org/officeDocument/2006/relationships/hyperlink" Target="https://www.quackit.com/html/html_editors/scratchpad/?example=/css/grid/examples/photo_gallery_auto-fill_align-items_end" TargetMode="External"/><Relationship Id="rId2" Type="http://schemas.openxmlformats.org/officeDocument/2006/relationships/hyperlink" Target="https://www.quackit.com/css/grid/examples/css_grid_photo_gallery_examples.cfm" TargetMode="External"/><Relationship Id="rId16" Type="http://schemas.openxmlformats.org/officeDocument/2006/relationships/hyperlink" Target="https://www.quackit.com/html/html_editors/scratchpad/?example=/css/grid/examples/photo_gallery_flexible_width_span_5_columns" TargetMode="External"/><Relationship Id="rId29" Type="http://schemas.openxmlformats.org/officeDocument/2006/relationships/hyperlink" Target="https://www.quackit.com/html/html_editors/scratchpad/?example=/css/grid/examples/cards_flexible_width_align-items_center" TargetMode="External"/><Relationship Id="rId11" Type="http://schemas.openxmlformats.org/officeDocument/2006/relationships/hyperlink" Target="https://www.quackit.com/html/html_editors/scratchpad/?example=/css/grid/examples/photo_gallery_flexible_width_evenly_sized_images" TargetMode="External"/><Relationship Id="rId24" Type="http://schemas.openxmlformats.org/officeDocument/2006/relationships/hyperlink" Target="https://www.quackit.com/html/html_editors/scratchpad/?example=/css/grid/examples/cards_auto-fill_span_2_columns" TargetMode="External"/><Relationship Id="rId32" Type="http://schemas.openxmlformats.org/officeDocument/2006/relationships/hyperlink" Target="https://www.quackit.com/html/html_editors/scratchpad/?example=/css/grid/examples/cards_flexible_width_span_2_rows" TargetMode="External"/><Relationship Id="rId37" Type="http://schemas.openxmlformats.org/officeDocument/2006/relationships/hyperlink" Target="https://www.quackit.com/html/html_editors/scratchpad/?example=/css/grid/examples/forms_auto-placement_example_3" TargetMode="External"/><Relationship Id="rId40" Type="http://schemas.openxmlformats.org/officeDocument/2006/relationships/hyperlink" Target="https://www.quackit.com/html/html_editors/scratchpad/?example=/css/grid/examples/forms_explicitly_placed_example_3" TargetMode="External"/><Relationship Id="rId45" Type="http://schemas.openxmlformats.org/officeDocument/2006/relationships/hyperlink" Target="https://www.quackit.com/html/html_editors/scratchpad/?example=/html/templates/grid/css_grid_layout_template_4" TargetMode="External"/><Relationship Id="rId53" Type="http://schemas.openxmlformats.org/officeDocument/2006/relationships/hyperlink" Target="https://www.quackit.com/html/html_editors/scratchpad/?example=/html/templates/grid/css_grid_layout_template_12" TargetMode="External"/><Relationship Id="rId58" Type="http://schemas.openxmlformats.org/officeDocument/2006/relationships/hyperlink" Target="https://www.quackit.com/html/html_editors/scratchpad/?example=/css/grid/examples/12_column_grid_vertical_example_1" TargetMode="External"/><Relationship Id="rId5" Type="http://schemas.openxmlformats.org/officeDocument/2006/relationships/hyperlink" Target="https://www.quackit.com/html/html_editors/scratchpad/?example=/css/grid/examples/photo_gallery_auto-fill_align-items_start" TargetMode="External"/><Relationship Id="rId61" Type="http://schemas.openxmlformats.org/officeDocument/2006/relationships/hyperlink" Target="https://www.quackit.com/html/html_editors/scratchpad/?example=/css/grid/examples/12_column_grid_example_2" TargetMode="External"/><Relationship Id="rId19" Type="http://schemas.openxmlformats.org/officeDocument/2006/relationships/hyperlink" Target="https://www.quackit.com/css/grid/examples/css_grid_card_examples.cfm" TargetMode="External"/><Relationship Id="rId14" Type="http://schemas.openxmlformats.org/officeDocument/2006/relationships/hyperlink" Target="https://www.quackit.com/html/html_editors/scratchpad/?example=/css/grid/examples/photo_gallery_flexible_width_align-items_center" TargetMode="External"/><Relationship Id="rId22" Type="http://schemas.openxmlformats.org/officeDocument/2006/relationships/hyperlink" Target="https://www.quackit.com/html/html_editors/scratchpad/?example=/css/grid/examples/cards_auto-fill_align-items_center" TargetMode="External"/><Relationship Id="rId27" Type="http://schemas.openxmlformats.org/officeDocument/2006/relationships/hyperlink" Target="https://www.quackit.com/html/html_editors/scratchpad/?example=/css/grid/examples/cards_flexible_width_align-items_stretch" TargetMode="External"/><Relationship Id="rId30" Type="http://schemas.openxmlformats.org/officeDocument/2006/relationships/hyperlink" Target="https://www.quackit.com/html/html_editors/scratchpad/?example=/css/grid/examples/cards_flexible_width_align-items_end" TargetMode="External"/><Relationship Id="rId35" Type="http://schemas.openxmlformats.org/officeDocument/2006/relationships/hyperlink" Target="https://www.quackit.com/html/html_editors/scratchpad/?example=/css/grid/examples/forms_auto-placement_example_1" TargetMode="External"/><Relationship Id="rId43" Type="http://schemas.openxmlformats.org/officeDocument/2006/relationships/hyperlink" Target="https://www.quackit.com/html/html_editors/scratchpad/?example=/html/templates/grid/css_grid_layout_template_2" TargetMode="External"/><Relationship Id="rId48" Type="http://schemas.openxmlformats.org/officeDocument/2006/relationships/hyperlink" Target="https://www.quackit.com/html/html_editors/scratchpad/?example=/html/templates/grid/css_grid_layout_template_7" TargetMode="External"/><Relationship Id="rId56" Type="http://schemas.openxmlformats.org/officeDocument/2006/relationships/hyperlink" Target="https://www.quackit.com/html/html_editors/scratchpad/?example=/css/grid/examples/12_column_grid_responsive_media_query" TargetMode="External"/><Relationship Id="rId8" Type="http://schemas.openxmlformats.org/officeDocument/2006/relationships/hyperlink" Target="https://www.quackit.com/html/html_editors/scratchpad/?example=/css/grid/examples/photo_gallery_auto-fill_span_5_columns" TargetMode="External"/><Relationship Id="rId51" Type="http://schemas.openxmlformats.org/officeDocument/2006/relationships/hyperlink" Target="https://www.quackit.com/html/html_editors/scratchpad/?example=/html/templates/grid/css_grid_layout_template_10" TargetMode="External"/><Relationship Id="rId3" Type="http://schemas.openxmlformats.org/officeDocument/2006/relationships/hyperlink" Target="https://www.quackit.com/html/html_editors/scratchpad/?example=/css/grid/examples/photo_gallery_auto-fill_evenly_sized_images" TargetMode="External"/><Relationship Id="rId12" Type="http://schemas.openxmlformats.org/officeDocument/2006/relationships/hyperlink" Target="https://www.quackit.com/html/html_editors/scratchpad/?example=/css/grid/examples/photo_gallery_flexible_width_align-items_stretch" TargetMode="External"/><Relationship Id="rId17" Type="http://schemas.openxmlformats.org/officeDocument/2006/relationships/hyperlink" Target="https://www.quackit.com/html/html_editors/scratchpad/?example=/css/grid/examples/photo_gallery_flexible_width_span_3_columns_2_rows" TargetMode="External"/><Relationship Id="rId25" Type="http://schemas.openxmlformats.org/officeDocument/2006/relationships/hyperlink" Target="https://www.quackit.com/html/html_editors/scratchpad/?example=/css/grid/examples/cards_auto-fill_span_2_rows" TargetMode="External"/><Relationship Id="rId33" Type="http://schemas.openxmlformats.org/officeDocument/2006/relationships/hyperlink" Target="https://www.quackit.com/html/html_editors/scratchpad/?example=/css/grid/examples/cards_flexible_width_span_2_columns_2_rows" TargetMode="External"/><Relationship Id="rId38" Type="http://schemas.openxmlformats.org/officeDocument/2006/relationships/hyperlink" Target="https://www.quackit.com/html/html_editors/scratchpad/?example=/css/grid/examples/forms_explicitly_placed_example_1" TargetMode="External"/><Relationship Id="rId46" Type="http://schemas.openxmlformats.org/officeDocument/2006/relationships/hyperlink" Target="https://www.quackit.com/html/html_editors/scratchpad/?example=/html/templates/grid/css_grid_layout_template_5" TargetMode="External"/><Relationship Id="rId59" Type="http://schemas.openxmlformats.org/officeDocument/2006/relationships/hyperlink" Target="https://www.quackit.com/html/html_editors/scratchpad/?example=/css/grid/examples/12_column_grid_vertical_responsive_media_query" TargetMode="External"/><Relationship Id="rId20" Type="http://schemas.openxmlformats.org/officeDocument/2006/relationships/hyperlink" Target="https://www.quackit.com/html/html_editors/scratchpad/?example=/css/grid/examples/cards_auto-fill_align-items_stretch" TargetMode="External"/><Relationship Id="rId41" Type="http://schemas.openxmlformats.org/officeDocument/2006/relationships/hyperlink" Target="https://www.quackit.com/css/grid/examples/css_grid_website_layout_examples.cfm" TargetMode="External"/><Relationship Id="rId54" Type="http://schemas.openxmlformats.org/officeDocument/2006/relationships/hyperlink" Target="https://www.quackit.com/css/grid/examples/css_12_column_grid_examples.cfm" TargetMode="External"/><Relationship Id="rId62" Type="http://schemas.openxmlformats.org/officeDocument/2006/relationships/hyperlink" Target="https://www.quackit.com/html/html_editors/scratchpad/?example=/css/grid/examples/12_column_grid_example_2_responsive_media_query" TargetMode="External"/><Relationship Id="rId1" Type="http://schemas.openxmlformats.org/officeDocument/2006/relationships/slideLayout" Target="../slideLayouts/slideLayout8.xml"/><Relationship Id="rId6" Type="http://schemas.openxmlformats.org/officeDocument/2006/relationships/hyperlink" Target="https://www.quackit.com/html/html_editors/scratchpad/?example=/css/grid/examples/photo_gallery_auto-fill_align-items_center" TargetMode="External"/><Relationship Id="rId15" Type="http://schemas.openxmlformats.org/officeDocument/2006/relationships/hyperlink" Target="https://www.quackit.com/html/html_editors/scratchpad/?example=/css/grid/examples/photo_gallery_flexible_width_align-items_end" TargetMode="External"/><Relationship Id="rId23" Type="http://schemas.openxmlformats.org/officeDocument/2006/relationships/hyperlink" Target="https://www.quackit.com/html/html_editors/scratchpad/?example=/css/grid/examples/cards_auto-fill_align-items_end" TargetMode="External"/><Relationship Id="rId28" Type="http://schemas.openxmlformats.org/officeDocument/2006/relationships/hyperlink" Target="https://www.quackit.com/html/html_editors/scratchpad/?example=/css/grid/examples/cards_flexible_width_align-items_start" TargetMode="External"/><Relationship Id="rId36" Type="http://schemas.openxmlformats.org/officeDocument/2006/relationships/hyperlink" Target="https://www.quackit.com/html/html_editors/scratchpad/?example=/css/grid/examples/forms_auto-placement_example_2" TargetMode="External"/><Relationship Id="rId49" Type="http://schemas.openxmlformats.org/officeDocument/2006/relationships/hyperlink" Target="https://www.quackit.com/html/html_editors/scratchpad/?example=/html/templates/grid/css_grid_layout_template_8" TargetMode="External"/><Relationship Id="rId57" Type="http://schemas.openxmlformats.org/officeDocument/2006/relationships/hyperlink" Target="https://www.quackit.com/html/html_editors/scratchpad/?example=/css/grid/examples/12_column_grid_mobile_first" TargetMode="External"/><Relationship Id="rId10" Type="http://schemas.openxmlformats.org/officeDocument/2006/relationships/hyperlink" Target="https://www.quackit.com/html/html_editors/scratchpad/?example=/css/grid/examples/photo_gallery_auto-fill_span_3_columns_3_rows" TargetMode="External"/><Relationship Id="rId31" Type="http://schemas.openxmlformats.org/officeDocument/2006/relationships/hyperlink" Target="https://www.quackit.com/html/html_editors/scratchpad/?example=/css/grid/examples/cards_flexible_width_span_2_columns" TargetMode="External"/><Relationship Id="rId44" Type="http://schemas.openxmlformats.org/officeDocument/2006/relationships/hyperlink" Target="https://www.quackit.com/html/html_editors/scratchpad/?example=/html/templates/grid/css_grid_layout_template_3" TargetMode="External"/><Relationship Id="rId52" Type="http://schemas.openxmlformats.org/officeDocument/2006/relationships/hyperlink" Target="https://www.quackit.com/html/html_editors/scratchpad/?example=/html/templates/grid/css_grid_layout_template_11" TargetMode="External"/><Relationship Id="rId60" Type="http://schemas.openxmlformats.org/officeDocument/2006/relationships/hyperlink" Target="https://www.quackit.com/html/html_editors/scratchpad/?example=/css/grid/examples/12_column_grid_vertical_mobile_first" TargetMode="External"/><Relationship Id="rId4" Type="http://schemas.openxmlformats.org/officeDocument/2006/relationships/hyperlink" Target="https://www.quackit.com/html/html_editors/scratchpad/?example=/css/grid/examples/photo_gallery_auto-fill_align-items_stretch" TargetMode="External"/><Relationship Id="rId9" Type="http://schemas.openxmlformats.org/officeDocument/2006/relationships/hyperlink" Target="https://www.quackit.com/html/html_editors/scratchpad/?example=/css/grid/examples/photo_gallery_auto-fill_span_3_columns_2_rows"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cssreference.io/flexbox/"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3" Type="http://schemas.openxmlformats.org/officeDocument/2006/relationships/hyperlink" Target="https://www.quackit.com/html/html_editors/scratchpad/?example=/css/flexbox/examples/inc_flexbox_cards_align-items_center" TargetMode="External"/><Relationship Id="rId18" Type="http://schemas.openxmlformats.org/officeDocument/2006/relationships/hyperlink" Target="https://www.quackit.com/html/html_editors/scratchpad/?example=/css/flexbox/examples/flexbox_12_column_grid_1" TargetMode="External"/><Relationship Id="rId26" Type="http://schemas.openxmlformats.org/officeDocument/2006/relationships/hyperlink" Target="https://www.quackit.com/html/html_editors/scratchpad/?example=/css/flexbox/tutorial/create_a_media_object_with_flexbox_example_3" TargetMode="External"/><Relationship Id="rId39" Type="http://schemas.openxmlformats.org/officeDocument/2006/relationships/hyperlink" Target="https://www.quackit.com/html/html_editors/scratchpad/?example=/css/flexbox/tutorial/align_form_elements_with_flexbox_example_2" TargetMode="External"/><Relationship Id="rId21" Type="http://schemas.openxmlformats.org/officeDocument/2006/relationships/hyperlink" Target="https://www.quackit.com/html/html_editors/scratchpad/?example=/css/flexbox/examples/flexbox_12_column_vertical_grid_2" TargetMode="External"/><Relationship Id="rId34" Type="http://schemas.openxmlformats.org/officeDocument/2006/relationships/hyperlink" Target="https://www.quackit.com/html/html_editors/scratchpad/?example=/css/flexbox/tutorial/create_a_website_layout_with_flexbox_example_1" TargetMode="External"/><Relationship Id="rId42" Type="http://schemas.openxmlformats.org/officeDocument/2006/relationships/hyperlink" Target="https://www.quackit.com/html/html_editors/scratchpad/?example=/css/flexbox/examples/flexbox_form_example_5" TargetMode="External"/><Relationship Id="rId7" Type="http://schemas.openxmlformats.org/officeDocument/2006/relationships/hyperlink" Target="https://www.quackit.com/html/html_editors/scratchpad/?example=/css/flexbox/examples/inc_flexbox_photo_gallery_align-items_flex-end" TargetMode="External"/><Relationship Id="rId2" Type="http://schemas.openxmlformats.org/officeDocument/2006/relationships/hyperlink" Target="https://www.quackit.com/css/flexbox/examples/flexbox_photo_gallery_examples.cfm" TargetMode="External"/><Relationship Id="rId16" Type="http://schemas.openxmlformats.org/officeDocument/2006/relationships/hyperlink" Target="https://www.quackit.com/css/flexbox/examples/flexbox_grid_examples.cfm" TargetMode="External"/><Relationship Id="rId20" Type="http://schemas.openxmlformats.org/officeDocument/2006/relationships/hyperlink" Target="https://www.quackit.com/html/html_editors/scratchpad/?example=/css/flexbox/examples/flexbox_12_column_grid_vertical_1" TargetMode="External"/><Relationship Id="rId29" Type="http://schemas.openxmlformats.org/officeDocument/2006/relationships/hyperlink" Target="https://www.quackit.com/css/flexbox/examples/flexbox_website_layout_examples.cfm" TargetMode="External"/><Relationship Id="rId41" Type="http://schemas.openxmlformats.org/officeDocument/2006/relationships/hyperlink" Target="https://www.quackit.com/html/html_editors/scratchpad/?example=/css/flexbox/examples/flexbox_form_example_4" TargetMode="External"/><Relationship Id="rId1" Type="http://schemas.openxmlformats.org/officeDocument/2006/relationships/slideLayout" Target="../slideLayouts/slideLayout8.xml"/><Relationship Id="rId6" Type="http://schemas.openxmlformats.org/officeDocument/2006/relationships/hyperlink" Target="https://www.quackit.com/html/html_editors/scratchpad/?example=/css/flexbox/examples/inc_flexbox_photo_gallery_align-items_flex-start" TargetMode="External"/><Relationship Id="rId11" Type="http://schemas.openxmlformats.org/officeDocument/2006/relationships/hyperlink" Target="https://www.quackit.com/html/html_editors/scratchpad/?example=/css/flexbox/examples/inc_flexbox_cards_align-items_flex-start" TargetMode="External"/><Relationship Id="rId24" Type="http://schemas.openxmlformats.org/officeDocument/2006/relationships/hyperlink" Target="https://www.quackit.com/html/html_editors/scratchpad/?example=/css/flexbox/tutorial/create_a_media_object_with_flexbox_example_1" TargetMode="External"/><Relationship Id="rId32" Type="http://schemas.openxmlformats.org/officeDocument/2006/relationships/hyperlink" Target="https://www.quackit.com/html/html_editors/scratchpad/?example=/css/flexbox/examples/flexbox_website_layout_3" TargetMode="External"/><Relationship Id="rId37" Type="http://schemas.openxmlformats.org/officeDocument/2006/relationships/hyperlink" Target="https://www.quackit.com/html/html_editors/scratchpad/?example=/css/flexbox/examples/flexbox_form_example_6" TargetMode="External"/><Relationship Id="rId40" Type="http://schemas.openxmlformats.org/officeDocument/2006/relationships/hyperlink" Target="https://www.quackit.com/html/html_editors/scratchpad/?example=/css/flexbox/examples/flexbox_form_example_3" TargetMode="External"/><Relationship Id="rId5" Type="http://schemas.openxmlformats.org/officeDocument/2006/relationships/hyperlink" Target="https://www.quackit.com/html/html_editors/scratchpad/?example=/css/flexbox/examples/inc_flexbox_photo_gallery_align-items_stretch" TargetMode="External"/><Relationship Id="rId15" Type="http://schemas.openxmlformats.org/officeDocument/2006/relationships/hyperlink" Target="https://www.quackit.com/html/html_editors/scratchpad/?example=/css/flexbox/examples/inc_flexbox_cards_flex-direction_column" TargetMode="External"/><Relationship Id="rId23" Type="http://schemas.openxmlformats.org/officeDocument/2006/relationships/hyperlink" Target="https://www.quackit.com/css/flexbox/examples/flexbox_media_object_examples.cfm" TargetMode="External"/><Relationship Id="rId28" Type="http://schemas.openxmlformats.org/officeDocument/2006/relationships/hyperlink" Target="https://www.quackit.com/html/html_editors/scratchpad/?example=/css/flexbox/tutorial/create_a_media_object_with_flexbox_example_5" TargetMode="External"/><Relationship Id="rId36" Type="http://schemas.openxmlformats.org/officeDocument/2006/relationships/hyperlink" Target="https://www.quackit.com/css/flexbox/examples/flexbox_form_examples.cfm" TargetMode="External"/><Relationship Id="rId10" Type="http://schemas.openxmlformats.org/officeDocument/2006/relationships/hyperlink" Target="https://www.quackit.com/html/html_editors/scratchpad/?example=/css/flexbox/examples/inc_flexbox_cards_align-items_stretch" TargetMode="External"/><Relationship Id="rId19" Type="http://schemas.openxmlformats.org/officeDocument/2006/relationships/hyperlink" Target="https://www.quackit.com/html/html_editors/scratchpad/?example=/css/flexbox/examples/flexbox_12_column_grid_2" TargetMode="External"/><Relationship Id="rId31" Type="http://schemas.openxmlformats.org/officeDocument/2006/relationships/hyperlink" Target="https://www.quackit.com/html/html_editors/scratchpad/?example=/css/flexbox/examples/flexbox_website_layout_2" TargetMode="External"/><Relationship Id="rId4" Type="http://schemas.openxmlformats.org/officeDocument/2006/relationships/hyperlink" Target="https://www.quackit.com/html/html_editors/scratchpad/?example=/css/flexbox/examples/inc_flexbox_photo_gallery_flex-direction_column" TargetMode="External"/><Relationship Id="rId9" Type="http://schemas.openxmlformats.org/officeDocument/2006/relationships/hyperlink" Target="https://www.quackit.com/css/flexbox/examples/flexbox_cards.cfm" TargetMode="External"/><Relationship Id="rId14" Type="http://schemas.openxmlformats.org/officeDocument/2006/relationships/hyperlink" Target="https://www.quackit.com/html/html_editors/scratchpad/?example=/css/flexbox/examples/inc_flexbox_cards_double_width" TargetMode="External"/><Relationship Id="rId22" Type="http://schemas.openxmlformats.org/officeDocument/2006/relationships/hyperlink" Target="https://www.quackit.com/html/html_editors/scratchpad/?example=/css/flexbox/examples/flexbox_nested_grid_1" TargetMode="External"/><Relationship Id="rId27" Type="http://schemas.openxmlformats.org/officeDocument/2006/relationships/hyperlink" Target="https://www.quackit.com/html/html_editors/scratchpad/?example=/css/flexbox/tutorial/create_a_media_object_with_flexbox_example_4" TargetMode="External"/><Relationship Id="rId30" Type="http://schemas.openxmlformats.org/officeDocument/2006/relationships/hyperlink" Target="https://www.quackit.com/html/html_editors/scratchpad/?example=/css/flexbox/examples/flexbox_website_layout_1" TargetMode="External"/><Relationship Id="rId35" Type="http://schemas.openxmlformats.org/officeDocument/2006/relationships/hyperlink" Target="https://www.quackit.com/html/html_editors/scratchpad/?example=/css/flexbox/tutorial/nested_flex_containers_example_2" TargetMode="External"/><Relationship Id="rId8" Type="http://schemas.openxmlformats.org/officeDocument/2006/relationships/hyperlink" Target="https://www.quackit.com/html/html_editors/scratchpad/?example=/css/flexbox/examples/inc_flexbox_photo_gallery_align-items_center" TargetMode="External"/><Relationship Id="rId3" Type="http://schemas.openxmlformats.org/officeDocument/2006/relationships/hyperlink" Target="https://www.quackit.com/html/html_editors/scratchpad/?example=/css/flexbox/examples/inc_flexbox_photo_gallery_flex-direction_row" TargetMode="External"/><Relationship Id="rId12" Type="http://schemas.openxmlformats.org/officeDocument/2006/relationships/hyperlink" Target="https://www.quackit.com/html/html_editors/scratchpad/?example=/css/flexbox/examples/inc_flexbox_cards_align-items_flex-end" TargetMode="External"/><Relationship Id="rId17" Type="http://schemas.openxmlformats.org/officeDocument/2006/relationships/hyperlink" Target="https://www.quackit.com/html/html_editors/scratchpad/?example=/css/flexbox/examples/flexbox_random_grid_1" TargetMode="External"/><Relationship Id="rId25" Type="http://schemas.openxmlformats.org/officeDocument/2006/relationships/hyperlink" Target="https://www.quackit.com/html/html_editors/scratchpad/?example=/css/flexbox/tutorial/create_a_media_object_with_flexbox_example_2" TargetMode="External"/><Relationship Id="rId33" Type="http://schemas.openxmlformats.org/officeDocument/2006/relationships/hyperlink" Target="https://www.quackit.com/html/html_editors/scratchpad/?example=/css/flexbox/examples/flexbox_website_layout_4" TargetMode="External"/><Relationship Id="rId38" Type="http://schemas.openxmlformats.org/officeDocument/2006/relationships/hyperlink" Target="https://www.quackit.com/html/html_editors/scratchpad/?example=/css/flexbox/tutorial/align_form_elements_with_flexbox_example_1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etrit.net/www-ohjelmointi/css-tyyli/css_maarittelyt/" TargetMode="External"/><Relationship Id="rId2" Type="http://schemas.openxmlformats.org/officeDocument/2006/relationships/hyperlink" Target="https://petrit.net/www-ohjelmointi/css-tyyli/valitsimet/" TargetMode="External"/><Relationship Id="rId1" Type="http://schemas.openxmlformats.org/officeDocument/2006/relationships/slideLayout" Target="../slideLayouts/slideLayout6.xml"/><Relationship Id="rId4" Type="http://schemas.openxmlformats.org/officeDocument/2006/relationships/hyperlink" Target="https://petrit.net/www-ohjelmointi/css-tyyli/valitsimien_tarkennu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tutorialrepublic.com/faq/how-to-create-fixed-header-or-footer-using-css.php" TargetMode="External"/><Relationship Id="rId1" Type="http://schemas.openxmlformats.org/officeDocument/2006/relationships/slideLayout" Target="../slideLayouts/slideLayout8.xml"/><Relationship Id="rId5" Type="http://schemas.openxmlformats.org/officeDocument/2006/relationships/image" Target="../media/image119.png"/><Relationship Id="rId4" Type="http://schemas.openxmlformats.org/officeDocument/2006/relationships/image" Target="../media/image118.png"/></Relationships>
</file>

<file path=ppt/slides/_rels/slide146.xml.rels><?xml version="1.0" encoding="UTF-8" standalone="yes"?>
<Relationships xmlns="http://schemas.openxmlformats.org/package/2006/relationships"><Relationship Id="rId3" Type="http://schemas.openxmlformats.org/officeDocument/2006/relationships/hyperlink" Target="https://developer.mozilla.org/en-US/docs/Web/CSS/Media_Queries" TargetMode="External"/><Relationship Id="rId2" Type="http://schemas.openxmlformats.org/officeDocument/2006/relationships/hyperlink" Target="https://drafts.csswg.org/mediaqueries-3/#media0" TargetMode="External"/><Relationship Id="rId1" Type="http://schemas.openxmlformats.org/officeDocument/2006/relationships/slideLayout" Target="../slideLayouts/slideLayout9.xml"/><Relationship Id="rId6" Type="http://schemas.openxmlformats.org/officeDocument/2006/relationships/hyperlink" Target="https://creativecommons.org/licenses/by-sa/3.0/" TargetMode="External"/><Relationship Id="rId5" Type="http://schemas.openxmlformats.org/officeDocument/2006/relationships/hyperlink" Target="https://www.seobility.net/en/wiki/Media_Queries" TargetMode="External"/><Relationship Id="rId4" Type="http://schemas.openxmlformats.org/officeDocument/2006/relationships/image" Target="../media/image120.png"/></Relationships>
</file>

<file path=ppt/slides/_rels/slide1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ww.w3schools.com/css/css3_mediaqueries_ex.asp" TargetMode="External"/><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hyperlink" Target="https://developer.mozilla.org/en-US/docs/Learn/HTML/Multimedia_and_embedding/Responsive_images" TargetMode="External"/><Relationship Id="rId2" Type="http://schemas.openxmlformats.org/officeDocument/2006/relationships/hyperlink" Target="https://developer.mozilla.org/en-US/docs/Learn/CSS/CSS_layout/Responsive_Design" TargetMode="External"/><Relationship Id="rId1" Type="http://schemas.openxmlformats.org/officeDocument/2006/relationships/slideLayout" Target="../slideLayouts/slideLayout8.xml"/><Relationship Id="rId6" Type="http://schemas.openxmlformats.org/officeDocument/2006/relationships/hyperlink" Target="https://cssreference.io/property/flex-basis/" TargetMode="External"/><Relationship Id="rId5" Type="http://schemas.openxmlformats.org/officeDocument/2006/relationships/hyperlink" Target="https://appro.mit.jyu.fi/web-sovellukset/luennot/responsiivisuus/" TargetMode="External"/><Relationship Id="rId4" Type="http://schemas.openxmlformats.org/officeDocument/2006/relationships/hyperlink" Target="https://developer.mozilla.org/en-US/docs/Learn/CSS/CSS_layout/Flexbox"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quackit.com/html/html_editors/scratchpad/?example=/css/examples/selectors/attribute_selector_multiple_attributes" TargetMode="External"/><Relationship Id="rId13" Type="http://schemas.openxmlformats.org/officeDocument/2006/relationships/hyperlink" Target="https://www.quackit.com/html/html_editors/scratchpad/?example=/css/examples/selectors/class_selector" TargetMode="External"/><Relationship Id="rId3" Type="http://schemas.openxmlformats.org/officeDocument/2006/relationships/hyperlink" Target="https://www.quackit.com/html/html_editors/scratchpad/?example=/css/examples/selectors/element_selector" TargetMode="External"/><Relationship Id="rId7" Type="http://schemas.openxmlformats.org/officeDocument/2006/relationships/hyperlink" Target="https://www.quackit.com/html/html_editors/scratchpad/?example=/css/examples/selectors/attribute_selector_find_word_within_a_list" TargetMode="External"/><Relationship Id="rId12" Type="http://schemas.openxmlformats.org/officeDocument/2006/relationships/hyperlink" Target="https://www.quackit.com/html/html_editors/scratchpad/?example=/css/examples/selectors/attribute_selector_substring_matching_contains_value" TargetMode="External"/><Relationship Id="rId17" Type="http://schemas.openxmlformats.org/officeDocument/2006/relationships/hyperlink" Target="https://www.quackit.com/html/html_editors/scratchpad/?example=/css/examples/selectors/id_selector_limited_to_selected_element" TargetMode="External"/><Relationship Id="rId2" Type="http://schemas.openxmlformats.org/officeDocument/2006/relationships/hyperlink" Target="https://www.quackit.com/html/html_editors/scratchpad/?example=/css/examples/selectors/universal_selector" TargetMode="External"/><Relationship Id="rId16" Type="http://schemas.openxmlformats.org/officeDocument/2006/relationships/hyperlink" Target="https://www.quackit.com/html/html_editors/scratchpad/?example=/css/examples/selectors/id_selector" TargetMode="External"/><Relationship Id="rId1" Type="http://schemas.openxmlformats.org/officeDocument/2006/relationships/slideLayout" Target="../slideLayouts/slideLayout8.xml"/><Relationship Id="rId6" Type="http://schemas.openxmlformats.org/officeDocument/2006/relationships/hyperlink" Target="https://www.quackit.com/html/html_editors/scratchpad/?example=/css/examples/selectors/attribute_selector_exact_value" TargetMode="External"/><Relationship Id="rId11" Type="http://schemas.openxmlformats.org/officeDocument/2006/relationships/hyperlink" Target="https://www.quackit.com/html/html_editors/scratchpad/?example=/css/examples/selectors/attribute_selector_substring_matching_ends_with_value" TargetMode="External"/><Relationship Id="rId5" Type="http://schemas.openxmlformats.org/officeDocument/2006/relationships/hyperlink" Target="https://www.quackit.com/html/html_editors/scratchpad/?example=/css/examples/selectors/attribute_selector_attribute_presence" TargetMode="External"/><Relationship Id="rId15" Type="http://schemas.openxmlformats.org/officeDocument/2006/relationships/hyperlink" Target="https://www.quackit.com/html/html_editors/scratchpad/?example=/css/examples/selectors/class_selector_match_multiple_classes" TargetMode="External"/><Relationship Id="rId10" Type="http://schemas.openxmlformats.org/officeDocument/2006/relationships/hyperlink" Target="https://www.quackit.com/html/html_editors/scratchpad/?example=/css/examples/selectors/attribute_selector_substring_matching_starts_with_value" TargetMode="External"/><Relationship Id="rId4" Type="http://schemas.openxmlformats.org/officeDocument/2006/relationships/hyperlink" Target="https://www.quackit.com/html/html_editors/scratchpad/?example=/css/examples/selectors/element_selector_list_of_elements" TargetMode="External"/><Relationship Id="rId9" Type="http://schemas.openxmlformats.org/officeDocument/2006/relationships/hyperlink" Target="https://www.quackit.com/html/html_editors/scratchpad/?example=/css/examples/selectors/attribute_selector_language_subcode_matching" TargetMode="External"/><Relationship Id="rId14" Type="http://schemas.openxmlformats.org/officeDocument/2006/relationships/hyperlink" Target="https://www.quackit.com/html/html_editors/scratchpad/?example=/css/examples/selectors/class_selector_limited_to_specific_element"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quackit.com/html/html_editors/scratchpad/?example=/css/examples/text/small-caps_vs_all-small-caps" TargetMode="External"/><Relationship Id="rId13" Type="http://schemas.openxmlformats.org/officeDocument/2006/relationships/hyperlink" Target="https://www.quackit.com/html/html_editors/scratchpad/?example=/css/examples/text/text-indent" TargetMode="External"/><Relationship Id="rId18" Type="http://schemas.openxmlformats.org/officeDocument/2006/relationships/hyperlink" Target="https://www.quackit.com/html/html_editors/scratchpad/?example=/css/examples/text/text-align_center" TargetMode="External"/><Relationship Id="rId3" Type="http://schemas.openxmlformats.org/officeDocument/2006/relationships/hyperlink" Target="https://www.quackit.com/html/html_editors/scratchpad/?example=/css/examples/text/bold_text" TargetMode="External"/><Relationship Id="rId7" Type="http://schemas.openxmlformats.org/officeDocument/2006/relationships/hyperlink" Target="https://www.quackit.com/html/html_editors/scratchpad/?example=/css/examples/text/small-caps" TargetMode="External"/><Relationship Id="rId12" Type="http://schemas.openxmlformats.org/officeDocument/2006/relationships/hyperlink" Target="https://www.quackit.com/html/html_editors/scratchpad/?example=/css/examples/text/text-shadow" TargetMode="External"/><Relationship Id="rId17" Type="http://schemas.openxmlformats.org/officeDocument/2006/relationships/hyperlink" Target="https://www.quackit.com/html/html_editors/scratchpad/?example=/css/examples/text/text-decoration" TargetMode="External"/><Relationship Id="rId2" Type="http://schemas.openxmlformats.org/officeDocument/2006/relationships/hyperlink" Target="https://www.quackit.com/html/html_editors/scratchpad/?example=/css/examples/text/font-size" TargetMode="External"/><Relationship Id="rId16" Type="http://schemas.openxmlformats.org/officeDocument/2006/relationships/hyperlink" Target="https://www.quackit.com/html/html_editors/scratchpad/?example=/css/examples/text/word-spacing" TargetMode="External"/><Relationship Id="rId20" Type="http://schemas.openxmlformats.org/officeDocument/2006/relationships/hyperlink" Target="https://www.quackit.com/html/html_editors/scratchpad/?example=/css/examples/text/text-align_justify" TargetMode="External"/><Relationship Id="rId1" Type="http://schemas.openxmlformats.org/officeDocument/2006/relationships/slideLayout" Target="../slideLayouts/slideLayout6.xml"/><Relationship Id="rId6" Type="http://schemas.openxmlformats.org/officeDocument/2006/relationships/hyperlink" Target="https://www.quackit.com/html/html_editors/scratchpad/?example=/css/examples/text/font-family_with_google_fonts" TargetMode="External"/><Relationship Id="rId11" Type="http://schemas.openxmlformats.org/officeDocument/2006/relationships/hyperlink" Target="https://www.quackit.com/html/html_editors/scratchpad/?example=/css/examples/text/text_background-color" TargetMode="External"/><Relationship Id="rId5" Type="http://schemas.openxmlformats.org/officeDocument/2006/relationships/hyperlink" Target="https://www.quackit.com/html/html_editors/scratchpad/?example=/css/examples/text/font-family" TargetMode="External"/><Relationship Id="rId15" Type="http://schemas.openxmlformats.org/officeDocument/2006/relationships/hyperlink" Target="https://www.quackit.com/html/html_editors/scratchpad/?example=/css/examples/text/letter-spacing" TargetMode="External"/><Relationship Id="rId10" Type="http://schemas.openxmlformats.org/officeDocument/2006/relationships/hyperlink" Target="https://www.quackit.com/html/html_editors/scratchpad/?example=/css/examples/text/text_color" TargetMode="External"/><Relationship Id="rId19" Type="http://schemas.openxmlformats.org/officeDocument/2006/relationships/hyperlink" Target="https://www.quackit.com/html/html_editors/scratchpad/?example=/css/examples/text/text-align_right" TargetMode="External"/><Relationship Id="rId4" Type="http://schemas.openxmlformats.org/officeDocument/2006/relationships/hyperlink" Target="https://www.quackit.com/html/html_editors/scratchpad/?example=/css/examples/text/italic_text" TargetMode="External"/><Relationship Id="rId9" Type="http://schemas.openxmlformats.org/officeDocument/2006/relationships/hyperlink" Target="https://www.quackit.com/html/html_editors/scratchpad/?example=/css/examples/text/font_shortcut_property" TargetMode="External"/><Relationship Id="rId14" Type="http://schemas.openxmlformats.org/officeDocument/2006/relationships/hyperlink" Target="https://www.quackit.com/html/html_editors/scratchpad/?example=/css/examples/text/line-heigh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mozilla.org/en-US/docs/Web/CSS/text-align" TargetMode="Externa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eveloper.mozilla.org/en-US/docs/Web/CSS/text-indent" TargetMode="Externa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word-spacing" TargetMode="External"/><Relationship Id="rId2" Type="http://schemas.openxmlformats.org/officeDocument/2006/relationships/hyperlink" Target="https://developer.mozilla.org/en-US/docs/Web/CSS/letter-spacing" TargetMode="Externa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hyperlink" Target="https://developer.mozilla.org/en-US/docs/Web/CSS/line-height"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hyperlink" Target="https://htmlcolorcodes.com/" TargetMode="External"/><Relationship Id="rId13" Type="http://schemas.openxmlformats.org/officeDocument/2006/relationships/hyperlink" Target="https://www.quackit.com/html/html_editors/scratchpad/?example=/css/examples/colors/caret-color" TargetMode="External"/><Relationship Id="rId18" Type="http://schemas.openxmlformats.org/officeDocument/2006/relationships/hyperlink" Target="https://www.quackit.com/html/html_editors/scratchpad/?example=/css/examples/colors/filter" TargetMode="External"/><Relationship Id="rId3" Type="http://schemas.openxmlformats.org/officeDocument/2006/relationships/hyperlink" Target="http://viralmente.blogspot.it/2012/03/carnovsky-rgb-art.html" TargetMode="External"/><Relationship Id="rId7" Type="http://schemas.openxmlformats.org/officeDocument/2006/relationships/hyperlink" Target="http://docs.autodesk.com/3DSMAX/16/ENU/3ds-Max-Help/files/GUID-3B084627-2DA2-428F-9062-196EF576C951.htm" TargetMode="External"/><Relationship Id="rId12" Type="http://schemas.openxmlformats.org/officeDocument/2006/relationships/hyperlink" Target="https://www.quackit.com/html/html_editors/scratchpad/?example=/css/examples/borders/border-color" TargetMode="External"/><Relationship Id="rId17" Type="http://schemas.openxmlformats.org/officeDocument/2006/relationships/hyperlink" Target="https://www.quackit.com/html/html_editors/scratchpad/?example=/css/examples/colors/text-shadow_color" TargetMode="External"/><Relationship Id="rId2" Type="http://schemas.openxmlformats.org/officeDocument/2006/relationships/image" Target="../media/image42.jpg"/><Relationship Id="rId16" Type="http://schemas.openxmlformats.org/officeDocument/2006/relationships/hyperlink" Target="https://www.quackit.com/html/html_editors/scratchpad/?example=/css/examples/colors/text-decoration-color" TargetMode="External"/><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hyperlink" Target="https://www.quackit.com/html/html_editors/scratchpad/?example=/css/examples/colors/text-color" TargetMode="External"/><Relationship Id="rId5" Type="http://schemas.openxmlformats.org/officeDocument/2006/relationships/hyperlink" Target="https://commons.wikimedia.org/wiki/File:HSL_color_solid_dblcone.png" TargetMode="External"/><Relationship Id="rId15" Type="http://schemas.openxmlformats.org/officeDocument/2006/relationships/hyperlink" Target="https://www.quackit.com/html/html_editors/scratchpad/?example=/css/examples/colors/outline-color" TargetMode="External"/><Relationship Id="rId10" Type="http://schemas.openxmlformats.org/officeDocument/2006/relationships/hyperlink" Target="https://www.quackit.com/html/html_editors/scratchpad/?example=/css/examples/colors/background-color" TargetMode="External"/><Relationship Id="rId19" Type="http://schemas.openxmlformats.org/officeDocument/2006/relationships/hyperlink" Target="https://www.quackit.com/html/html_editors/scratchpad/?example=/css/examples/colors/opacity" TargetMode="External"/><Relationship Id="rId4" Type="http://schemas.openxmlformats.org/officeDocument/2006/relationships/image" Target="../media/image43.png"/><Relationship Id="rId9" Type="http://schemas.openxmlformats.org/officeDocument/2006/relationships/hyperlink" Target="https://developer.mozilla.org/en-US/docs/Web/Accessibility/Understanding_WCAG/Perceivable/Color_contrast" TargetMode="External"/><Relationship Id="rId14" Type="http://schemas.openxmlformats.org/officeDocument/2006/relationships/hyperlink" Target="https://www.quackit.com/html/html_editors/scratchpad/?example=/css/examples/colors/column-rule-color"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cssreference.io/property/color/"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www.jyrkinen.fi/asioita/varikartta.html"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nettibisnes.info/nain-teet-luettavaa-tekstia-mustalle-taustavarille/" TargetMode="External"/><Relationship Id="rId2" Type="http://schemas.openxmlformats.org/officeDocument/2006/relationships/hyperlink" Target="https://saavutettavuusopas.fi/tarkista-varikontrasti-helposti/"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Web/CSS/font-family" TargetMode="External"/><Relationship Id="rId2" Type="http://schemas.openxmlformats.org/officeDocument/2006/relationships/hyperlink" Target="http://tietokanta.dy.fi/ohjelmointi/opiCSS/sivu3B.html" TargetMode="External"/><Relationship Id="rId1" Type="http://schemas.openxmlformats.org/officeDocument/2006/relationships/slideLayout" Target="../slideLayouts/slideLayout6.xml"/><Relationship Id="rId5" Type="http://schemas.openxmlformats.org/officeDocument/2006/relationships/hyperlink" Target="https://cssreference.io/typography/" TargetMode="External"/><Relationship Id="rId4" Type="http://schemas.openxmlformats.org/officeDocument/2006/relationships/hyperlink" Target="https://petrit.net/www-ohjelmointi/css-tyyli/tekstin_muotoilu/"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hyperlink" Target="https://developers.google.com/fonts" TargetMode="External"/><Relationship Id="rId3" Type="http://schemas.openxmlformats.org/officeDocument/2006/relationships/hyperlink" Target="http://www.fontex.org/" TargetMode="External"/><Relationship Id="rId7" Type="http://schemas.openxmlformats.org/officeDocument/2006/relationships/hyperlink" Target="https://developer.mozilla.org/en-US/docs/Web/CSS/font-size" TargetMode="External"/><Relationship Id="rId2" Type="http://schemas.openxmlformats.org/officeDocument/2006/relationships/hyperlink" Target="https://www.fontsquirrel.com/" TargetMode="External"/><Relationship Id="rId1" Type="http://schemas.openxmlformats.org/officeDocument/2006/relationships/slideLayout" Target="../slideLayouts/slideLayout8.xml"/><Relationship Id="rId6" Type="http://schemas.openxmlformats.org/officeDocument/2006/relationships/hyperlink" Target="https://www.fontspring.com/" TargetMode="External"/><Relationship Id="rId5" Type="http://schemas.openxmlformats.org/officeDocument/2006/relationships/hyperlink" Target="https://fonts.adobe.com/" TargetMode="External"/><Relationship Id="rId10" Type="http://schemas.openxmlformats.org/officeDocument/2006/relationships/hyperlink" Target="https://saavutettava.fi/2006/04/16/saavutettavaa-typografiaa-osa-2/" TargetMode="External"/><Relationship Id="rId4" Type="http://schemas.openxmlformats.org/officeDocument/2006/relationships/hyperlink" Target="http://openfontlibrary.fontly.org/" TargetMode="External"/><Relationship Id="rId9" Type="http://schemas.openxmlformats.org/officeDocument/2006/relationships/hyperlink" Target="https://saavutettava.fi/2006/03/24/saavutettavaa-typografiaa-osa-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ertuki.fi/nailla-kolmella-fontilla-vangitset-lukijasi-huomion/"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mozilla.org/en-US/docs/Web/CSS/list-style-image" TargetMode="External"/><Relationship Id="rId2" Type="http://schemas.openxmlformats.org/officeDocument/2006/relationships/hyperlink" Target="https://developer.mozilla.org/en-US/docs/Web/CSS/list-style" TargetMode="External"/><Relationship Id="rId1" Type="http://schemas.openxmlformats.org/officeDocument/2006/relationships/slideLayout" Target="../slideLayouts/slideLayout8.xml"/><Relationship Id="rId4" Type="http://schemas.openxmlformats.org/officeDocument/2006/relationships/hyperlink" Target="https://developer.mozilla.org/en-US/docs/Web/CSS/list-style-posi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hyperlink" Target="https://developer.mozilla.org/en-US/docs/Web/CSS/table-layout" TargetMode="Externa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hyperlink" Target="http://www.htmlandcssbook.com/code-samples/chapter-16/background-attachment.html" TargetMode="External"/><Relationship Id="rId13" Type="http://schemas.openxmlformats.org/officeDocument/2006/relationships/hyperlink" Target="https://www.quackit.com/html/html_editors/scratchpad/?example=/css/examples/backgrounds/background-image_on_all_instances_of_an_element" TargetMode="External"/><Relationship Id="rId18" Type="http://schemas.openxmlformats.org/officeDocument/2006/relationships/hyperlink" Target="https://www.quackit.com/html/html_editors/scratchpad/?example=/css/css3/properties/css_mix-blend-mode" TargetMode="External"/><Relationship Id="rId3" Type="http://schemas.openxmlformats.org/officeDocument/2006/relationships/hyperlink" Target="http://www.htmlandcssbook.com/code-samples/chapter-16/background-image-body.html" TargetMode="External"/><Relationship Id="rId21" Type="http://schemas.openxmlformats.org/officeDocument/2006/relationships/hyperlink" Target="https://www.quackit.com/html/html_editors/scratchpad/?example=/css/examples/backgrounds/background-color_using_a_class" TargetMode="External"/><Relationship Id="rId7" Type="http://schemas.openxmlformats.org/officeDocument/2006/relationships/hyperlink" Target="https://www.jquery-az.com/ten-examples-to-set-image-by-css-background-image-property/" TargetMode="External"/><Relationship Id="rId12" Type="http://schemas.openxmlformats.org/officeDocument/2006/relationships/hyperlink" Target="https://www.quackit.com/html/html_editors/scratchpad/?example=/css/examples/backgrounds/background-image_whole_page" TargetMode="External"/><Relationship Id="rId17" Type="http://schemas.openxmlformats.org/officeDocument/2006/relationships/hyperlink" Target="https://www.quackit.com/html/html_editors/scratchpad/?example=/css/css3/properties/css_background-blend-mode" TargetMode="External"/><Relationship Id="rId2" Type="http://schemas.openxmlformats.org/officeDocument/2006/relationships/notesSlide" Target="../notesSlides/notesSlide6.xml"/><Relationship Id="rId16" Type="http://schemas.openxmlformats.org/officeDocument/2006/relationships/hyperlink" Target="https://www.quackit.com/html/html_editors/scratchpad/?example=/css/examples/backgrounds/background-image_whole_page_no-repeat" TargetMode="External"/><Relationship Id="rId20" Type="http://schemas.openxmlformats.org/officeDocument/2006/relationships/hyperlink" Target="https://www.quackit.com/html/html_editors/scratchpad/?example=/css/examples/backgrounds/background-color_on_all_instances_of_an_element" TargetMode="External"/><Relationship Id="rId1" Type="http://schemas.openxmlformats.org/officeDocument/2006/relationships/slideLayout" Target="../slideLayouts/slideLayout8.xml"/><Relationship Id="rId6" Type="http://schemas.openxmlformats.org/officeDocument/2006/relationships/hyperlink" Target="https://cssreference.io/backgrounds/" TargetMode="External"/><Relationship Id="rId11" Type="http://schemas.openxmlformats.org/officeDocument/2006/relationships/hyperlink" Target="http://www.htmlandcssbook.com/code-samples/chapter-16/background-shorthand.html" TargetMode="External"/><Relationship Id="rId5" Type="http://schemas.openxmlformats.org/officeDocument/2006/relationships/hyperlink" Target="http://www.htmlandcssbook.com/code-samples/chapter-16/background-repeat.html" TargetMode="External"/><Relationship Id="rId15" Type="http://schemas.openxmlformats.org/officeDocument/2006/relationships/hyperlink" Target="https://www.quackit.com/html/html_editors/scratchpad/?example=/css/examples/backgrounds/background-image_using_an_id" TargetMode="External"/><Relationship Id="rId10" Type="http://schemas.openxmlformats.org/officeDocument/2006/relationships/hyperlink" Target="http://www.htmlandcssbook.com/code-samples/chapter-16/background-position-percentage.html" TargetMode="External"/><Relationship Id="rId19" Type="http://schemas.openxmlformats.org/officeDocument/2006/relationships/hyperlink" Target="https://www.quackit.com/html/html_editors/scratchpad/?example=/css/examples/backgrounds/background-color_whole_page" TargetMode="External"/><Relationship Id="rId4" Type="http://schemas.openxmlformats.org/officeDocument/2006/relationships/hyperlink" Target="http://www.htmlandcssbook.com/code-samples/chapter-16/background-image-element.html" TargetMode="External"/><Relationship Id="rId9" Type="http://schemas.openxmlformats.org/officeDocument/2006/relationships/hyperlink" Target="http://www.htmlandcssbook.com/code-samples/chapter-16/background-position.html" TargetMode="External"/><Relationship Id="rId14" Type="http://schemas.openxmlformats.org/officeDocument/2006/relationships/hyperlink" Target="https://www.quackit.com/html/html_editors/scratchpad/?example=/css/examples/backgrounds/background-image_using_a_class" TargetMode="External"/><Relationship Id="rId22" Type="http://schemas.openxmlformats.org/officeDocument/2006/relationships/hyperlink" Target="https://www.quackit.com/html/html_editors/scratchpad/?example=/css/examples/backgrounds/background-color_using_an_id"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coolors.co/" TargetMode="External"/><Relationship Id="rId2" Type="http://schemas.openxmlformats.org/officeDocument/2006/relationships/hyperlink" Target="https://developer.mozilla.org/en-US/docs/Web/CSS/background-color"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developer.mozilla.org/en-US/docs/Web/CSS/position" TargetMode="External"/><Relationship Id="rId2" Type="http://schemas.openxmlformats.org/officeDocument/2006/relationships/hyperlink" Target="https://petrit.net/www-ohjelmointi/css-tyyli/elementtien_sijoittelu/" TargetMode="External"/><Relationship Id="rId1" Type="http://schemas.openxmlformats.org/officeDocument/2006/relationships/slideLayout" Target="../slideLayouts/slideLayout6.xml"/><Relationship Id="rId5" Type="http://schemas.openxmlformats.org/officeDocument/2006/relationships/hyperlink" Target="https://developer.mozilla.org/en-US/docs/Web/CSS/background-image" TargetMode="External"/><Relationship Id="rId4" Type="http://schemas.openxmlformats.org/officeDocument/2006/relationships/hyperlink" Target="https://developer.mozilla.org/en-US/docs/Web/CSS/Layout_cookbook/Center_an_element"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s://petrit.net/www-ohjelmointi/css-tyyli/tausta/" TargetMode="External"/><Relationship Id="rId2" Type="http://schemas.openxmlformats.org/officeDocument/2006/relationships/hyperlink" Target="https://developer.mozilla.org/en-US/docs/Web/CSS/background-attachment" TargetMode="External"/><Relationship Id="rId1" Type="http://schemas.openxmlformats.org/officeDocument/2006/relationships/slideLayout" Target="../slideLayouts/slideLayout8.xml"/><Relationship Id="rId4" Type="http://schemas.openxmlformats.org/officeDocument/2006/relationships/hyperlink" Target="https://developer.mozilla.org/en-US/docs/Web/CSS/background-repeat"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ssreference.io/positioning/" TargetMode="External"/><Relationship Id="rId2" Type="http://schemas.openxmlformats.org/officeDocument/2006/relationships/hyperlink" Target="https://developer.mozilla.org/en-US/docs/Web/CSS/background-position"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developer.mozilla.org/en-US/docs/Web/CSS/:hover" TargetMode="External"/><Relationship Id="rId2" Type="http://schemas.openxmlformats.org/officeDocument/2006/relationships/hyperlink" Target="https://petrit.net/www-ohjelmointi/css-tyyli/pseudoluokat_ja_linkit/"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hyperlink" Target="https://www.quackit.com/html/html_editors/scratchpad/?example=/css/examples/selectors/pseudo-class_selector_nth-child_alternating_rows_odd_even" TargetMode="External"/><Relationship Id="rId13" Type="http://schemas.openxmlformats.org/officeDocument/2006/relationships/hyperlink" Target="https://www.quackit.com/html/html_editors/scratchpad/?example=/css/examples/selectors/pseudo-class_selector_nth-last-child" TargetMode="External"/><Relationship Id="rId18" Type="http://schemas.openxmlformats.org/officeDocument/2006/relationships/hyperlink" Target="https://www.quackit.com/html/html_editors/scratchpad/?example=/css/examples/selectors/pseudo-class_selector_nth-last-of-type" TargetMode="External"/><Relationship Id="rId26" Type="http://schemas.openxmlformats.org/officeDocument/2006/relationships/hyperlink" Target="https://www.quackit.com/html/html_editors/scratchpad/?example=/css/examples/selectors/pseudo-class_selector_adjacent_sibling_combinator" TargetMode="External"/><Relationship Id="rId3" Type="http://schemas.openxmlformats.org/officeDocument/2006/relationships/hyperlink" Target="https://www.quackit.com/html/html_editors/scratchpad/?example=/css/examples/selectors/pseudo-class_selector_target" TargetMode="External"/><Relationship Id="rId21" Type="http://schemas.openxmlformats.org/officeDocument/2006/relationships/hyperlink" Target="https://www.quackit.com/html/html_editors/scratchpad/?example=/css/examples/selectors/pseudo-class_selector_first-of-type" TargetMode="External"/><Relationship Id="rId7" Type="http://schemas.openxmlformats.org/officeDocument/2006/relationships/hyperlink" Target="https://www.quackit.com/html/html_editors/scratchpad/?example=/css/examples/selectors/pseudo-class_selector_negation" TargetMode="External"/><Relationship Id="rId12" Type="http://schemas.openxmlformats.org/officeDocument/2006/relationships/hyperlink" Target="https://www.quackit.com/html/html_editors/scratchpad/?example=/css/examples/selectors/pseudo-class_selector_last-child" TargetMode="External"/><Relationship Id="rId17" Type="http://schemas.openxmlformats.org/officeDocument/2006/relationships/hyperlink" Target="https://www.quackit.com/html/html_editors/scratchpad/?example=/css/examples/selectors/pseudo-class_selector_nth-of-type_alternating_three_images" TargetMode="External"/><Relationship Id="rId25" Type="http://schemas.openxmlformats.org/officeDocument/2006/relationships/hyperlink" Target="https://www.quackit.com/html/html_editors/scratchpad/?example=/css/examples/selectors/pseudo-class_selector_empty" TargetMode="External"/><Relationship Id="rId2" Type="http://schemas.openxmlformats.org/officeDocument/2006/relationships/hyperlink" Target="https://www.quackit.com/html/html_editors/scratchpad/?example=/css/examples/selectors/pseudo-class_selector" TargetMode="External"/><Relationship Id="rId16" Type="http://schemas.openxmlformats.org/officeDocument/2006/relationships/hyperlink" Target="https://www.quackit.com/html/html_editors/scratchpad/?example=/css/examples/selectors/pseudo-class_selector_nth-of-type_alternating_odd_even_images" TargetMode="External"/><Relationship Id="rId20" Type="http://schemas.openxmlformats.org/officeDocument/2006/relationships/hyperlink" Target="https://www.quackit.com/html/html_editors/scratchpad/?example=/css/examples/selectors/pseudo-class_selector_nth-last-of-type_alternating_three_images" TargetMode="External"/><Relationship Id="rId29" Type="http://schemas.openxmlformats.org/officeDocument/2006/relationships/hyperlink" Target="https://www.quackit.com/html/html_editors/scratchpad/?example=/css/examples/selectors/pseudo-element_selector_before_unicode" TargetMode="External"/><Relationship Id="rId1" Type="http://schemas.openxmlformats.org/officeDocument/2006/relationships/slideLayout" Target="../slideLayouts/slideLayout3.xml"/><Relationship Id="rId6" Type="http://schemas.openxmlformats.org/officeDocument/2006/relationships/hyperlink" Target="https://www.quackit.com/html/html_editors/scratchpad/?example=/css/examples/selectors/pseudo-class_selector_checked" TargetMode="External"/><Relationship Id="rId11" Type="http://schemas.openxmlformats.org/officeDocument/2006/relationships/hyperlink" Target="https://www.quackit.com/html/html_editors/scratchpad/?example=/css/examples/selectors/pseudo-class_selector_first-child" TargetMode="External"/><Relationship Id="rId24" Type="http://schemas.openxmlformats.org/officeDocument/2006/relationships/hyperlink" Target="https://www.quackit.com/html/html_editors/scratchpad/?example=/css/examples/selectors/pseudo-class_selector_only-of-type" TargetMode="External"/><Relationship Id="rId5" Type="http://schemas.openxmlformats.org/officeDocument/2006/relationships/hyperlink" Target="https://www.quackit.com/html/html_editors/scratchpad/?example=/css/examples/selectors/pseudo-class_selector_enabled_and_disabled" TargetMode="External"/><Relationship Id="rId15" Type="http://schemas.openxmlformats.org/officeDocument/2006/relationships/hyperlink" Target="https://www.quackit.com/html/html_editors/scratchpad/?example=/css/examples/selectors/pseudo-class_selector_nth-of-type" TargetMode="External"/><Relationship Id="rId23" Type="http://schemas.openxmlformats.org/officeDocument/2006/relationships/hyperlink" Target="https://www.quackit.com/html/html_editors/scratchpad/?example=/css/examples/selectors/pseudo-class_selector_only-child" TargetMode="External"/><Relationship Id="rId28" Type="http://schemas.openxmlformats.org/officeDocument/2006/relationships/hyperlink" Target="https://www.quackit.com/html/html_editors/scratchpad/?example=/css/examples/selectors/pseudo-element_selector_first-letter" TargetMode="External"/><Relationship Id="rId10" Type="http://schemas.openxmlformats.org/officeDocument/2006/relationships/hyperlink" Target="https://www.quackit.com/html/html_editors/scratchpad/?example=/css/examples/selectors/pseudo-class_selector_nth-child_specific_child" TargetMode="External"/><Relationship Id="rId19" Type="http://schemas.openxmlformats.org/officeDocument/2006/relationships/hyperlink" Target="https://www.quackit.com/html/html_editors/scratchpad/?example=/css/examples/selectors/pseudo-class_selector_nth-last-of-type_alternating_odd_even_images" TargetMode="External"/><Relationship Id="rId31" Type="http://schemas.openxmlformats.org/officeDocument/2006/relationships/hyperlink" Target="https://www.quackit.com/html/html_editors/scratchpad/?example=/css/examples/selectors/pseudo-element_selector_before_after_open_close_quotes" TargetMode="External"/><Relationship Id="rId4" Type="http://schemas.openxmlformats.org/officeDocument/2006/relationships/hyperlink" Target="https://www.quackit.com/html/html_editors/scratchpad/?example=/css/examples/selectors/pseudo-class_selector_language" TargetMode="External"/><Relationship Id="rId9" Type="http://schemas.openxmlformats.org/officeDocument/2006/relationships/hyperlink" Target="https://www.quackit.com/html/html_editors/scratchpad/?example=/css/examples/selectors/pseudo-class_selector_nth-child_alternating_three_rows" TargetMode="External"/><Relationship Id="rId14" Type="http://schemas.openxmlformats.org/officeDocument/2006/relationships/hyperlink" Target="https://www.quackit.com/html/html_editors/scratchpad/?example=/css/examples/selectors/pseudo-class_selector_nth-last-child_alternating_rows_odd_even" TargetMode="External"/><Relationship Id="rId22" Type="http://schemas.openxmlformats.org/officeDocument/2006/relationships/hyperlink" Target="https://www.quackit.com/html/html_editors/scratchpad/?example=/css/examples/selectors/pseudo-class_selector_last-of-type" TargetMode="External"/><Relationship Id="rId27" Type="http://schemas.openxmlformats.org/officeDocument/2006/relationships/hyperlink" Target="https://www.quackit.com/html/html_editors/scratchpad/?example=/css/examples/selectors/pseudo-element_selector_first-line" TargetMode="External"/><Relationship Id="rId30" Type="http://schemas.openxmlformats.org/officeDocument/2006/relationships/hyperlink" Target="https://www.quackit.com/html/html_editors/scratchpad/?example=/css/examples/selectors/pseudo-element_selector_after_unicode"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www.htmlandcssbook.com/code-samples/chapter-13/border-width.html" TargetMode="External"/><Relationship Id="rId13" Type="http://schemas.openxmlformats.org/officeDocument/2006/relationships/hyperlink" Target="http://www.htmlandcssbook.com/code-samples/chapter-13/margin.html" TargetMode="External"/><Relationship Id="rId18" Type="http://schemas.openxmlformats.org/officeDocument/2006/relationships/hyperlink" Target="http://www.htmlandcssbook.com/code-samples/chapter-13/box-shadow.html" TargetMode="External"/><Relationship Id="rId3" Type="http://schemas.openxmlformats.org/officeDocument/2006/relationships/hyperlink" Target="http://www.htmlandcssbook.com/code-samples/chapter-13/min-width-max-width.html" TargetMode="External"/><Relationship Id="rId21" Type="http://schemas.openxmlformats.org/officeDocument/2006/relationships/hyperlink" Target="http://www.htmlandcssbook.com/code-samples/chapter-13/example.html" TargetMode="External"/><Relationship Id="rId7" Type="http://schemas.openxmlformats.org/officeDocument/2006/relationships/hyperlink" Target="http://www.htmlandcssbook.com/code-samples/chapter-13/white-space-vertical-margin-no-space.html" TargetMode="External"/><Relationship Id="rId12" Type="http://schemas.openxmlformats.org/officeDocument/2006/relationships/hyperlink" Target="http://www.htmlandcssbook.com/code-samples/chapter-13/padding.html" TargetMode="External"/><Relationship Id="rId17" Type="http://schemas.openxmlformats.org/officeDocument/2006/relationships/hyperlink" Target="http://www.htmlandcssbook.com/code-samples/chapter-13/border-image.html" TargetMode="External"/><Relationship Id="rId2" Type="http://schemas.openxmlformats.org/officeDocument/2006/relationships/hyperlink" Target="http://www.htmlandcssbook.com/code-samples/chapter-13/width-height.html" TargetMode="External"/><Relationship Id="rId16" Type="http://schemas.openxmlformats.org/officeDocument/2006/relationships/hyperlink" Target="http://www.htmlandcssbook.com/code-samples/chapter-13/visibility.html" TargetMode="External"/><Relationship Id="rId20" Type="http://schemas.openxmlformats.org/officeDocument/2006/relationships/hyperlink" Target="http://www.htmlandcssbook.com/code-samples/chapter-13/elliptical-shapes.html" TargetMode="External"/><Relationship Id="rId1" Type="http://schemas.openxmlformats.org/officeDocument/2006/relationships/slideLayout" Target="../slideLayouts/slideLayout10.xml"/><Relationship Id="rId6" Type="http://schemas.openxmlformats.org/officeDocument/2006/relationships/hyperlink" Target="http://www.htmlandcssbook.com/code-samples/chapter-13/white-space-vertical-margin.html" TargetMode="External"/><Relationship Id="rId11" Type="http://schemas.openxmlformats.org/officeDocument/2006/relationships/hyperlink" Target="http://www.htmlandcssbook.com/code-samples/chapter-13/border-shorthand.html" TargetMode="External"/><Relationship Id="rId24" Type="http://schemas.openxmlformats.org/officeDocument/2006/relationships/hyperlink" Target="https://developer.mozilla.org/en-US/docs/Web/CSS/CSS_Box_Model/Introduction_to_the_CSS_box_model" TargetMode="External"/><Relationship Id="rId5" Type="http://schemas.openxmlformats.org/officeDocument/2006/relationships/hyperlink" Target="http://www.htmlandcssbook.com/code-samples/chapter-13/overflow.html" TargetMode="External"/><Relationship Id="rId15" Type="http://schemas.openxmlformats.org/officeDocument/2006/relationships/hyperlink" Target="http://www.htmlandcssbook.com/code-samples/chapter-13/display.html" TargetMode="External"/><Relationship Id="rId23" Type="http://schemas.openxmlformats.org/officeDocument/2006/relationships/hyperlink" Target="https://petrit.net/www-ohjelmointi/css-tyyli/laatikoiden_muotoilut/" TargetMode="External"/><Relationship Id="rId10" Type="http://schemas.openxmlformats.org/officeDocument/2006/relationships/hyperlink" Target="http://www.htmlandcssbook.com/code-samples/chapter-13/border-color.html" TargetMode="External"/><Relationship Id="rId19" Type="http://schemas.openxmlformats.org/officeDocument/2006/relationships/hyperlink" Target="http://www.htmlandcssbook.com/code-samples/chapter-13/border-radius.html" TargetMode="External"/><Relationship Id="rId4" Type="http://schemas.openxmlformats.org/officeDocument/2006/relationships/hyperlink" Target="http://www.htmlandcssbook.com/code-samples/chapter-13/min-height-max-height.html" TargetMode="External"/><Relationship Id="rId9" Type="http://schemas.openxmlformats.org/officeDocument/2006/relationships/hyperlink" Target="http://www.htmlandcssbook.com/code-samples/chapter-13/border-style.html" TargetMode="External"/><Relationship Id="rId14" Type="http://schemas.openxmlformats.org/officeDocument/2006/relationships/hyperlink" Target="http://www.htmlandcssbook.com/code-samples/chapter-13/centering-content.html" TargetMode="External"/><Relationship Id="rId22" Type="http://schemas.openxmlformats.org/officeDocument/2006/relationships/hyperlink" Target="https://petrit.net/www-ohjelmointi/css-tyyli/html-elementin_rakenne/"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cssreference.io/box-model/" TargetMode="Externa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mozilla.org/en-US/docs/Web/CSS/width" TargetMode="External"/><Relationship Id="rId2" Type="http://schemas.openxmlformats.org/officeDocument/2006/relationships/hyperlink" Target="https://petrit.net/www-ohjelmointi/css-tyyli/html-elementin_rakenne/" TargetMode="External"/><Relationship Id="rId1" Type="http://schemas.openxmlformats.org/officeDocument/2006/relationships/slideLayout" Target="../slideLayouts/slideLayout6.xml"/><Relationship Id="rId4" Type="http://schemas.openxmlformats.org/officeDocument/2006/relationships/hyperlink" Target="https://developer.mozilla.org/en-US/docs/Web/CSS/heigh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hyperlink" Target="https://developer.mozilla.org/en-US/docs/Web/CSS/box-shadow" TargetMode="External"/><Relationship Id="rId2" Type="http://schemas.openxmlformats.org/officeDocument/2006/relationships/hyperlink" Target="https://petrit.net/www-ohjelmointi/css-tyyli/laatikoiden_muotoilut/"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developer.mozilla.org/en-US/docs/Web/CSS/display" TargetMode="External"/><Relationship Id="rId2" Type="http://schemas.openxmlformats.org/officeDocument/2006/relationships/hyperlink" Target="https://petrit.net/www-ohjelmointi/css-tyyli/elementtityypit/"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hyperlink" Target="https://developer.mozilla.org/en-US/docs/Web/CSS/overflow"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www.quackit.com/html/html_editors/scratchpad/?example=/css/examples/borders/border-style" TargetMode="External"/><Relationship Id="rId7" Type="http://schemas.openxmlformats.org/officeDocument/2006/relationships/hyperlink" Target="https://www.quackit.com/html/html_editors/scratchpad/?example=/css/examples/borders/border-collapse" TargetMode="External"/><Relationship Id="rId2" Type="http://schemas.openxmlformats.org/officeDocument/2006/relationships/hyperlink" Target="https://www.quackit.com/html/html_editors/scratchpad/?example=/css/examples/borders/border-color" TargetMode="External"/><Relationship Id="rId1" Type="http://schemas.openxmlformats.org/officeDocument/2006/relationships/slideLayout" Target="../slideLayouts/slideLayout6.xml"/><Relationship Id="rId6" Type="http://schemas.openxmlformats.org/officeDocument/2006/relationships/hyperlink" Target="https://www.quackit.com/html/html_editors/scratchpad/?example=/css/examples/borders/border-image" TargetMode="External"/><Relationship Id="rId5" Type="http://schemas.openxmlformats.org/officeDocument/2006/relationships/hyperlink" Target="https://www.quackit.com/html/html_editors/scratchpad/?example=/css/examples/borders/border-radius" TargetMode="External"/><Relationship Id="rId4" Type="http://schemas.openxmlformats.org/officeDocument/2006/relationships/hyperlink" Target="https://www.quackit.com/html/html_editors/scratchpad/?example=/css/examples/borders/border-width"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petrit.net/www-ohjelmointi/css-tyyli/html-elementin_rakenne/" TargetMode="External"/><Relationship Id="rId2" Type="http://schemas.openxmlformats.org/officeDocument/2006/relationships/hyperlink" Target="https://developer.mozilla.org/en-US/docs/Web/CSS/border-width"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s://developer.mozilla.org/en-US/docs/Web/CSS/border-style" TargetMode="External"/><Relationship Id="rId2" Type="http://schemas.openxmlformats.org/officeDocument/2006/relationships/hyperlink" Target="https://developer.mozilla.org/en-US/docs/Web/CSS/border"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developer.mozilla.org/en-US/docs/Web/CSS/border-image"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hyperlink" Target="https://developer.mozilla.org/en-US/docs/Web/CSS/border-color"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s://developer.mozilla.org/en-US/docs/Web/CSS/border-radiu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petrit.net/www-ohjelmointi/css-tyyli/laatikoiden_muotoilut/#py%C3%B6ristetyt-kulmat:ac9c4dfdfc8d934988253e29d0f9948d" TargetMode="External"/></Relationships>
</file>

<file path=ppt/slides/_rels/slide96.xml.rels><?xml version="1.0" encoding="UTF-8" standalone="yes"?>
<Relationships xmlns="http://schemas.openxmlformats.org/package/2006/relationships"><Relationship Id="rId2" Type="http://schemas.openxmlformats.org/officeDocument/2006/relationships/hyperlink" Target="https://developer.mozilla.org/en-US/docs/Web/CSS/border-radius"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hyperlink" Target="https://www.quackit.com/html/html_editors/scratchpad/?example=/css/examples/padding/padding_different_padding_all_sides" TargetMode="External"/><Relationship Id="rId7" Type="http://schemas.openxmlformats.org/officeDocument/2006/relationships/hyperlink" Target="https://www.quackit.com/html/html_editors/scratchpad/?example=/css/examples/padding/padding-left" TargetMode="External"/><Relationship Id="rId2" Type="http://schemas.openxmlformats.org/officeDocument/2006/relationships/hyperlink" Target="https://www.quackit.com/html/html_editors/scratchpad/?example=/css/examples/padding/padding_same_padding_all_sides" TargetMode="External"/><Relationship Id="rId1" Type="http://schemas.openxmlformats.org/officeDocument/2006/relationships/slideLayout" Target="../slideLayouts/slideLayout6.xml"/><Relationship Id="rId6" Type="http://schemas.openxmlformats.org/officeDocument/2006/relationships/hyperlink" Target="https://www.quackit.com/html/html_editors/scratchpad/?example=/css/examples/padding/padding-bottom" TargetMode="External"/><Relationship Id="rId5" Type="http://schemas.openxmlformats.org/officeDocument/2006/relationships/hyperlink" Target="https://www.quackit.com/html/html_editors/scratchpad/?example=/css/examples/padding/padding-right" TargetMode="External"/><Relationship Id="rId4" Type="http://schemas.openxmlformats.org/officeDocument/2006/relationships/hyperlink" Target="https://www.quackit.com/html/html_editors/scratchpad/?example=/css/examples/padding/padding-top"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petrit.net/www-ohjelmointi/css-tyyli/html-elementin_rakenne/" TargetMode="External"/><Relationship Id="rId2" Type="http://schemas.openxmlformats.org/officeDocument/2006/relationships/hyperlink" Target="https://developer.mozilla.org/en-US/docs/Web/CSS/padding"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86E938C-9D94-4B05-979A-D39FFC457291}"/>
              </a:ext>
            </a:extLst>
          </p:cNvPr>
          <p:cNvSpPr>
            <a:spLocks noGrp="1"/>
          </p:cNvSpPr>
          <p:nvPr>
            <p:ph type="ctrTitle"/>
          </p:nvPr>
        </p:nvSpPr>
        <p:spPr/>
        <p:txBody>
          <a:bodyPr rtlCol="0" anchor="b" anchorCtr="0">
            <a:normAutofit/>
          </a:bodyPr>
          <a:lstStyle/>
          <a:p>
            <a:pPr rtl="0"/>
            <a:r>
              <a:rPr lang="fi-FI" dirty="0"/>
              <a:t>Css3-tyylit</a:t>
            </a:r>
          </a:p>
        </p:txBody>
      </p:sp>
      <p:pic>
        <p:nvPicPr>
          <p:cNvPr id="14" name="Kuvan paikkamerkki 13" descr="Arvopisteiden digitaalinen tausta">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3" b="13"/>
          <a:stretch/>
        </p:blipFill>
        <p:spPr/>
      </p:pic>
      <p:sp>
        <p:nvSpPr>
          <p:cNvPr id="3" name="Alaotsikko 2">
            <a:extLst>
              <a:ext uri="{FF2B5EF4-FFF2-40B4-BE49-F238E27FC236}">
                <a16:creationId xmlns:a16="http://schemas.microsoft.com/office/drawing/2014/main" id="{D9A11267-FC52-4990-8D98-010AFABA5544}"/>
              </a:ext>
            </a:extLst>
          </p:cNvPr>
          <p:cNvSpPr>
            <a:spLocks noGrp="1"/>
          </p:cNvSpPr>
          <p:nvPr>
            <p:ph type="body" sz="quarter" idx="14"/>
          </p:nvPr>
        </p:nvSpPr>
        <p:spPr/>
        <p:txBody>
          <a:bodyPr rtlCol="0">
            <a:normAutofit lnSpcReduction="10000"/>
          </a:bodyPr>
          <a:lstStyle/>
          <a:p>
            <a:pPr rtl="0"/>
            <a:r>
              <a:rPr lang="fi-FI" dirty="0"/>
              <a:t>Referenssit: </a:t>
            </a:r>
          </a:p>
          <a:p>
            <a:r>
              <a:rPr lang="fi-FI">
                <a:hlinkClick r:id="rId4"/>
              </a:rPr>
              <a:t>https://developer.mozilla.org/en-US/docs/Web/CSS/Reference</a:t>
            </a:r>
            <a:endParaRPr lang="fi-FI"/>
          </a:p>
          <a:p>
            <a:endParaRPr lang="fi-FI"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4938FBE-4172-48E0-9A91-07679E592F7C}"/>
              </a:ext>
            </a:extLst>
          </p:cNvPr>
          <p:cNvSpPr>
            <a:spLocks noGrp="1"/>
          </p:cNvSpPr>
          <p:nvPr>
            <p:ph type="title"/>
          </p:nvPr>
        </p:nvSpPr>
        <p:spPr/>
        <p:txBody>
          <a:bodyPr>
            <a:normAutofit fontScale="90000"/>
          </a:bodyPr>
          <a:lstStyle/>
          <a:p>
            <a:r>
              <a:rPr lang="fi-FI" dirty="0"/>
              <a:t>Ulkoisten tyylisivujen tuonti</a:t>
            </a:r>
            <a:br>
              <a:rPr lang="fi-FI" dirty="0"/>
            </a:br>
            <a:endParaRPr lang="fi-FI" dirty="0"/>
          </a:p>
        </p:txBody>
      </p:sp>
      <p:sp>
        <p:nvSpPr>
          <p:cNvPr id="3" name="Sisällön paikkamerkki 2">
            <a:extLst>
              <a:ext uri="{FF2B5EF4-FFF2-40B4-BE49-F238E27FC236}">
                <a16:creationId xmlns:a16="http://schemas.microsoft.com/office/drawing/2014/main" id="{4FA48160-F6F1-47E5-802D-ABA02AAECC6B}"/>
              </a:ext>
            </a:extLst>
          </p:cNvPr>
          <p:cNvSpPr>
            <a:spLocks noGrp="1"/>
          </p:cNvSpPr>
          <p:nvPr>
            <p:ph idx="1"/>
          </p:nvPr>
        </p:nvSpPr>
        <p:spPr>
          <a:xfrm>
            <a:off x="667820" y="1481668"/>
            <a:ext cx="10762180" cy="2627995"/>
          </a:xfrm>
        </p:spPr>
        <p:txBody>
          <a:bodyPr/>
          <a:lstStyle/>
          <a:p>
            <a:r>
              <a:rPr lang="fi-FI" dirty="0"/>
              <a:t>Sääntö @import on toinen tapa ladata ulkoinen tyylisivu. Lauseke @import kehottaa selainta lataamaan ulkoisen tyylisivun ja käyttämään sen tyylejä.</a:t>
            </a:r>
          </a:p>
          <a:p>
            <a:r>
              <a:rPr lang="fi-FI" dirty="0"/>
              <a:t>Voit käyttää sitä kahdella tavalla. Yksinkertaisin on asiakirjasi otsikossa. &lt;</a:t>
            </a:r>
            <a:r>
              <a:rPr lang="fi-FI" dirty="0" err="1"/>
              <a:t>style</a:t>
            </a:r>
            <a:r>
              <a:rPr lang="fi-FI" dirty="0"/>
              <a:t>&gt;Huomaa, että elementtiin saattaa silti sisältyä muita CSS-sääntöjä</a:t>
            </a:r>
          </a:p>
          <a:p>
            <a:r>
              <a:rPr lang="fi-FI" dirty="0"/>
              <a:t>Vastaavasti voit käyttää @import sääntöä tyylisivun tuomiseen toiseen tyylisivuun. Sitä ei kovasti suositella</a:t>
            </a:r>
          </a:p>
        </p:txBody>
      </p:sp>
      <p:pic>
        <p:nvPicPr>
          <p:cNvPr id="5" name="Kuva 4">
            <a:extLst>
              <a:ext uri="{FF2B5EF4-FFF2-40B4-BE49-F238E27FC236}">
                <a16:creationId xmlns:a16="http://schemas.microsoft.com/office/drawing/2014/main" id="{8DF94C5E-CD7E-426C-A390-82DBF0CEB070}"/>
              </a:ext>
            </a:extLst>
          </p:cNvPr>
          <p:cNvPicPr>
            <a:picLocks noChangeAspect="1"/>
          </p:cNvPicPr>
          <p:nvPr/>
        </p:nvPicPr>
        <p:blipFill>
          <a:blip r:embed="rId2"/>
          <a:stretch>
            <a:fillRect/>
          </a:stretch>
        </p:blipFill>
        <p:spPr>
          <a:xfrm>
            <a:off x="610658" y="4251853"/>
            <a:ext cx="5010150" cy="2486025"/>
          </a:xfrm>
          <a:prstGeom prst="rect">
            <a:avLst/>
          </a:prstGeom>
        </p:spPr>
      </p:pic>
      <p:pic>
        <p:nvPicPr>
          <p:cNvPr id="7" name="Kuva 6">
            <a:extLst>
              <a:ext uri="{FF2B5EF4-FFF2-40B4-BE49-F238E27FC236}">
                <a16:creationId xmlns:a16="http://schemas.microsoft.com/office/drawing/2014/main" id="{9D6B18AA-97EF-48CD-B9E7-7C179F2C88D7}"/>
              </a:ext>
            </a:extLst>
          </p:cNvPr>
          <p:cNvPicPr>
            <a:picLocks noChangeAspect="1"/>
          </p:cNvPicPr>
          <p:nvPr/>
        </p:nvPicPr>
        <p:blipFill>
          <a:blip r:embed="rId3"/>
          <a:stretch>
            <a:fillRect/>
          </a:stretch>
        </p:blipFill>
        <p:spPr>
          <a:xfrm>
            <a:off x="6183842" y="4251852"/>
            <a:ext cx="5397500" cy="2527943"/>
          </a:xfrm>
          <a:prstGeom prst="rect">
            <a:avLst/>
          </a:prstGeom>
        </p:spPr>
      </p:pic>
    </p:spTree>
    <p:extLst>
      <p:ext uri="{BB962C8B-B14F-4D97-AF65-F5344CB8AC3E}">
        <p14:creationId xmlns:p14="http://schemas.microsoft.com/office/powerpoint/2010/main" val="3295289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D983EE6-18D9-4950-963A-2C41187FC7AA}"/>
              </a:ext>
            </a:extLst>
          </p:cNvPr>
          <p:cNvSpPr>
            <a:spLocks noGrp="1"/>
          </p:cNvSpPr>
          <p:nvPr>
            <p:ph type="title"/>
          </p:nvPr>
        </p:nvSpPr>
        <p:spPr/>
        <p:txBody>
          <a:bodyPr/>
          <a:lstStyle/>
          <a:p>
            <a:r>
              <a:rPr lang="fi-FI" dirty="0"/>
              <a:t>11 </a:t>
            </a:r>
            <a:r>
              <a:rPr lang="fi-FI" dirty="0" err="1"/>
              <a:t>margin</a:t>
            </a:r>
            <a:endParaRPr lang="fi-FI" dirty="0"/>
          </a:p>
        </p:txBody>
      </p:sp>
      <p:sp>
        <p:nvSpPr>
          <p:cNvPr id="3" name="Sisällön paikkamerkki 2">
            <a:extLst>
              <a:ext uri="{FF2B5EF4-FFF2-40B4-BE49-F238E27FC236}">
                <a16:creationId xmlns:a16="http://schemas.microsoft.com/office/drawing/2014/main" id="{39D3A99A-1F7F-48D5-9D80-7865120B25C2}"/>
              </a:ext>
            </a:extLst>
          </p:cNvPr>
          <p:cNvSpPr>
            <a:spLocks noGrp="1"/>
          </p:cNvSpPr>
          <p:nvPr>
            <p:ph idx="1"/>
          </p:nvPr>
        </p:nvSpPr>
        <p:spPr/>
        <p:txBody>
          <a:bodyPr/>
          <a:lstStyle/>
          <a:p>
            <a:r>
              <a:rPr lang="fi-FI" u="sng" dirty="0">
                <a:hlinkClick r:id="rId2"/>
              </a:rPr>
              <a:t>Same margin on all sides</a:t>
            </a:r>
            <a:endParaRPr lang="fi-FI" dirty="0"/>
          </a:p>
          <a:p>
            <a:r>
              <a:rPr lang="fi-FI" u="sng" dirty="0">
                <a:hlinkClick r:id="rId3"/>
              </a:rPr>
              <a:t>Different margin on all sides</a:t>
            </a:r>
            <a:endParaRPr lang="fi-FI" dirty="0"/>
          </a:p>
          <a:p>
            <a:r>
              <a:rPr lang="fi-FI" u="sng" dirty="0">
                <a:hlinkClick r:id="rId4"/>
              </a:rPr>
              <a:t>Margin — top</a:t>
            </a:r>
            <a:endParaRPr lang="fi-FI" dirty="0"/>
          </a:p>
          <a:p>
            <a:r>
              <a:rPr lang="fi-FI" u="sng" dirty="0">
                <a:hlinkClick r:id="rId5"/>
              </a:rPr>
              <a:t>Margin — right</a:t>
            </a:r>
            <a:endParaRPr lang="fi-FI" dirty="0"/>
          </a:p>
          <a:p>
            <a:r>
              <a:rPr lang="fi-FI" u="sng" dirty="0">
                <a:hlinkClick r:id="rId6"/>
              </a:rPr>
              <a:t>Margin — bottom</a:t>
            </a:r>
            <a:endParaRPr lang="fi-FI" dirty="0"/>
          </a:p>
          <a:p>
            <a:r>
              <a:rPr lang="fi-FI" u="sng" dirty="0">
                <a:hlinkClick r:id="rId7"/>
              </a:rPr>
              <a:t>Margin — left</a:t>
            </a:r>
            <a:endParaRPr lang="fi-FI" dirty="0"/>
          </a:p>
          <a:p>
            <a:r>
              <a:rPr lang="fi-FI" u="sng" dirty="0">
                <a:hlinkClick r:id="rId8"/>
              </a:rPr>
              <a:t>Margin — auto</a:t>
            </a:r>
            <a:endParaRPr lang="fi-FI" dirty="0"/>
          </a:p>
        </p:txBody>
      </p:sp>
    </p:spTree>
    <p:extLst>
      <p:ext uri="{BB962C8B-B14F-4D97-AF65-F5344CB8AC3E}">
        <p14:creationId xmlns:p14="http://schemas.microsoft.com/office/powerpoint/2010/main" val="1597849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131A0A0-EF9D-41CB-8CD7-71194667CFFE}"/>
              </a:ext>
            </a:extLst>
          </p:cNvPr>
          <p:cNvSpPr>
            <a:spLocks noGrp="1"/>
          </p:cNvSpPr>
          <p:nvPr>
            <p:ph type="title"/>
          </p:nvPr>
        </p:nvSpPr>
        <p:spPr>
          <a:xfrm>
            <a:off x="662287" y="220091"/>
            <a:ext cx="10058400" cy="659675"/>
          </a:xfrm>
        </p:spPr>
        <p:txBody>
          <a:bodyPr>
            <a:normAutofit/>
          </a:bodyPr>
          <a:lstStyle/>
          <a:p>
            <a:r>
              <a:rPr lang="fi-FI" dirty="0"/>
              <a:t>12 </a:t>
            </a:r>
            <a:r>
              <a:rPr lang="fi-FI" dirty="0" err="1"/>
              <a:t>Margin</a:t>
            </a:r>
            <a:r>
              <a:rPr lang="fi-FI" dirty="0"/>
              <a:t>, marginaalit</a:t>
            </a:r>
          </a:p>
        </p:txBody>
      </p:sp>
      <p:sp>
        <p:nvSpPr>
          <p:cNvPr id="3" name="Sisällön paikkamerkki 2">
            <a:extLst>
              <a:ext uri="{FF2B5EF4-FFF2-40B4-BE49-F238E27FC236}">
                <a16:creationId xmlns:a16="http://schemas.microsoft.com/office/drawing/2014/main" id="{CBA29BCC-33A7-4F61-BB33-BAC469722982}"/>
              </a:ext>
            </a:extLst>
          </p:cNvPr>
          <p:cNvSpPr>
            <a:spLocks noGrp="1"/>
          </p:cNvSpPr>
          <p:nvPr>
            <p:ph idx="1"/>
          </p:nvPr>
        </p:nvSpPr>
        <p:spPr>
          <a:xfrm>
            <a:off x="550862" y="1144307"/>
            <a:ext cx="11400345" cy="4948518"/>
          </a:xfrm>
        </p:spPr>
        <p:txBody>
          <a:bodyPr>
            <a:normAutofit fontScale="92500"/>
          </a:bodyPr>
          <a:lstStyle/>
          <a:p>
            <a:pPr marL="0" indent="0">
              <a:buNone/>
            </a:pPr>
            <a:r>
              <a:rPr lang="fi-FI" dirty="0"/>
              <a:t>Elementille annetaan </a:t>
            </a:r>
            <a:r>
              <a:rPr lang="fi-FI" dirty="0" err="1"/>
              <a:t>margin</a:t>
            </a:r>
            <a:r>
              <a:rPr lang="fi-FI" dirty="0"/>
              <a:t>-ominaisuudella marginaali. Tämä määrää, paljonko tyhjää tilaa pitää jättää elementin ympärille. Marginaali voidaan antaa seuraavissa muodoissa:</a:t>
            </a:r>
          </a:p>
          <a:p>
            <a:r>
              <a:rPr lang="fi-FI" dirty="0" err="1"/>
              <a:t>margin</a:t>
            </a:r>
            <a:r>
              <a:rPr lang="fi-FI" dirty="0"/>
              <a:t>: 3em; – kaikille sivuille sama 3em-kokoinen marginaali</a:t>
            </a:r>
          </a:p>
          <a:p>
            <a:r>
              <a:rPr lang="fi-FI" dirty="0" err="1"/>
              <a:t>margin</a:t>
            </a:r>
            <a:r>
              <a:rPr lang="fi-FI" dirty="0"/>
              <a:t>: 2em 3em; – pystysuuntaan (</a:t>
            </a:r>
            <a:r>
              <a:rPr lang="fi-FI" dirty="0" err="1"/>
              <a:t>ylä</a:t>
            </a:r>
            <a:r>
              <a:rPr lang="fi-FI" dirty="0"/>
              <a:t> ja alapuolelle) 2em, vaakasuuntaan (oikealle ja vasemmalle) 3em</a:t>
            </a:r>
          </a:p>
          <a:p>
            <a:r>
              <a:rPr lang="fi-FI" dirty="0" err="1"/>
              <a:t>margin</a:t>
            </a:r>
            <a:r>
              <a:rPr lang="fi-FI" dirty="0"/>
              <a:t>: 2em 1em 3em; – yläpuolelle 2em, vaakasuunnassa 1em ja alapuolelle 3em</a:t>
            </a:r>
          </a:p>
          <a:p>
            <a:r>
              <a:rPr lang="fi-FI" dirty="0" err="1"/>
              <a:t>margin</a:t>
            </a:r>
            <a:r>
              <a:rPr lang="fi-FI" dirty="0"/>
              <a:t>: 1em 2em 3em 4em;– sivut järjestyksessä top, </a:t>
            </a:r>
            <a:r>
              <a:rPr lang="fi-FI" dirty="0" err="1"/>
              <a:t>right</a:t>
            </a:r>
            <a:r>
              <a:rPr lang="fi-FI" dirty="0"/>
              <a:t>, </a:t>
            </a:r>
            <a:r>
              <a:rPr lang="fi-FI" dirty="0" err="1"/>
              <a:t>bottom</a:t>
            </a:r>
            <a:r>
              <a:rPr lang="fi-FI" dirty="0"/>
              <a:t>, </a:t>
            </a:r>
            <a:r>
              <a:rPr lang="fi-FI" dirty="0" err="1"/>
              <a:t>left</a:t>
            </a:r>
            <a:r>
              <a:rPr lang="fi-FI" dirty="0"/>
              <a:t> (muistisääntö: </a:t>
            </a:r>
            <a:r>
              <a:rPr lang="fi-FI" dirty="0" err="1"/>
              <a:t>trouble</a:t>
            </a:r>
            <a:r>
              <a:rPr lang="fi-FI" dirty="0"/>
              <a:t>)</a:t>
            </a:r>
          </a:p>
          <a:p>
            <a:endParaRPr lang="fi-FI" dirty="0"/>
          </a:p>
          <a:p>
            <a:r>
              <a:rPr lang="fi-FI" dirty="0"/>
              <a:t>Arvot luetellaan siis myötäpäivään ylhäältä alkaen järjestyksessä top, </a:t>
            </a:r>
            <a:r>
              <a:rPr lang="fi-FI" dirty="0" err="1"/>
              <a:t>right</a:t>
            </a:r>
            <a:r>
              <a:rPr lang="fi-FI" dirty="0"/>
              <a:t>, </a:t>
            </a:r>
            <a:r>
              <a:rPr lang="fi-FI" dirty="0" err="1"/>
              <a:t>bottom</a:t>
            </a:r>
            <a:r>
              <a:rPr lang="fi-FI" dirty="0"/>
              <a:t>, </a:t>
            </a:r>
            <a:r>
              <a:rPr lang="fi-FI" dirty="0" err="1"/>
              <a:t>left</a:t>
            </a:r>
            <a:r>
              <a:rPr lang="fi-FI" dirty="0"/>
              <a:t>.</a:t>
            </a:r>
          </a:p>
          <a:p>
            <a:r>
              <a:rPr lang="fi-FI" dirty="0"/>
              <a:t>Marginaalit voidaan määrätä kullekin reunalle myös erikseen ominaisuuksilla </a:t>
            </a:r>
            <a:r>
              <a:rPr lang="fi-FI" dirty="0" err="1"/>
              <a:t>margin</a:t>
            </a:r>
            <a:r>
              <a:rPr lang="fi-FI" dirty="0"/>
              <a:t>-top, </a:t>
            </a:r>
            <a:r>
              <a:rPr lang="fi-FI" dirty="0" err="1"/>
              <a:t>margin-right</a:t>
            </a:r>
            <a:r>
              <a:rPr lang="fi-FI" dirty="0"/>
              <a:t>, </a:t>
            </a:r>
            <a:r>
              <a:rPr lang="fi-FI" dirty="0" err="1"/>
              <a:t>margin-bottom</a:t>
            </a:r>
            <a:r>
              <a:rPr lang="fi-FI" dirty="0"/>
              <a:t> ja </a:t>
            </a:r>
            <a:r>
              <a:rPr lang="fi-FI" dirty="0" err="1"/>
              <a:t>margin-left</a:t>
            </a:r>
            <a:r>
              <a:rPr lang="fi-FI" dirty="0"/>
              <a:t>.</a:t>
            </a:r>
          </a:p>
          <a:p>
            <a:r>
              <a:rPr lang="fi-FI" dirty="0"/>
              <a:t>Katso </a:t>
            </a:r>
            <a:r>
              <a:rPr lang="fi-FI" dirty="0">
                <a:hlinkClick r:id="rId2"/>
              </a:rPr>
              <a:t>https://petrit.net/www-ohjelmointi/css-tyyli/html-elementin_rakenne/</a:t>
            </a:r>
            <a:r>
              <a:rPr lang="fi-FI" dirty="0"/>
              <a:t> ja </a:t>
            </a:r>
            <a:r>
              <a:rPr lang="fi-FI" dirty="0">
                <a:hlinkClick r:id="rId3"/>
              </a:rPr>
              <a:t>https://developer.mozilla.org/en-US/docs/Web/CSS/margin</a:t>
            </a:r>
            <a:r>
              <a:rPr lang="fi-FI" dirty="0"/>
              <a:t> </a:t>
            </a:r>
          </a:p>
        </p:txBody>
      </p:sp>
      <p:sp>
        <p:nvSpPr>
          <p:cNvPr id="4" name="Päivämäärän paikkamerkki 3">
            <a:extLst>
              <a:ext uri="{FF2B5EF4-FFF2-40B4-BE49-F238E27FC236}">
                <a16:creationId xmlns:a16="http://schemas.microsoft.com/office/drawing/2014/main" id="{6245185B-BEDE-42BF-B4A0-7415C4BDC662}"/>
              </a:ext>
            </a:extLst>
          </p:cNvPr>
          <p:cNvSpPr>
            <a:spLocks noGrp="1"/>
          </p:cNvSpPr>
          <p:nvPr>
            <p:ph type="dt" sz="half" idx="10"/>
          </p:nvPr>
        </p:nvSpPr>
        <p:spPr/>
        <p:txBody>
          <a:bodyPr/>
          <a:lstStyle/>
          <a:p>
            <a:pPr rtl="0"/>
            <a:fld id="{62D621FC-469B-46F3-8B13-71B39DB1AD07}" type="datetime1">
              <a:rPr lang="fi-FI" smtClean="0"/>
              <a:t>17.3.2023</a:t>
            </a:fld>
            <a:endParaRPr lang="fi-FI"/>
          </a:p>
        </p:txBody>
      </p:sp>
      <p:sp>
        <p:nvSpPr>
          <p:cNvPr id="5" name="Alatunnisteen paikkamerkki 4">
            <a:extLst>
              <a:ext uri="{FF2B5EF4-FFF2-40B4-BE49-F238E27FC236}">
                <a16:creationId xmlns:a16="http://schemas.microsoft.com/office/drawing/2014/main" id="{07FD9DD6-1C64-487C-A763-9533C3B75D34}"/>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8B4A1191-4AB3-42ED-B757-A45B2092989E}"/>
              </a:ext>
            </a:extLst>
          </p:cNvPr>
          <p:cNvSpPr>
            <a:spLocks noGrp="1"/>
          </p:cNvSpPr>
          <p:nvPr>
            <p:ph type="sldNum" sz="quarter" idx="12"/>
          </p:nvPr>
        </p:nvSpPr>
        <p:spPr/>
        <p:txBody>
          <a:bodyPr/>
          <a:lstStyle/>
          <a:p>
            <a:pPr rtl="0"/>
            <a:fld id="{DBA1B0FB-D917-4C8C-928F-313BD683BF39}" type="slidenum">
              <a:rPr lang="fi-FI" smtClean="0"/>
              <a:t>101</a:t>
            </a:fld>
            <a:endParaRPr lang="fi-FI"/>
          </a:p>
        </p:txBody>
      </p:sp>
    </p:spTree>
    <p:extLst>
      <p:ext uri="{BB962C8B-B14F-4D97-AF65-F5344CB8AC3E}">
        <p14:creationId xmlns:p14="http://schemas.microsoft.com/office/powerpoint/2010/main" val="4269903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C38D70A-FB9F-4D05-9B28-E1099BDCE7D6}"/>
              </a:ext>
            </a:extLst>
          </p:cNvPr>
          <p:cNvSpPr>
            <a:spLocks noGrp="1"/>
          </p:cNvSpPr>
          <p:nvPr>
            <p:ph type="title"/>
          </p:nvPr>
        </p:nvSpPr>
        <p:spPr/>
        <p:txBody>
          <a:bodyPr>
            <a:normAutofit/>
          </a:bodyPr>
          <a:lstStyle/>
          <a:p>
            <a:r>
              <a:rPr lang="fi-FI" dirty="0"/>
              <a:t>Image </a:t>
            </a:r>
            <a:r>
              <a:rPr lang="fi-FI" dirty="0" err="1"/>
              <a:t>rollovers</a:t>
            </a:r>
            <a:r>
              <a:rPr lang="fi-FI" dirty="0"/>
              <a:t> &amp; </a:t>
            </a:r>
            <a:r>
              <a:rPr lang="fi-FI" dirty="0" err="1"/>
              <a:t>sprites</a:t>
            </a:r>
            <a:r>
              <a:rPr lang="fi-FI" dirty="0"/>
              <a:t>, kuvan siirtyminen ja </a:t>
            </a:r>
            <a:r>
              <a:rPr lang="fi-FI" dirty="0" err="1"/>
              <a:t>spritet</a:t>
            </a:r>
            <a:endParaRPr lang="fi-FI" dirty="0"/>
          </a:p>
        </p:txBody>
      </p:sp>
      <p:sp>
        <p:nvSpPr>
          <p:cNvPr id="3" name="Sisällön paikkamerkki 2">
            <a:extLst>
              <a:ext uri="{FF2B5EF4-FFF2-40B4-BE49-F238E27FC236}">
                <a16:creationId xmlns:a16="http://schemas.microsoft.com/office/drawing/2014/main" id="{21FAFED5-B8D2-4A38-A929-7B73ECBE6771}"/>
              </a:ext>
            </a:extLst>
          </p:cNvPr>
          <p:cNvSpPr>
            <a:spLocks noGrp="1"/>
          </p:cNvSpPr>
          <p:nvPr>
            <p:ph idx="1"/>
          </p:nvPr>
        </p:nvSpPr>
        <p:spPr/>
        <p:txBody>
          <a:bodyPr/>
          <a:lstStyle/>
          <a:p>
            <a:r>
              <a:rPr lang="fi-FI" dirty="0">
                <a:hlinkClick r:id="rId2"/>
              </a:rPr>
              <a:t>https://developer.mozilla.org/en-US/docs/Web/CSS/CSS_Images/Implementing_image_sprites_in_CSS</a:t>
            </a:r>
            <a:endParaRPr lang="fi-FI" dirty="0"/>
          </a:p>
          <a:p>
            <a:r>
              <a:rPr lang="fi-FI" dirty="0" err="1"/>
              <a:t>Images</a:t>
            </a:r>
            <a:r>
              <a:rPr lang="fi-FI" dirty="0"/>
              <a:t> </a:t>
            </a:r>
            <a:r>
              <a:rPr lang="fi-FI" dirty="0">
                <a:hlinkClick r:id="rId3"/>
              </a:rPr>
              <a:t>https://www.tutorialrepublic.com/css-tutorial/css3-filters.php</a:t>
            </a:r>
            <a:r>
              <a:rPr lang="fi-FI" dirty="0"/>
              <a:t> </a:t>
            </a:r>
          </a:p>
          <a:p>
            <a:r>
              <a:rPr lang="fi-FI" dirty="0"/>
              <a:t> </a:t>
            </a:r>
          </a:p>
        </p:txBody>
      </p:sp>
      <p:sp>
        <p:nvSpPr>
          <p:cNvPr id="4" name="Päivämäärän paikkamerkki 3">
            <a:extLst>
              <a:ext uri="{FF2B5EF4-FFF2-40B4-BE49-F238E27FC236}">
                <a16:creationId xmlns:a16="http://schemas.microsoft.com/office/drawing/2014/main" id="{928E17F3-8C16-496A-864A-68384CE34C6C}"/>
              </a:ext>
            </a:extLst>
          </p:cNvPr>
          <p:cNvSpPr>
            <a:spLocks noGrp="1"/>
          </p:cNvSpPr>
          <p:nvPr>
            <p:ph type="dt" sz="half" idx="10"/>
          </p:nvPr>
        </p:nvSpPr>
        <p:spPr/>
        <p:txBody>
          <a:bodyPr/>
          <a:lstStyle/>
          <a:p>
            <a:pPr rtl="0"/>
            <a:fld id="{5BEC7625-BB05-4A20-9543-E03222973D0C}" type="datetime1">
              <a:rPr lang="fi-FI" smtClean="0"/>
              <a:t>17.3.2023</a:t>
            </a:fld>
            <a:endParaRPr lang="fi-FI"/>
          </a:p>
        </p:txBody>
      </p:sp>
      <p:sp>
        <p:nvSpPr>
          <p:cNvPr id="5" name="Alatunnisteen paikkamerkki 4">
            <a:extLst>
              <a:ext uri="{FF2B5EF4-FFF2-40B4-BE49-F238E27FC236}">
                <a16:creationId xmlns:a16="http://schemas.microsoft.com/office/drawing/2014/main" id="{B9E9AE7E-44D7-420B-8D60-CF5DDB3D6342}"/>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A3B78F02-D128-4EF7-98D3-EB3502A881F4}"/>
              </a:ext>
            </a:extLst>
          </p:cNvPr>
          <p:cNvSpPr>
            <a:spLocks noGrp="1"/>
          </p:cNvSpPr>
          <p:nvPr>
            <p:ph type="sldNum" sz="quarter" idx="12"/>
          </p:nvPr>
        </p:nvSpPr>
        <p:spPr/>
        <p:txBody>
          <a:bodyPr/>
          <a:lstStyle/>
          <a:p>
            <a:pPr rtl="0"/>
            <a:fld id="{DBA1B0FB-D917-4C8C-928F-313BD683BF39}" type="slidenum">
              <a:rPr lang="fi-FI" smtClean="0"/>
              <a:t>102</a:t>
            </a:fld>
            <a:endParaRPr lang="fi-FI"/>
          </a:p>
        </p:txBody>
      </p:sp>
    </p:spTree>
    <p:extLst>
      <p:ext uri="{BB962C8B-B14F-4D97-AF65-F5344CB8AC3E}">
        <p14:creationId xmlns:p14="http://schemas.microsoft.com/office/powerpoint/2010/main" val="1803795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FCF55AD-F2A0-447E-A784-C5827507E709}"/>
              </a:ext>
            </a:extLst>
          </p:cNvPr>
          <p:cNvSpPr>
            <a:spLocks noGrp="1"/>
          </p:cNvSpPr>
          <p:nvPr>
            <p:ph type="title"/>
          </p:nvPr>
        </p:nvSpPr>
        <p:spPr/>
        <p:txBody>
          <a:bodyPr/>
          <a:lstStyle/>
          <a:p>
            <a:r>
              <a:rPr lang="fi-FI" dirty="0"/>
              <a:t>13 kuvat</a:t>
            </a:r>
          </a:p>
        </p:txBody>
      </p:sp>
      <p:sp>
        <p:nvSpPr>
          <p:cNvPr id="3" name="Sisällön paikkamerkki 2">
            <a:extLst>
              <a:ext uri="{FF2B5EF4-FFF2-40B4-BE49-F238E27FC236}">
                <a16:creationId xmlns:a16="http://schemas.microsoft.com/office/drawing/2014/main" id="{04DA3F67-9F04-4D5E-92C6-66669D840CDA}"/>
              </a:ext>
            </a:extLst>
          </p:cNvPr>
          <p:cNvSpPr>
            <a:spLocks noGrp="1"/>
          </p:cNvSpPr>
          <p:nvPr>
            <p:ph idx="1"/>
          </p:nvPr>
        </p:nvSpPr>
        <p:spPr/>
        <p:txBody>
          <a:bodyPr/>
          <a:lstStyle/>
          <a:p>
            <a:r>
              <a:rPr lang="fi-FI" dirty="0"/>
              <a:t>Katso </a:t>
            </a:r>
            <a:r>
              <a:rPr lang="fi-FI" dirty="0" err="1"/>
              <a:t>responsiivisen</a:t>
            </a:r>
            <a:r>
              <a:rPr lang="fi-FI" dirty="0"/>
              <a:t> kuvan ohje:</a:t>
            </a:r>
          </a:p>
          <a:p>
            <a:r>
              <a:rPr lang="fi-FI" dirty="0" err="1"/>
              <a:t>Img</a:t>
            </a:r>
            <a:r>
              <a:rPr lang="fi-FI" dirty="0"/>
              <a:t> {</a:t>
            </a:r>
          </a:p>
          <a:p>
            <a:r>
              <a:rPr lang="fi-FI" dirty="0" err="1"/>
              <a:t>width</a:t>
            </a:r>
            <a:r>
              <a:rPr lang="fi-FI" dirty="0"/>
              <a:t>: 100%; </a:t>
            </a:r>
          </a:p>
          <a:p>
            <a:r>
              <a:rPr lang="fi-FI" dirty="0" err="1"/>
              <a:t>height</a:t>
            </a:r>
            <a:r>
              <a:rPr lang="fi-FI" dirty="0"/>
              <a:t>: auto;</a:t>
            </a:r>
          </a:p>
          <a:p>
            <a:r>
              <a:rPr lang="fi-FI" dirty="0"/>
              <a:t>}</a:t>
            </a:r>
          </a:p>
        </p:txBody>
      </p:sp>
    </p:spTree>
    <p:extLst>
      <p:ext uri="{BB962C8B-B14F-4D97-AF65-F5344CB8AC3E}">
        <p14:creationId xmlns:p14="http://schemas.microsoft.com/office/powerpoint/2010/main" val="13095382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6F61AB5-B6F1-460E-8C03-5631035C1ACB}"/>
              </a:ext>
            </a:extLst>
          </p:cNvPr>
          <p:cNvSpPr>
            <a:spLocks noGrp="1"/>
          </p:cNvSpPr>
          <p:nvPr>
            <p:ph type="title"/>
          </p:nvPr>
        </p:nvSpPr>
        <p:spPr>
          <a:xfrm>
            <a:off x="444500" y="430609"/>
            <a:ext cx="11210544" cy="557784"/>
          </a:xfrm>
        </p:spPr>
        <p:txBody>
          <a:bodyPr anchor="t">
            <a:normAutofit/>
          </a:bodyPr>
          <a:lstStyle/>
          <a:p>
            <a:r>
              <a:rPr lang="fi-FI" dirty="0"/>
              <a:t>Tässä:</a:t>
            </a:r>
          </a:p>
        </p:txBody>
      </p:sp>
      <p:sp>
        <p:nvSpPr>
          <p:cNvPr id="9" name="Content Placeholder 2">
            <a:extLst>
              <a:ext uri="{FF2B5EF4-FFF2-40B4-BE49-F238E27FC236}">
                <a16:creationId xmlns:a16="http://schemas.microsoft.com/office/drawing/2014/main" id="{85D0C5F8-1C3B-AC38-3AEE-9FFB1F52FC1A}"/>
              </a:ext>
            </a:extLst>
          </p:cNvPr>
          <p:cNvSpPr>
            <a:spLocks noGrp="1"/>
          </p:cNvSpPr>
          <p:nvPr>
            <p:ph sz="quarter" idx="13"/>
          </p:nvPr>
        </p:nvSpPr>
        <p:spPr>
          <a:xfrm>
            <a:off x="444500" y="1463040"/>
            <a:ext cx="5330952" cy="4601748"/>
          </a:xfrm>
        </p:spPr>
        <p:txBody>
          <a:bodyPr/>
          <a:lstStyle/>
          <a:p>
            <a:r>
              <a:rPr lang="en-US" dirty="0"/>
              <a:t>Gradient</a:t>
            </a:r>
          </a:p>
          <a:p>
            <a:r>
              <a:rPr lang="en-US" dirty="0"/>
              <a:t>Transforms</a:t>
            </a:r>
          </a:p>
          <a:p>
            <a:r>
              <a:rPr lang="en-US" dirty="0"/>
              <a:t>Animation</a:t>
            </a:r>
          </a:p>
          <a:p>
            <a:r>
              <a:rPr lang="en-US" dirty="0" err="1"/>
              <a:t>Jne</a:t>
            </a:r>
            <a:r>
              <a:rPr lang="en-US" dirty="0"/>
              <a:t>… </a:t>
            </a:r>
          </a:p>
          <a:p>
            <a:r>
              <a:rPr lang="en-US" dirty="0" err="1"/>
              <a:t>Katso</a:t>
            </a:r>
            <a:r>
              <a:rPr lang="en-US" dirty="0"/>
              <a:t> </a:t>
            </a:r>
            <a:r>
              <a:rPr lang="en-US" dirty="0" err="1"/>
              <a:t>harjoituksista</a:t>
            </a:r>
            <a:r>
              <a:rPr lang="en-US" dirty="0"/>
              <a:t>…</a:t>
            </a:r>
          </a:p>
        </p:txBody>
      </p:sp>
      <p:sp>
        <p:nvSpPr>
          <p:cNvPr id="3" name="Sisällön paikkamerkki 2">
            <a:extLst>
              <a:ext uri="{FF2B5EF4-FFF2-40B4-BE49-F238E27FC236}">
                <a16:creationId xmlns:a16="http://schemas.microsoft.com/office/drawing/2014/main" id="{EC90C4A3-E2A0-4EA7-98B0-2848EEE0ADD4}"/>
              </a:ext>
            </a:extLst>
          </p:cNvPr>
          <p:cNvSpPr>
            <a:spLocks noGrp="1"/>
          </p:cNvSpPr>
          <p:nvPr>
            <p:ph sz="quarter" idx="14"/>
          </p:nvPr>
        </p:nvSpPr>
        <p:spPr/>
        <p:txBody>
          <a:bodyPr/>
          <a:lstStyle/>
          <a:p>
            <a:endParaRPr lang="fi-FI"/>
          </a:p>
        </p:txBody>
      </p:sp>
    </p:spTree>
    <p:extLst>
      <p:ext uri="{BB962C8B-B14F-4D97-AF65-F5344CB8AC3E}">
        <p14:creationId xmlns:p14="http://schemas.microsoft.com/office/powerpoint/2010/main" val="8519014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EAE47B7-AB9D-42D9-9B5A-2CB1CD5C62D1}"/>
              </a:ext>
            </a:extLst>
          </p:cNvPr>
          <p:cNvSpPr>
            <a:spLocks noGrp="1"/>
          </p:cNvSpPr>
          <p:nvPr>
            <p:ph type="title"/>
          </p:nvPr>
        </p:nvSpPr>
        <p:spPr/>
        <p:txBody>
          <a:bodyPr/>
          <a:lstStyle/>
          <a:p>
            <a:r>
              <a:rPr lang="fi-FI" dirty="0"/>
              <a:t>19 </a:t>
            </a:r>
            <a:r>
              <a:rPr lang="fi-FI" dirty="0" err="1"/>
              <a:t>Animation</a:t>
            </a:r>
            <a:endParaRPr lang="fi-FI" dirty="0"/>
          </a:p>
        </p:txBody>
      </p:sp>
      <p:sp>
        <p:nvSpPr>
          <p:cNvPr id="3" name="Sisällön paikkamerkki 2">
            <a:extLst>
              <a:ext uri="{FF2B5EF4-FFF2-40B4-BE49-F238E27FC236}">
                <a16:creationId xmlns:a16="http://schemas.microsoft.com/office/drawing/2014/main" id="{7D038534-A63C-484C-A2AB-2CE7ED507EE7}"/>
              </a:ext>
            </a:extLst>
          </p:cNvPr>
          <p:cNvSpPr>
            <a:spLocks noGrp="1"/>
          </p:cNvSpPr>
          <p:nvPr>
            <p:ph sz="quarter" idx="13"/>
          </p:nvPr>
        </p:nvSpPr>
        <p:spPr>
          <a:xfrm>
            <a:off x="444501" y="1463040"/>
            <a:ext cx="2115819" cy="4601748"/>
          </a:xfrm>
        </p:spPr>
        <p:txBody>
          <a:bodyPr>
            <a:normAutofit lnSpcReduction="10000"/>
          </a:bodyPr>
          <a:lstStyle/>
          <a:p>
            <a:pPr>
              <a:spcBef>
                <a:spcPts val="0"/>
              </a:spcBef>
              <a:spcAft>
                <a:spcPts val="0"/>
              </a:spcAft>
            </a:pPr>
            <a:r>
              <a:rPr lang="fi-FI" sz="900" dirty="0">
                <a:hlinkClick r:id="rId2"/>
              </a:rPr>
              <a:t>https://cssreference.io/animations/</a:t>
            </a:r>
            <a:endParaRPr lang="fi-FI" sz="900" dirty="0"/>
          </a:p>
          <a:p>
            <a:pPr>
              <a:spcBef>
                <a:spcPts val="0"/>
              </a:spcBef>
              <a:spcAft>
                <a:spcPts val="0"/>
              </a:spcAft>
            </a:pPr>
            <a:r>
              <a:rPr lang="fi-FI" sz="700" b="1" u="sng" dirty="0">
                <a:hlinkClick r:id="rId3"/>
              </a:rPr>
              <a:t>CSS Animatable Properties</a:t>
            </a:r>
            <a:endParaRPr lang="fi-FI" sz="700" dirty="0"/>
          </a:p>
          <a:p>
            <a:pPr>
              <a:spcBef>
                <a:spcPts val="0"/>
              </a:spcBef>
              <a:spcAft>
                <a:spcPts val="0"/>
              </a:spcAft>
            </a:pPr>
            <a:r>
              <a:rPr lang="fi-FI" sz="700" u="sng" dirty="0">
                <a:hlinkClick r:id="rId4"/>
              </a:rPr>
              <a:t>background</a:t>
            </a:r>
            <a:endParaRPr lang="fi-FI" sz="700" dirty="0"/>
          </a:p>
          <a:p>
            <a:pPr>
              <a:spcBef>
                <a:spcPts val="0"/>
              </a:spcBef>
              <a:spcAft>
                <a:spcPts val="0"/>
              </a:spcAft>
            </a:pPr>
            <a:r>
              <a:rPr lang="fi-FI" sz="700" u="sng" dirty="0">
                <a:hlinkClick r:id="rId5"/>
              </a:rPr>
              <a:t>background-color</a:t>
            </a:r>
            <a:endParaRPr lang="fi-FI" sz="700" dirty="0"/>
          </a:p>
          <a:p>
            <a:pPr>
              <a:spcBef>
                <a:spcPts val="0"/>
              </a:spcBef>
              <a:spcAft>
                <a:spcPts val="0"/>
              </a:spcAft>
            </a:pPr>
            <a:r>
              <a:rPr lang="fi-FI" sz="700" u="sng" dirty="0">
                <a:hlinkClick r:id="rId6"/>
              </a:rPr>
              <a:t>background-position</a:t>
            </a:r>
            <a:endParaRPr lang="fi-FI" sz="700" dirty="0"/>
          </a:p>
          <a:p>
            <a:pPr>
              <a:spcBef>
                <a:spcPts val="0"/>
              </a:spcBef>
              <a:spcAft>
                <a:spcPts val="0"/>
              </a:spcAft>
            </a:pPr>
            <a:r>
              <a:rPr lang="fi-FI" sz="700" u="sng" dirty="0">
                <a:hlinkClick r:id="rId7"/>
              </a:rPr>
              <a:t>background-size</a:t>
            </a:r>
            <a:endParaRPr lang="fi-FI" sz="700" dirty="0"/>
          </a:p>
          <a:p>
            <a:pPr>
              <a:spcBef>
                <a:spcPts val="0"/>
              </a:spcBef>
              <a:spcAft>
                <a:spcPts val="0"/>
              </a:spcAft>
            </a:pPr>
            <a:r>
              <a:rPr lang="fi-FI" sz="700" u="sng" dirty="0">
                <a:hlinkClick r:id="rId8"/>
              </a:rPr>
              <a:t>border</a:t>
            </a:r>
            <a:endParaRPr lang="fi-FI" sz="700" dirty="0"/>
          </a:p>
          <a:p>
            <a:pPr>
              <a:spcBef>
                <a:spcPts val="0"/>
              </a:spcBef>
              <a:spcAft>
                <a:spcPts val="0"/>
              </a:spcAft>
            </a:pPr>
            <a:r>
              <a:rPr lang="fi-FI" sz="700" u="sng" dirty="0">
                <a:hlinkClick r:id="rId9"/>
              </a:rPr>
              <a:t>border-color</a:t>
            </a:r>
            <a:endParaRPr lang="fi-FI" sz="700" dirty="0"/>
          </a:p>
          <a:p>
            <a:pPr>
              <a:spcBef>
                <a:spcPts val="0"/>
              </a:spcBef>
              <a:spcAft>
                <a:spcPts val="0"/>
              </a:spcAft>
            </a:pPr>
            <a:r>
              <a:rPr lang="fi-FI" sz="700" u="sng" dirty="0">
                <a:hlinkClick r:id="rId10"/>
              </a:rPr>
              <a:t>border-width</a:t>
            </a:r>
            <a:endParaRPr lang="fi-FI" sz="700" dirty="0"/>
          </a:p>
          <a:p>
            <a:pPr>
              <a:spcBef>
                <a:spcPts val="0"/>
              </a:spcBef>
              <a:spcAft>
                <a:spcPts val="0"/>
              </a:spcAft>
            </a:pPr>
            <a:r>
              <a:rPr lang="fi-FI" sz="700" u="sng" dirty="0">
                <a:hlinkClick r:id="rId11"/>
              </a:rPr>
              <a:t>border-bottom</a:t>
            </a:r>
            <a:endParaRPr lang="fi-FI" sz="700" dirty="0"/>
          </a:p>
          <a:p>
            <a:pPr>
              <a:spcBef>
                <a:spcPts val="0"/>
              </a:spcBef>
              <a:spcAft>
                <a:spcPts val="0"/>
              </a:spcAft>
            </a:pPr>
            <a:r>
              <a:rPr lang="fi-FI" sz="700" u="sng" dirty="0">
                <a:hlinkClick r:id="rId12"/>
              </a:rPr>
              <a:t>border-bottom-color</a:t>
            </a:r>
            <a:endParaRPr lang="fi-FI" sz="700" dirty="0"/>
          </a:p>
          <a:p>
            <a:pPr>
              <a:spcBef>
                <a:spcPts val="0"/>
              </a:spcBef>
              <a:spcAft>
                <a:spcPts val="0"/>
              </a:spcAft>
            </a:pPr>
            <a:r>
              <a:rPr lang="fi-FI" sz="700" u="sng" dirty="0">
                <a:hlinkClick r:id="rId13"/>
              </a:rPr>
              <a:t>border-bottom-left-radius</a:t>
            </a:r>
            <a:endParaRPr lang="fi-FI" sz="700" dirty="0"/>
          </a:p>
          <a:p>
            <a:pPr>
              <a:spcBef>
                <a:spcPts val="0"/>
              </a:spcBef>
              <a:spcAft>
                <a:spcPts val="0"/>
              </a:spcAft>
            </a:pPr>
            <a:r>
              <a:rPr lang="fi-FI" sz="700" u="sng" dirty="0">
                <a:hlinkClick r:id="rId14"/>
              </a:rPr>
              <a:t>border-bottom-right-radius</a:t>
            </a:r>
            <a:endParaRPr lang="fi-FI" sz="700" dirty="0"/>
          </a:p>
          <a:p>
            <a:pPr>
              <a:spcBef>
                <a:spcPts val="0"/>
              </a:spcBef>
              <a:spcAft>
                <a:spcPts val="0"/>
              </a:spcAft>
            </a:pPr>
            <a:r>
              <a:rPr lang="fi-FI" sz="700" u="sng" dirty="0">
                <a:hlinkClick r:id="rId15"/>
              </a:rPr>
              <a:t>border-bottom-width</a:t>
            </a:r>
            <a:endParaRPr lang="fi-FI" sz="700" dirty="0"/>
          </a:p>
          <a:p>
            <a:pPr>
              <a:spcBef>
                <a:spcPts val="0"/>
              </a:spcBef>
              <a:spcAft>
                <a:spcPts val="0"/>
              </a:spcAft>
            </a:pPr>
            <a:r>
              <a:rPr lang="fi-FI" sz="700" u="sng" dirty="0" err="1">
                <a:hlinkClick r:id="rId16"/>
              </a:rPr>
              <a:t>bottom</a:t>
            </a:r>
            <a:endParaRPr lang="fi-FI" sz="700" dirty="0"/>
          </a:p>
          <a:p>
            <a:pPr>
              <a:spcBef>
                <a:spcPts val="0"/>
              </a:spcBef>
              <a:spcAft>
                <a:spcPts val="0"/>
              </a:spcAft>
            </a:pPr>
            <a:r>
              <a:rPr lang="fi-FI" sz="700" u="sng" dirty="0">
                <a:hlinkClick r:id="rId17"/>
              </a:rPr>
              <a:t>box-shadow</a:t>
            </a:r>
            <a:endParaRPr lang="fi-FI" sz="700" dirty="0"/>
          </a:p>
          <a:p>
            <a:pPr>
              <a:spcBef>
                <a:spcPts val="0"/>
              </a:spcBef>
              <a:spcAft>
                <a:spcPts val="0"/>
              </a:spcAft>
            </a:pPr>
            <a:r>
              <a:rPr lang="fi-FI" sz="700" u="sng" dirty="0">
                <a:hlinkClick r:id="rId18"/>
              </a:rPr>
              <a:t>caret-color</a:t>
            </a:r>
            <a:endParaRPr lang="fi-FI" sz="700" dirty="0"/>
          </a:p>
          <a:p>
            <a:pPr>
              <a:spcBef>
                <a:spcPts val="0"/>
              </a:spcBef>
              <a:spcAft>
                <a:spcPts val="0"/>
              </a:spcAft>
            </a:pPr>
            <a:r>
              <a:rPr lang="fi-FI" sz="700" u="sng" dirty="0">
                <a:hlinkClick r:id="rId19"/>
              </a:rPr>
              <a:t>clip</a:t>
            </a:r>
            <a:endParaRPr lang="fi-FI" sz="700" dirty="0"/>
          </a:p>
          <a:p>
            <a:pPr>
              <a:spcBef>
                <a:spcPts val="0"/>
              </a:spcBef>
              <a:spcAft>
                <a:spcPts val="0"/>
              </a:spcAft>
            </a:pPr>
            <a:r>
              <a:rPr lang="fi-FI" sz="700" u="sng" dirty="0">
                <a:hlinkClick r:id="rId20"/>
              </a:rPr>
              <a:t>color</a:t>
            </a:r>
            <a:endParaRPr lang="fi-FI" sz="700" dirty="0"/>
          </a:p>
          <a:p>
            <a:pPr>
              <a:spcBef>
                <a:spcPts val="0"/>
              </a:spcBef>
              <a:spcAft>
                <a:spcPts val="0"/>
              </a:spcAft>
            </a:pPr>
            <a:r>
              <a:rPr lang="fi-FI" sz="700" u="sng" dirty="0">
                <a:hlinkClick r:id="rId21"/>
              </a:rPr>
              <a:t>column-count</a:t>
            </a:r>
            <a:endParaRPr lang="fi-FI" sz="700" dirty="0"/>
          </a:p>
          <a:p>
            <a:pPr>
              <a:spcBef>
                <a:spcPts val="0"/>
              </a:spcBef>
              <a:spcAft>
                <a:spcPts val="0"/>
              </a:spcAft>
            </a:pPr>
            <a:r>
              <a:rPr lang="fi-FI" sz="700" u="sng" dirty="0">
                <a:hlinkClick r:id="rId22"/>
              </a:rPr>
              <a:t>column-gap</a:t>
            </a:r>
            <a:endParaRPr lang="fi-FI" sz="700" dirty="0"/>
          </a:p>
          <a:p>
            <a:pPr>
              <a:spcBef>
                <a:spcPts val="0"/>
              </a:spcBef>
              <a:spcAft>
                <a:spcPts val="0"/>
              </a:spcAft>
            </a:pPr>
            <a:r>
              <a:rPr lang="fi-FI" sz="700" u="sng" dirty="0">
                <a:hlinkClick r:id="rId23"/>
              </a:rPr>
              <a:t>column-rule</a:t>
            </a:r>
            <a:endParaRPr lang="fi-FI" sz="700" dirty="0"/>
          </a:p>
          <a:p>
            <a:pPr>
              <a:spcBef>
                <a:spcPts val="0"/>
              </a:spcBef>
              <a:spcAft>
                <a:spcPts val="0"/>
              </a:spcAft>
            </a:pPr>
            <a:r>
              <a:rPr lang="fi-FI" sz="700" u="sng" dirty="0">
                <a:hlinkClick r:id="rId24"/>
              </a:rPr>
              <a:t>column-rule-color</a:t>
            </a:r>
            <a:endParaRPr lang="fi-FI" sz="700" dirty="0"/>
          </a:p>
          <a:p>
            <a:pPr>
              <a:spcBef>
                <a:spcPts val="0"/>
              </a:spcBef>
              <a:spcAft>
                <a:spcPts val="0"/>
              </a:spcAft>
            </a:pPr>
            <a:r>
              <a:rPr lang="fi-FI" sz="700" u="sng" dirty="0">
                <a:hlinkClick r:id="rId25"/>
              </a:rPr>
              <a:t>column-rule-width</a:t>
            </a:r>
            <a:endParaRPr lang="fi-FI" sz="700" dirty="0"/>
          </a:p>
          <a:p>
            <a:pPr>
              <a:spcBef>
                <a:spcPts val="0"/>
              </a:spcBef>
              <a:spcAft>
                <a:spcPts val="0"/>
              </a:spcAft>
            </a:pPr>
            <a:r>
              <a:rPr lang="fi-FI" sz="700" u="sng" dirty="0">
                <a:hlinkClick r:id="rId26"/>
              </a:rPr>
              <a:t>column-width</a:t>
            </a:r>
            <a:endParaRPr lang="fi-FI" sz="700" dirty="0"/>
          </a:p>
          <a:p>
            <a:pPr>
              <a:spcBef>
                <a:spcPts val="0"/>
              </a:spcBef>
              <a:spcAft>
                <a:spcPts val="0"/>
              </a:spcAft>
            </a:pPr>
            <a:r>
              <a:rPr lang="fi-FI" sz="700" u="sng" dirty="0">
                <a:hlinkClick r:id="rId27"/>
              </a:rPr>
              <a:t>columns</a:t>
            </a:r>
            <a:endParaRPr lang="fi-FI" sz="700" dirty="0"/>
          </a:p>
          <a:p>
            <a:pPr>
              <a:spcBef>
                <a:spcPts val="0"/>
              </a:spcBef>
              <a:spcAft>
                <a:spcPts val="0"/>
              </a:spcAft>
            </a:pPr>
            <a:r>
              <a:rPr lang="fi-FI" sz="700" u="sng" dirty="0">
                <a:hlinkClick r:id="rId28"/>
              </a:rPr>
              <a:t>content</a:t>
            </a:r>
            <a:endParaRPr lang="fi-FI" sz="700" dirty="0"/>
          </a:p>
          <a:p>
            <a:pPr>
              <a:spcBef>
                <a:spcPts val="0"/>
              </a:spcBef>
              <a:spcAft>
                <a:spcPts val="0"/>
              </a:spcAft>
            </a:pPr>
            <a:r>
              <a:rPr lang="fi-FI" sz="700" u="sng" dirty="0">
                <a:hlinkClick r:id="rId29"/>
              </a:rPr>
              <a:t>filter</a:t>
            </a:r>
            <a:endParaRPr lang="fi-FI" sz="700" dirty="0"/>
          </a:p>
          <a:p>
            <a:pPr>
              <a:spcBef>
                <a:spcPts val="0"/>
              </a:spcBef>
              <a:spcAft>
                <a:spcPts val="0"/>
              </a:spcAft>
            </a:pPr>
            <a:r>
              <a:rPr lang="fi-FI" sz="700" u="sng" dirty="0">
                <a:hlinkClick r:id="rId30"/>
              </a:rPr>
              <a:t>flex</a:t>
            </a:r>
            <a:endParaRPr lang="fi-FI" sz="700" dirty="0"/>
          </a:p>
          <a:p>
            <a:pPr>
              <a:spcBef>
                <a:spcPts val="0"/>
              </a:spcBef>
              <a:spcAft>
                <a:spcPts val="0"/>
              </a:spcAft>
            </a:pPr>
            <a:r>
              <a:rPr lang="fi-FI" sz="700" u="sng" dirty="0">
                <a:hlinkClick r:id="rId31"/>
              </a:rPr>
              <a:t>flex-basis</a:t>
            </a:r>
            <a:endParaRPr lang="fi-FI" sz="700" dirty="0"/>
          </a:p>
          <a:p>
            <a:pPr>
              <a:spcBef>
                <a:spcPts val="0"/>
              </a:spcBef>
              <a:spcAft>
                <a:spcPts val="0"/>
              </a:spcAft>
            </a:pPr>
            <a:r>
              <a:rPr lang="fi-FI" sz="700" u="sng" dirty="0">
                <a:hlinkClick r:id="rId32"/>
              </a:rPr>
              <a:t>flex-grow</a:t>
            </a:r>
            <a:endParaRPr lang="fi-FI" sz="700" dirty="0"/>
          </a:p>
          <a:p>
            <a:pPr>
              <a:spcBef>
                <a:spcPts val="0"/>
              </a:spcBef>
              <a:spcAft>
                <a:spcPts val="0"/>
              </a:spcAft>
            </a:pPr>
            <a:r>
              <a:rPr lang="fi-FI" sz="700" u="sng" dirty="0">
                <a:hlinkClick r:id="rId33"/>
              </a:rPr>
              <a:t>flex-shrink</a:t>
            </a:r>
            <a:endParaRPr lang="fi-FI" sz="700" dirty="0"/>
          </a:p>
          <a:p>
            <a:pPr>
              <a:spcBef>
                <a:spcPts val="0"/>
              </a:spcBef>
              <a:spcAft>
                <a:spcPts val="0"/>
              </a:spcAft>
            </a:pPr>
            <a:r>
              <a:rPr lang="fi-FI" sz="700" u="sng" dirty="0">
                <a:hlinkClick r:id="rId34"/>
              </a:rPr>
              <a:t>font</a:t>
            </a:r>
            <a:endParaRPr lang="fi-FI" sz="700" dirty="0"/>
          </a:p>
          <a:p>
            <a:pPr>
              <a:spcBef>
                <a:spcPts val="0"/>
              </a:spcBef>
              <a:spcAft>
                <a:spcPts val="0"/>
              </a:spcAft>
            </a:pPr>
            <a:r>
              <a:rPr lang="fi-FI" sz="700" u="sng" dirty="0">
                <a:hlinkClick r:id="rId35"/>
              </a:rPr>
              <a:t>font-size</a:t>
            </a:r>
            <a:endParaRPr lang="fi-FI" sz="700" dirty="0"/>
          </a:p>
          <a:p>
            <a:pPr>
              <a:spcBef>
                <a:spcPts val="0"/>
              </a:spcBef>
              <a:spcAft>
                <a:spcPts val="0"/>
              </a:spcAft>
            </a:pPr>
            <a:r>
              <a:rPr lang="fi-FI" sz="700" u="sng" dirty="0">
                <a:hlinkClick r:id="rId36"/>
              </a:rPr>
              <a:t>font-size-adjust</a:t>
            </a:r>
            <a:endParaRPr lang="fi-FI" sz="700" dirty="0"/>
          </a:p>
          <a:p>
            <a:pPr>
              <a:spcBef>
                <a:spcPts val="0"/>
              </a:spcBef>
              <a:spcAft>
                <a:spcPts val="0"/>
              </a:spcAft>
            </a:pPr>
            <a:r>
              <a:rPr lang="fi-FI" sz="700" u="sng" dirty="0">
                <a:hlinkClick r:id="rId37"/>
              </a:rPr>
              <a:t>font-stretch</a:t>
            </a:r>
            <a:endParaRPr lang="fi-FI" sz="700" dirty="0"/>
          </a:p>
          <a:p>
            <a:pPr>
              <a:spcBef>
                <a:spcPts val="0"/>
              </a:spcBef>
              <a:spcAft>
                <a:spcPts val="0"/>
              </a:spcAft>
            </a:pPr>
            <a:r>
              <a:rPr lang="fi-FI" sz="700" u="sng" dirty="0">
                <a:hlinkClick r:id="rId38"/>
              </a:rPr>
              <a:t>font-weight</a:t>
            </a:r>
            <a:endParaRPr lang="fi-FI" sz="700" dirty="0"/>
          </a:p>
          <a:p>
            <a:pPr>
              <a:spcBef>
                <a:spcPts val="0"/>
              </a:spcBef>
              <a:spcAft>
                <a:spcPts val="0"/>
              </a:spcAft>
            </a:pPr>
            <a:r>
              <a:rPr lang="fi-FI" sz="700" u="sng" dirty="0">
                <a:hlinkClick r:id="rId39"/>
              </a:rPr>
              <a:t>grid-area</a:t>
            </a:r>
            <a:endParaRPr lang="fi-FI" sz="700" dirty="0"/>
          </a:p>
          <a:p>
            <a:pPr>
              <a:spcBef>
                <a:spcPts val="0"/>
              </a:spcBef>
              <a:spcAft>
                <a:spcPts val="0"/>
              </a:spcAft>
            </a:pPr>
            <a:r>
              <a:rPr lang="fi-FI" sz="700" u="sng" dirty="0">
                <a:hlinkClick r:id="rId40"/>
              </a:rPr>
              <a:t>grid-auto-columns</a:t>
            </a:r>
            <a:endParaRPr lang="fi-FI" sz="700" dirty="0"/>
          </a:p>
          <a:p>
            <a:pPr>
              <a:spcBef>
                <a:spcPts val="0"/>
              </a:spcBef>
              <a:spcAft>
                <a:spcPts val="0"/>
              </a:spcAft>
            </a:pPr>
            <a:r>
              <a:rPr lang="fi-FI" sz="700" u="sng" dirty="0">
                <a:hlinkClick r:id="rId41"/>
              </a:rPr>
              <a:t>grid-auto-flow</a:t>
            </a:r>
            <a:endParaRPr lang="fi-FI" sz="700" dirty="0"/>
          </a:p>
          <a:p>
            <a:pPr>
              <a:spcBef>
                <a:spcPts val="0"/>
              </a:spcBef>
              <a:spcAft>
                <a:spcPts val="0"/>
              </a:spcAft>
            </a:pPr>
            <a:r>
              <a:rPr lang="fi-FI" sz="700" u="sng" dirty="0">
                <a:hlinkClick r:id="rId42"/>
              </a:rPr>
              <a:t>grid-auto-rows</a:t>
            </a:r>
            <a:endParaRPr lang="fi-FI" sz="700" dirty="0"/>
          </a:p>
          <a:p>
            <a:pPr>
              <a:spcBef>
                <a:spcPts val="0"/>
              </a:spcBef>
              <a:spcAft>
                <a:spcPts val="0"/>
              </a:spcAft>
            </a:pPr>
            <a:r>
              <a:rPr lang="fi-FI" sz="700" u="sng" dirty="0">
                <a:hlinkClick r:id="rId43"/>
              </a:rPr>
              <a:t>grid-column-end</a:t>
            </a:r>
            <a:endParaRPr lang="fi-FI" sz="700" dirty="0"/>
          </a:p>
          <a:p>
            <a:pPr>
              <a:spcBef>
                <a:spcPts val="0"/>
              </a:spcBef>
              <a:spcAft>
                <a:spcPts val="0"/>
              </a:spcAft>
            </a:pPr>
            <a:r>
              <a:rPr lang="fi-FI" sz="700" u="sng" dirty="0">
                <a:hlinkClick r:id="rId44"/>
              </a:rPr>
              <a:t>grid-column-gap</a:t>
            </a:r>
            <a:endParaRPr lang="fi-FI" sz="700" dirty="0"/>
          </a:p>
          <a:p>
            <a:pPr>
              <a:spcBef>
                <a:spcPts val="0"/>
              </a:spcBef>
              <a:spcAft>
                <a:spcPts val="0"/>
              </a:spcAft>
            </a:pPr>
            <a:r>
              <a:rPr lang="fi-FI" sz="700" u="sng" dirty="0">
                <a:hlinkClick r:id="rId45"/>
              </a:rPr>
              <a:t>grid-column-start</a:t>
            </a:r>
            <a:endParaRPr lang="fi-FI" sz="700" dirty="0"/>
          </a:p>
          <a:p>
            <a:pPr>
              <a:spcBef>
                <a:spcPts val="0"/>
              </a:spcBef>
              <a:spcAft>
                <a:spcPts val="0"/>
              </a:spcAft>
            </a:pPr>
            <a:r>
              <a:rPr lang="fi-FI" sz="700" u="sng" dirty="0" err="1">
                <a:hlinkClick r:id="rId46"/>
              </a:rPr>
              <a:t>grid-column</a:t>
            </a:r>
            <a:endParaRPr lang="fi-FI" sz="700" dirty="0"/>
          </a:p>
        </p:txBody>
      </p:sp>
      <p:sp>
        <p:nvSpPr>
          <p:cNvPr id="5" name="Suorakulmio 4">
            <a:extLst>
              <a:ext uri="{FF2B5EF4-FFF2-40B4-BE49-F238E27FC236}">
                <a16:creationId xmlns:a16="http://schemas.microsoft.com/office/drawing/2014/main" id="{9ECDA1A5-F9A0-4F28-AED4-F8A3E15F488C}"/>
              </a:ext>
            </a:extLst>
          </p:cNvPr>
          <p:cNvSpPr/>
          <p:nvPr/>
        </p:nvSpPr>
        <p:spPr>
          <a:xfrm>
            <a:off x="0" y="6399049"/>
            <a:ext cx="10244666" cy="338554"/>
          </a:xfrm>
          <a:prstGeom prst="rect">
            <a:avLst/>
          </a:prstGeom>
        </p:spPr>
        <p:txBody>
          <a:bodyPr wrap="square">
            <a:spAutoFit/>
          </a:bodyPr>
          <a:lstStyle/>
          <a:p>
            <a:r>
              <a:rPr lang="en-US" sz="1600" dirty="0">
                <a:hlinkClick r:id="rId2"/>
              </a:rPr>
              <a:t>Animations</a:t>
            </a:r>
            <a:r>
              <a:rPr lang="en-US" sz="1600" dirty="0"/>
              <a:t> </a:t>
            </a:r>
            <a:r>
              <a:rPr lang="en-US" sz="1600" dirty="0">
                <a:hlinkClick r:id="rId47"/>
              </a:rPr>
              <a:t>Backgrounds</a:t>
            </a:r>
            <a:r>
              <a:rPr lang="en-US" sz="1600" dirty="0"/>
              <a:t> </a:t>
            </a:r>
            <a:r>
              <a:rPr lang="en-US" sz="1600" dirty="0">
                <a:hlinkClick r:id="rId48"/>
              </a:rPr>
              <a:t>Box model</a:t>
            </a:r>
            <a:r>
              <a:rPr lang="en-US" sz="1600" dirty="0"/>
              <a:t> </a:t>
            </a:r>
            <a:r>
              <a:rPr lang="en-US" sz="1600" dirty="0">
                <a:hlinkClick r:id="rId49"/>
              </a:rPr>
              <a:t>Flexbox</a:t>
            </a:r>
            <a:r>
              <a:rPr lang="en-US" sz="1600" dirty="0"/>
              <a:t> </a:t>
            </a:r>
            <a:r>
              <a:rPr lang="en-US" sz="1600" dirty="0">
                <a:hlinkClick r:id="rId50"/>
              </a:rPr>
              <a:t>CSS Grid New!</a:t>
            </a:r>
            <a:r>
              <a:rPr lang="en-US" sz="1600" dirty="0"/>
              <a:t> </a:t>
            </a:r>
            <a:r>
              <a:rPr lang="en-US" sz="1600" dirty="0">
                <a:hlinkClick r:id="rId51"/>
              </a:rPr>
              <a:t>Positioning</a:t>
            </a:r>
            <a:r>
              <a:rPr lang="en-US" sz="1600" dirty="0"/>
              <a:t> </a:t>
            </a:r>
            <a:r>
              <a:rPr lang="en-US" sz="1600" dirty="0">
                <a:hlinkClick r:id="rId52"/>
              </a:rPr>
              <a:t>Transitions</a:t>
            </a:r>
            <a:r>
              <a:rPr lang="en-US" sz="1600" dirty="0"/>
              <a:t> </a:t>
            </a:r>
            <a:r>
              <a:rPr lang="en-US" sz="1600" dirty="0">
                <a:hlinkClick r:id="rId53"/>
              </a:rPr>
              <a:t>Typography</a:t>
            </a:r>
            <a:endParaRPr lang="fi-FI" sz="1600" dirty="0"/>
          </a:p>
        </p:txBody>
      </p:sp>
      <p:sp>
        <p:nvSpPr>
          <p:cNvPr id="4" name="Tekstiruutu 3">
            <a:extLst>
              <a:ext uri="{FF2B5EF4-FFF2-40B4-BE49-F238E27FC236}">
                <a16:creationId xmlns:a16="http://schemas.microsoft.com/office/drawing/2014/main" id="{973B08AE-317A-4414-A97C-EFEFD8AF9DFA}"/>
              </a:ext>
            </a:extLst>
          </p:cNvPr>
          <p:cNvSpPr txBox="1"/>
          <p:nvPr/>
        </p:nvSpPr>
        <p:spPr>
          <a:xfrm>
            <a:off x="8744903" y="-183418"/>
            <a:ext cx="1630959" cy="7663636"/>
          </a:xfrm>
          <a:prstGeom prst="rect">
            <a:avLst/>
          </a:prstGeom>
          <a:noFill/>
        </p:spPr>
        <p:txBody>
          <a:bodyPr wrap="none" rtlCol="0">
            <a:spAutoFit/>
          </a:bodyPr>
          <a:lstStyle/>
          <a:p>
            <a:r>
              <a:rPr lang="fi-FI" sz="1200" u="sng" dirty="0" err="1">
                <a:hlinkClick r:id="rId54"/>
              </a:rPr>
              <a:t>letter-spacing</a:t>
            </a:r>
            <a:endParaRPr lang="fi-FI" sz="1200" dirty="0"/>
          </a:p>
          <a:p>
            <a:r>
              <a:rPr lang="fi-FI" sz="1200" u="sng" dirty="0" err="1">
                <a:hlinkClick r:id="rId55"/>
              </a:rPr>
              <a:t>line-height</a:t>
            </a:r>
            <a:endParaRPr lang="fi-FI" sz="1200" dirty="0"/>
          </a:p>
          <a:p>
            <a:r>
              <a:rPr lang="fi-FI" sz="1200" u="sng" dirty="0" err="1">
                <a:hlinkClick r:id="rId56"/>
              </a:rPr>
              <a:t>margin</a:t>
            </a:r>
            <a:endParaRPr lang="fi-FI" sz="1200" dirty="0"/>
          </a:p>
          <a:p>
            <a:r>
              <a:rPr lang="fi-FI" sz="1200" u="sng" dirty="0" err="1">
                <a:hlinkClick r:id="rId57"/>
              </a:rPr>
              <a:t>margin-bottom</a:t>
            </a:r>
            <a:endParaRPr lang="fi-FI" sz="1200" dirty="0"/>
          </a:p>
          <a:p>
            <a:r>
              <a:rPr lang="fi-FI" sz="1200" u="sng" dirty="0" err="1">
                <a:hlinkClick r:id="rId58"/>
              </a:rPr>
              <a:t>margin-left</a:t>
            </a:r>
            <a:endParaRPr lang="fi-FI" sz="1200" dirty="0"/>
          </a:p>
          <a:p>
            <a:r>
              <a:rPr lang="fi-FI" sz="1200" u="sng" dirty="0" err="1">
                <a:hlinkClick r:id="rId59"/>
              </a:rPr>
              <a:t>margin-right</a:t>
            </a:r>
            <a:endParaRPr lang="fi-FI" sz="1200" dirty="0"/>
          </a:p>
          <a:p>
            <a:r>
              <a:rPr lang="fi-FI" sz="1200" u="sng" dirty="0" err="1">
                <a:hlinkClick r:id="rId60"/>
              </a:rPr>
              <a:t>margin</a:t>
            </a:r>
            <a:r>
              <a:rPr lang="fi-FI" sz="1200" u="sng" dirty="0">
                <a:hlinkClick r:id="rId60"/>
              </a:rPr>
              <a:t>-top</a:t>
            </a:r>
            <a:endParaRPr lang="fi-FI" sz="1200" dirty="0"/>
          </a:p>
          <a:p>
            <a:r>
              <a:rPr lang="fi-FI" sz="1200" u="sng" dirty="0" err="1">
                <a:hlinkClick r:id="rId61"/>
              </a:rPr>
              <a:t>max-height</a:t>
            </a:r>
            <a:endParaRPr lang="fi-FI" sz="1200" dirty="0"/>
          </a:p>
          <a:p>
            <a:r>
              <a:rPr lang="fi-FI" sz="1200" u="sng" dirty="0" err="1">
                <a:hlinkClick r:id="rId62"/>
              </a:rPr>
              <a:t>max-width</a:t>
            </a:r>
            <a:endParaRPr lang="fi-FI" sz="1200" dirty="0"/>
          </a:p>
          <a:p>
            <a:r>
              <a:rPr lang="fi-FI" sz="1200" u="sng" dirty="0">
                <a:hlinkClick r:id="rId63"/>
              </a:rPr>
              <a:t>min-</a:t>
            </a:r>
            <a:r>
              <a:rPr lang="fi-FI" sz="1200" u="sng" dirty="0" err="1">
                <a:hlinkClick r:id="rId63"/>
              </a:rPr>
              <a:t>height</a:t>
            </a:r>
            <a:endParaRPr lang="fi-FI" sz="1200" dirty="0"/>
          </a:p>
          <a:p>
            <a:r>
              <a:rPr lang="fi-FI" sz="1200" u="sng" dirty="0">
                <a:hlinkClick r:id="rId64"/>
              </a:rPr>
              <a:t>min-</a:t>
            </a:r>
            <a:r>
              <a:rPr lang="fi-FI" sz="1200" u="sng" dirty="0" err="1">
                <a:hlinkClick r:id="rId64"/>
              </a:rPr>
              <a:t>width</a:t>
            </a:r>
            <a:endParaRPr lang="fi-FI" sz="1200" dirty="0"/>
          </a:p>
          <a:p>
            <a:r>
              <a:rPr lang="fi-FI" sz="1200" u="sng" dirty="0" err="1">
                <a:hlinkClick r:id="rId65"/>
              </a:rPr>
              <a:t>opacity</a:t>
            </a:r>
            <a:endParaRPr lang="fi-FI" sz="1200" dirty="0"/>
          </a:p>
          <a:p>
            <a:r>
              <a:rPr lang="fi-FI" sz="1200" u="sng" dirty="0" err="1">
                <a:hlinkClick r:id="rId66"/>
              </a:rPr>
              <a:t>order</a:t>
            </a:r>
            <a:endParaRPr lang="fi-FI" sz="1200" dirty="0"/>
          </a:p>
          <a:p>
            <a:r>
              <a:rPr lang="fi-FI" sz="1200" u="sng" dirty="0" err="1">
                <a:hlinkClick r:id="rId67"/>
              </a:rPr>
              <a:t>outline</a:t>
            </a:r>
            <a:endParaRPr lang="fi-FI" sz="1200" dirty="0"/>
          </a:p>
          <a:p>
            <a:r>
              <a:rPr lang="fi-FI" sz="1200" u="sng" dirty="0" err="1">
                <a:hlinkClick r:id="rId68"/>
              </a:rPr>
              <a:t>outline-color</a:t>
            </a:r>
            <a:endParaRPr lang="fi-FI" sz="1200" dirty="0"/>
          </a:p>
          <a:p>
            <a:r>
              <a:rPr lang="fi-FI" sz="1200" u="sng" dirty="0" err="1">
                <a:hlinkClick r:id="rId69"/>
              </a:rPr>
              <a:t>outline</a:t>
            </a:r>
            <a:r>
              <a:rPr lang="fi-FI" sz="1200" u="sng" dirty="0">
                <a:hlinkClick r:id="rId69"/>
              </a:rPr>
              <a:t>-offset</a:t>
            </a:r>
            <a:endParaRPr lang="fi-FI" sz="1200" dirty="0"/>
          </a:p>
          <a:p>
            <a:r>
              <a:rPr lang="fi-FI" sz="1200" u="sng" dirty="0" err="1">
                <a:hlinkClick r:id="rId70"/>
              </a:rPr>
              <a:t>outline-width</a:t>
            </a:r>
            <a:endParaRPr lang="fi-FI" sz="1200" dirty="0"/>
          </a:p>
          <a:p>
            <a:r>
              <a:rPr lang="fi-FI" sz="1200" u="sng" dirty="0" err="1">
                <a:hlinkClick r:id="rId71"/>
              </a:rPr>
              <a:t>padding</a:t>
            </a:r>
            <a:endParaRPr lang="fi-FI" sz="1200" dirty="0"/>
          </a:p>
          <a:p>
            <a:r>
              <a:rPr lang="fi-FI" sz="1200" u="sng" dirty="0" err="1">
                <a:hlinkClick r:id="rId72"/>
              </a:rPr>
              <a:t>padding-bottom</a:t>
            </a:r>
            <a:endParaRPr lang="fi-FI" sz="1200" dirty="0"/>
          </a:p>
          <a:p>
            <a:r>
              <a:rPr lang="fi-FI" sz="1200" u="sng" dirty="0" err="1">
                <a:hlinkClick r:id="rId73"/>
              </a:rPr>
              <a:t>padding-left</a:t>
            </a:r>
            <a:endParaRPr lang="fi-FI" sz="1200" dirty="0"/>
          </a:p>
          <a:p>
            <a:r>
              <a:rPr lang="fi-FI" sz="1200" u="sng" dirty="0" err="1">
                <a:hlinkClick r:id="rId74"/>
              </a:rPr>
              <a:t>padding-right</a:t>
            </a:r>
            <a:endParaRPr lang="fi-FI" sz="1200" dirty="0"/>
          </a:p>
          <a:p>
            <a:r>
              <a:rPr lang="fi-FI" sz="1200" u="sng" dirty="0" err="1">
                <a:hlinkClick r:id="rId75"/>
              </a:rPr>
              <a:t>padding</a:t>
            </a:r>
            <a:r>
              <a:rPr lang="fi-FI" sz="1200" u="sng" dirty="0">
                <a:hlinkClick r:id="rId75"/>
              </a:rPr>
              <a:t>-top</a:t>
            </a:r>
            <a:endParaRPr lang="fi-FI" sz="1200" dirty="0"/>
          </a:p>
          <a:p>
            <a:r>
              <a:rPr lang="fi-FI" sz="1200" u="sng" dirty="0" err="1">
                <a:hlinkClick r:id="rId76"/>
              </a:rPr>
              <a:t>perspective</a:t>
            </a:r>
            <a:endParaRPr lang="fi-FI" sz="1200" dirty="0"/>
          </a:p>
          <a:p>
            <a:r>
              <a:rPr lang="fi-FI" sz="1200" u="sng" dirty="0" err="1">
                <a:hlinkClick r:id="rId77"/>
              </a:rPr>
              <a:t>perspective-origin</a:t>
            </a:r>
            <a:endParaRPr lang="fi-FI" sz="1200" dirty="0"/>
          </a:p>
          <a:p>
            <a:r>
              <a:rPr lang="fi-FI" sz="1200" u="sng" dirty="0" err="1">
                <a:hlinkClick r:id="rId78"/>
              </a:rPr>
              <a:t>quotes</a:t>
            </a:r>
            <a:endParaRPr lang="fi-FI" sz="1200" dirty="0"/>
          </a:p>
          <a:p>
            <a:r>
              <a:rPr lang="fi-FI" sz="1200" u="sng" dirty="0" err="1">
                <a:hlinkClick r:id="rId79"/>
              </a:rPr>
              <a:t>right</a:t>
            </a:r>
            <a:endParaRPr lang="fi-FI" sz="1200" dirty="0"/>
          </a:p>
          <a:p>
            <a:r>
              <a:rPr lang="fi-FI" sz="1200" u="sng" dirty="0" err="1">
                <a:hlinkClick r:id="rId80"/>
              </a:rPr>
              <a:t>tab-size</a:t>
            </a:r>
            <a:endParaRPr lang="fi-FI" sz="1200" dirty="0"/>
          </a:p>
          <a:p>
            <a:r>
              <a:rPr lang="fi-FI" sz="1200" u="sng" dirty="0" err="1">
                <a:hlinkClick r:id="rId81"/>
              </a:rPr>
              <a:t>text-decoration</a:t>
            </a:r>
            <a:endParaRPr lang="fi-FI" sz="1200" dirty="0"/>
          </a:p>
          <a:p>
            <a:r>
              <a:rPr lang="fi-FI" sz="1200" u="sng" dirty="0" err="1">
                <a:hlinkClick r:id="rId82"/>
              </a:rPr>
              <a:t>text-decoration-color</a:t>
            </a:r>
            <a:endParaRPr lang="fi-FI" sz="1200" dirty="0"/>
          </a:p>
          <a:p>
            <a:r>
              <a:rPr lang="fi-FI" sz="1200" u="sng" dirty="0" err="1">
                <a:hlinkClick r:id="rId83"/>
              </a:rPr>
              <a:t>text-indent</a:t>
            </a:r>
            <a:endParaRPr lang="fi-FI" sz="1200" dirty="0"/>
          </a:p>
          <a:p>
            <a:r>
              <a:rPr lang="fi-FI" sz="1200" u="sng" dirty="0" err="1">
                <a:hlinkClick r:id="rId84"/>
              </a:rPr>
              <a:t>text-shadow</a:t>
            </a:r>
            <a:endParaRPr lang="fi-FI" sz="1200" dirty="0"/>
          </a:p>
          <a:p>
            <a:r>
              <a:rPr lang="fi-FI" sz="1200" u="sng" dirty="0">
                <a:hlinkClick r:id="rId85"/>
              </a:rPr>
              <a:t>top</a:t>
            </a:r>
            <a:endParaRPr lang="fi-FI" sz="1200" dirty="0"/>
          </a:p>
          <a:p>
            <a:r>
              <a:rPr lang="fi-FI" sz="1200" u="sng" dirty="0" err="1">
                <a:hlinkClick r:id="rId86"/>
              </a:rPr>
              <a:t>transform</a:t>
            </a:r>
            <a:endParaRPr lang="fi-FI" sz="1200" dirty="0"/>
          </a:p>
          <a:p>
            <a:r>
              <a:rPr lang="fi-FI" sz="1200" u="sng" dirty="0" err="1">
                <a:hlinkClick r:id="rId87"/>
              </a:rPr>
              <a:t>vertical-align</a:t>
            </a:r>
            <a:endParaRPr lang="fi-FI" sz="1200" dirty="0"/>
          </a:p>
          <a:p>
            <a:r>
              <a:rPr lang="fi-FI" sz="1200" u="sng" dirty="0" err="1">
                <a:hlinkClick r:id="rId88"/>
              </a:rPr>
              <a:t>visibility</a:t>
            </a:r>
            <a:endParaRPr lang="fi-FI" sz="1200" dirty="0"/>
          </a:p>
          <a:p>
            <a:r>
              <a:rPr lang="fi-FI" sz="1200" u="sng" dirty="0" err="1">
                <a:hlinkClick r:id="rId89"/>
              </a:rPr>
              <a:t>width</a:t>
            </a:r>
            <a:endParaRPr lang="fi-FI" sz="1200" dirty="0"/>
          </a:p>
          <a:p>
            <a:r>
              <a:rPr lang="fi-FI" sz="1200" u="sng" dirty="0" err="1">
                <a:hlinkClick r:id="rId90"/>
              </a:rPr>
              <a:t>word-spacing</a:t>
            </a:r>
            <a:endParaRPr lang="fi-FI" sz="1200" dirty="0"/>
          </a:p>
          <a:p>
            <a:r>
              <a:rPr lang="fi-FI" sz="1200" u="sng" dirty="0">
                <a:hlinkClick r:id="rId91"/>
              </a:rPr>
              <a:t>z-</a:t>
            </a:r>
            <a:r>
              <a:rPr lang="fi-FI" sz="1200" u="sng" dirty="0" err="1">
                <a:hlinkClick r:id="rId91"/>
              </a:rPr>
              <a:t>index</a:t>
            </a:r>
            <a:endParaRPr lang="fi-FI" sz="1200" dirty="0"/>
          </a:p>
          <a:p>
            <a:endParaRPr lang="fi-FI" sz="1200" dirty="0"/>
          </a:p>
          <a:p>
            <a:r>
              <a:rPr lang="fi-FI" sz="1200" dirty="0"/>
              <a:t> </a:t>
            </a:r>
          </a:p>
          <a:p>
            <a:endParaRPr lang="fi-FI" sz="1200" dirty="0"/>
          </a:p>
        </p:txBody>
      </p:sp>
      <p:sp>
        <p:nvSpPr>
          <p:cNvPr id="6" name="Tekstiruutu 5">
            <a:extLst>
              <a:ext uri="{FF2B5EF4-FFF2-40B4-BE49-F238E27FC236}">
                <a16:creationId xmlns:a16="http://schemas.microsoft.com/office/drawing/2014/main" id="{28D6ADDB-00A3-403E-8B7F-18B2969ADA59}"/>
              </a:ext>
            </a:extLst>
          </p:cNvPr>
          <p:cNvSpPr txBox="1"/>
          <p:nvPr/>
        </p:nvSpPr>
        <p:spPr>
          <a:xfrm>
            <a:off x="4263770" y="1463040"/>
            <a:ext cx="1786002" cy="5078313"/>
          </a:xfrm>
          <a:prstGeom prst="rect">
            <a:avLst/>
          </a:prstGeom>
          <a:noFill/>
        </p:spPr>
        <p:txBody>
          <a:bodyPr wrap="none" rtlCol="0">
            <a:spAutoFit/>
          </a:bodyPr>
          <a:lstStyle/>
          <a:p>
            <a:r>
              <a:rPr lang="fi-FI" sz="1200" u="sng" dirty="0" err="1">
                <a:hlinkClick r:id="rId92"/>
              </a:rPr>
              <a:t>border-left</a:t>
            </a:r>
            <a:endParaRPr lang="fi-FI" sz="1200" dirty="0"/>
          </a:p>
          <a:p>
            <a:r>
              <a:rPr lang="fi-FI" sz="1200" u="sng" dirty="0" err="1">
                <a:hlinkClick r:id="rId93"/>
              </a:rPr>
              <a:t>border-left-color</a:t>
            </a:r>
            <a:endParaRPr lang="fi-FI" sz="1200" dirty="0"/>
          </a:p>
          <a:p>
            <a:r>
              <a:rPr lang="fi-FI" sz="1200" u="sng" dirty="0" err="1">
                <a:hlinkClick r:id="rId94"/>
              </a:rPr>
              <a:t>border-left-width</a:t>
            </a:r>
            <a:endParaRPr lang="fi-FI" sz="1200" dirty="0"/>
          </a:p>
          <a:p>
            <a:r>
              <a:rPr lang="fi-FI" sz="1200" u="sng" dirty="0" err="1">
                <a:hlinkClick r:id="rId95"/>
              </a:rPr>
              <a:t>border</a:t>
            </a:r>
            <a:r>
              <a:rPr lang="fi-FI" sz="1200" u="sng" dirty="0">
                <a:hlinkClick r:id="rId95"/>
              </a:rPr>
              <a:t>-radius</a:t>
            </a:r>
            <a:endParaRPr lang="fi-FI" sz="1200" dirty="0"/>
          </a:p>
          <a:p>
            <a:r>
              <a:rPr lang="fi-FI" sz="1200" u="sng" dirty="0" err="1">
                <a:hlinkClick r:id="rId96"/>
              </a:rPr>
              <a:t>border-right</a:t>
            </a:r>
            <a:endParaRPr lang="fi-FI" sz="1200" dirty="0"/>
          </a:p>
          <a:p>
            <a:r>
              <a:rPr lang="fi-FI" sz="1200" u="sng" dirty="0" err="1">
                <a:hlinkClick r:id="rId97"/>
              </a:rPr>
              <a:t>border-right-color</a:t>
            </a:r>
            <a:endParaRPr lang="fi-FI" sz="1200" dirty="0"/>
          </a:p>
          <a:p>
            <a:r>
              <a:rPr lang="fi-FI" sz="1200" u="sng" dirty="0" err="1">
                <a:hlinkClick r:id="rId98"/>
              </a:rPr>
              <a:t>border-right-width</a:t>
            </a:r>
            <a:endParaRPr lang="fi-FI" sz="1200" dirty="0"/>
          </a:p>
          <a:p>
            <a:r>
              <a:rPr lang="fi-FI" sz="1200" u="sng" dirty="0" err="1">
                <a:hlinkClick r:id="rId99"/>
              </a:rPr>
              <a:t>border-spacing</a:t>
            </a:r>
            <a:endParaRPr lang="fi-FI" sz="1200" dirty="0"/>
          </a:p>
          <a:p>
            <a:r>
              <a:rPr lang="fi-FI" sz="1200" u="sng" dirty="0" err="1">
                <a:hlinkClick r:id="rId100"/>
              </a:rPr>
              <a:t>border</a:t>
            </a:r>
            <a:r>
              <a:rPr lang="fi-FI" sz="1200" u="sng" dirty="0">
                <a:hlinkClick r:id="rId100"/>
              </a:rPr>
              <a:t>-top</a:t>
            </a:r>
            <a:endParaRPr lang="fi-FI" sz="1200" dirty="0"/>
          </a:p>
          <a:p>
            <a:r>
              <a:rPr lang="fi-FI" sz="1200" u="sng" dirty="0" err="1">
                <a:hlinkClick r:id="rId101"/>
              </a:rPr>
              <a:t>border</a:t>
            </a:r>
            <a:r>
              <a:rPr lang="fi-FI" sz="1200" u="sng" dirty="0">
                <a:hlinkClick r:id="rId101"/>
              </a:rPr>
              <a:t>-top-</a:t>
            </a:r>
            <a:r>
              <a:rPr lang="fi-FI" sz="1200" u="sng" dirty="0" err="1">
                <a:hlinkClick r:id="rId101"/>
              </a:rPr>
              <a:t>color</a:t>
            </a:r>
            <a:endParaRPr lang="fi-FI" sz="1200" dirty="0"/>
          </a:p>
          <a:p>
            <a:r>
              <a:rPr lang="fi-FI" sz="1200" u="sng" dirty="0" err="1">
                <a:hlinkClick r:id="rId102"/>
              </a:rPr>
              <a:t>border</a:t>
            </a:r>
            <a:r>
              <a:rPr lang="fi-FI" sz="1200" u="sng" dirty="0">
                <a:hlinkClick r:id="rId102"/>
              </a:rPr>
              <a:t>-top-</a:t>
            </a:r>
            <a:r>
              <a:rPr lang="fi-FI" sz="1200" u="sng" dirty="0" err="1">
                <a:hlinkClick r:id="rId102"/>
              </a:rPr>
              <a:t>left</a:t>
            </a:r>
            <a:r>
              <a:rPr lang="fi-FI" sz="1200" u="sng" dirty="0">
                <a:hlinkClick r:id="rId102"/>
              </a:rPr>
              <a:t>-radius</a:t>
            </a:r>
            <a:endParaRPr lang="fi-FI" sz="1200" dirty="0"/>
          </a:p>
          <a:p>
            <a:r>
              <a:rPr lang="fi-FI" sz="1200" u="sng" dirty="0" err="1">
                <a:hlinkClick r:id="rId103"/>
              </a:rPr>
              <a:t>border</a:t>
            </a:r>
            <a:r>
              <a:rPr lang="fi-FI" sz="1200" u="sng" dirty="0">
                <a:hlinkClick r:id="rId103"/>
              </a:rPr>
              <a:t>-top-</a:t>
            </a:r>
            <a:r>
              <a:rPr lang="fi-FI" sz="1200" u="sng" dirty="0" err="1">
                <a:hlinkClick r:id="rId103"/>
              </a:rPr>
              <a:t>right</a:t>
            </a:r>
            <a:r>
              <a:rPr lang="fi-FI" sz="1200" u="sng" dirty="0">
                <a:hlinkClick r:id="rId103"/>
              </a:rPr>
              <a:t>-radius</a:t>
            </a:r>
            <a:endParaRPr lang="fi-FI" sz="1200" dirty="0"/>
          </a:p>
          <a:p>
            <a:r>
              <a:rPr lang="fi-FI" sz="1200" u="sng" dirty="0" err="1">
                <a:hlinkClick r:id="rId104"/>
              </a:rPr>
              <a:t>border</a:t>
            </a:r>
            <a:r>
              <a:rPr lang="fi-FI" sz="1200" u="sng" dirty="0">
                <a:hlinkClick r:id="rId104"/>
              </a:rPr>
              <a:t>-top-</a:t>
            </a:r>
            <a:r>
              <a:rPr lang="fi-FI" sz="1200" u="sng" dirty="0" err="1">
                <a:hlinkClick r:id="rId104"/>
              </a:rPr>
              <a:t>width</a:t>
            </a:r>
            <a:endParaRPr lang="fi-FI" sz="1200" u="sng" dirty="0"/>
          </a:p>
          <a:p>
            <a:r>
              <a:rPr lang="fi-FI" sz="1200" u="sng" dirty="0" err="1">
                <a:hlinkClick r:id="rId105"/>
              </a:rPr>
              <a:t>grid-gap</a:t>
            </a:r>
            <a:endParaRPr lang="fi-FI" sz="1200" dirty="0"/>
          </a:p>
          <a:p>
            <a:r>
              <a:rPr lang="fi-FI" sz="1200" u="sng" dirty="0" err="1">
                <a:hlinkClick r:id="rId106"/>
              </a:rPr>
              <a:t>grid-row-end</a:t>
            </a:r>
            <a:endParaRPr lang="fi-FI" sz="1200" dirty="0"/>
          </a:p>
          <a:p>
            <a:r>
              <a:rPr lang="fi-FI" sz="1200" u="sng" dirty="0" err="1">
                <a:hlinkClick r:id="rId107"/>
              </a:rPr>
              <a:t>grid-row-gap</a:t>
            </a:r>
            <a:endParaRPr lang="fi-FI" sz="1200" dirty="0"/>
          </a:p>
          <a:p>
            <a:r>
              <a:rPr lang="fi-FI" sz="1200" u="sng" dirty="0" err="1">
                <a:hlinkClick r:id="rId108"/>
              </a:rPr>
              <a:t>grid-row-start</a:t>
            </a:r>
            <a:endParaRPr lang="fi-FI" sz="1200" dirty="0"/>
          </a:p>
          <a:p>
            <a:r>
              <a:rPr lang="fi-FI" sz="1200" u="sng" dirty="0" err="1">
                <a:hlinkClick r:id="rId109"/>
              </a:rPr>
              <a:t>grid-row</a:t>
            </a:r>
            <a:endParaRPr lang="fi-FI" sz="1200" dirty="0"/>
          </a:p>
          <a:p>
            <a:r>
              <a:rPr lang="fi-FI" sz="1200" u="sng" dirty="0" err="1">
                <a:hlinkClick r:id="rId110"/>
              </a:rPr>
              <a:t>grid-template-areas</a:t>
            </a:r>
            <a:endParaRPr lang="fi-FI" sz="1200" dirty="0"/>
          </a:p>
          <a:p>
            <a:r>
              <a:rPr lang="fi-FI" sz="1200" u="sng" dirty="0" err="1">
                <a:hlinkClick r:id="rId111"/>
              </a:rPr>
              <a:t>grid-template-columns</a:t>
            </a:r>
            <a:endParaRPr lang="fi-FI" sz="1200" dirty="0"/>
          </a:p>
          <a:p>
            <a:r>
              <a:rPr lang="fi-FI" sz="1200" u="sng" dirty="0" err="1">
                <a:hlinkClick r:id="rId112"/>
              </a:rPr>
              <a:t>grid-template-rows</a:t>
            </a:r>
            <a:endParaRPr lang="fi-FI" sz="1200" dirty="0"/>
          </a:p>
          <a:p>
            <a:r>
              <a:rPr lang="fi-FI" sz="1200" u="sng" dirty="0" err="1">
                <a:hlinkClick r:id="rId113"/>
              </a:rPr>
              <a:t>grid-template</a:t>
            </a:r>
            <a:endParaRPr lang="fi-FI" sz="1200" dirty="0"/>
          </a:p>
          <a:p>
            <a:r>
              <a:rPr lang="fi-FI" sz="1200" u="sng" dirty="0" err="1">
                <a:hlinkClick r:id="rId114"/>
              </a:rPr>
              <a:t>grid</a:t>
            </a:r>
            <a:endParaRPr lang="fi-FI" sz="1200" dirty="0"/>
          </a:p>
          <a:p>
            <a:r>
              <a:rPr lang="fi-FI" sz="1200" u="sng" dirty="0" err="1">
                <a:hlinkClick r:id="rId115"/>
              </a:rPr>
              <a:t>height</a:t>
            </a:r>
            <a:endParaRPr lang="fi-FI" sz="1200" dirty="0"/>
          </a:p>
          <a:p>
            <a:r>
              <a:rPr lang="fi-FI" sz="1200" u="sng" dirty="0" err="1">
                <a:hlinkClick r:id="rId116"/>
              </a:rPr>
              <a:t>left</a:t>
            </a:r>
            <a:endParaRPr lang="fi-FI" sz="1200" dirty="0"/>
          </a:p>
          <a:p>
            <a:endParaRPr lang="fi-FI" sz="1200" dirty="0"/>
          </a:p>
          <a:p>
            <a:endParaRPr lang="fi-FI" sz="1200" dirty="0"/>
          </a:p>
        </p:txBody>
      </p:sp>
    </p:spTree>
    <p:extLst>
      <p:ext uri="{BB962C8B-B14F-4D97-AF65-F5344CB8AC3E}">
        <p14:creationId xmlns:p14="http://schemas.microsoft.com/office/powerpoint/2010/main" val="2972786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6948FB0-9FD3-42E9-8EF1-6301A3F311DD}"/>
              </a:ext>
            </a:extLst>
          </p:cNvPr>
          <p:cNvSpPr>
            <a:spLocks noGrp="1"/>
          </p:cNvSpPr>
          <p:nvPr>
            <p:ph type="title"/>
          </p:nvPr>
        </p:nvSpPr>
        <p:spPr>
          <a:xfrm>
            <a:off x="701555" y="-426871"/>
            <a:ext cx="3041757" cy="1374941"/>
          </a:xfrm>
        </p:spPr>
        <p:txBody>
          <a:bodyPr/>
          <a:lstStyle/>
          <a:p>
            <a:r>
              <a:rPr lang="fi-FI" dirty="0"/>
              <a:t>Transition</a:t>
            </a:r>
          </a:p>
        </p:txBody>
      </p:sp>
      <p:sp>
        <p:nvSpPr>
          <p:cNvPr id="3" name="Sisällön paikkamerkki 2">
            <a:extLst>
              <a:ext uri="{FF2B5EF4-FFF2-40B4-BE49-F238E27FC236}">
                <a16:creationId xmlns:a16="http://schemas.microsoft.com/office/drawing/2014/main" id="{AACBA12E-44F2-4BC6-8E1E-E38544E2E649}"/>
              </a:ext>
            </a:extLst>
          </p:cNvPr>
          <p:cNvSpPr>
            <a:spLocks noGrp="1"/>
          </p:cNvSpPr>
          <p:nvPr>
            <p:ph sz="quarter" idx="15"/>
          </p:nvPr>
        </p:nvSpPr>
        <p:spPr>
          <a:xfrm>
            <a:off x="1074629" y="4097338"/>
            <a:ext cx="4928238" cy="2351087"/>
          </a:xfrm>
        </p:spPr>
        <p:txBody>
          <a:bodyPr/>
          <a:lstStyle/>
          <a:p>
            <a:r>
              <a:rPr lang="fi-FI" dirty="0">
                <a:hlinkClick r:id="rId2"/>
              </a:rPr>
              <a:t>https://cssreference.io/transitions/</a:t>
            </a:r>
            <a:endParaRPr lang="fi-FI" dirty="0"/>
          </a:p>
        </p:txBody>
      </p:sp>
    </p:spTree>
    <p:extLst>
      <p:ext uri="{BB962C8B-B14F-4D97-AF65-F5344CB8AC3E}">
        <p14:creationId xmlns:p14="http://schemas.microsoft.com/office/powerpoint/2010/main" val="3341998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C1896A4-F538-4396-826F-A8C96530B493}"/>
              </a:ext>
            </a:extLst>
          </p:cNvPr>
          <p:cNvSpPr>
            <a:spLocks noGrp="1"/>
          </p:cNvSpPr>
          <p:nvPr>
            <p:ph type="title"/>
          </p:nvPr>
        </p:nvSpPr>
        <p:spPr>
          <a:xfrm>
            <a:off x="905932" y="549275"/>
            <a:ext cx="3211091" cy="1397678"/>
          </a:xfrm>
        </p:spPr>
        <p:txBody>
          <a:bodyPr/>
          <a:lstStyle/>
          <a:p>
            <a:r>
              <a:rPr lang="fi-FI" dirty="0"/>
              <a:t>19 </a:t>
            </a:r>
            <a:r>
              <a:rPr lang="fi-FI" dirty="0" err="1"/>
              <a:t>Transform</a:t>
            </a:r>
            <a:endParaRPr lang="fi-FI" dirty="0"/>
          </a:p>
        </p:txBody>
      </p:sp>
      <p:sp>
        <p:nvSpPr>
          <p:cNvPr id="3" name="Sisällön paikkamerkki 2">
            <a:extLst>
              <a:ext uri="{FF2B5EF4-FFF2-40B4-BE49-F238E27FC236}">
                <a16:creationId xmlns:a16="http://schemas.microsoft.com/office/drawing/2014/main" id="{8DE827FE-88B2-4B64-A8A1-2C2880FE464E}"/>
              </a:ext>
            </a:extLst>
          </p:cNvPr>
          <p:cNvSpPr>
            <a:spLocks noGrp="1"/>
          </p:cNvSpPr>
          <p:nvPr>
            <p:ph sz="quarter" idx="15"/>
          </p:nvPr>
        </p:nvSpPr>
        <p:spPr>
          <a:xfrm>
            <a:off x="859699" y="2463747"/>
            <a:ext cx="9871657" cy="2351087"/>
          </a:xfrm>
        </p:spPr>
        <p:txBody>
          <a:bodyPr/>
          <a:lstStyle/>
          <a:p>
            <a:r>
              <a:rPr lang="fi-FI" dirty="0">
                <a:hlinkClick r:id="rId2"/>
              </a:rPr>
              <a:t>https://css-tricks.com/almanac/properties/t/transform/</a:t>
            </a:r>
            <a:r>
              <a:rPr lang="fi-FI" dirty="0"/>
              <a:t> </a:t>
            </a:r>
          </a:p>
          <a:p>
            <a:r>
              <a:rPr lang="fi-FI" dirty="0">
                <a:hlinkClick r:id="rId3"/>
              </a:rPr>
              <a:t>https://developer.mozilla.org/en-US/docs/Web/CSS/transform</a:t>
            </a:r>
            <a:r>
              <a:rPr lang="fi-FI" dirty="0"/>
              <a:t>   </a:t>
            </a:r>
          </a:p>
          <a:p>
            <a:endParaRPr lang="fi-FI" dirty="0"/>
          </a:p>
        </p:txBody>
      </p:sp>
    </p:spTree>
    <p:extLst>
      <p:ext uri="{BB962C8B-B14F-4D97-AF65-F5344CB8AC3E}">
        <p14:creationId xmlns:p14="http://schemas.microsoft.com/office/powerpoint/2010/main" val="11828366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3C420B2-8A0B-433C-ABF1-9E67CBCFDA7B}"/>
              </a:ext>
            </a:extLst>
          </p:cNvPr>
          <p:cNvSpPr>
            <a:spLocks noGrp="1"/>
          </p:cNvSpPr>
          <p:nvPr>
            <p:ph type="title"/>
          </p:nvPr>
        </p:nvSpPr>
        <p:spPr/>
        <p:txBody>
          <a:bodyPr/>
          <a:lstStyle/>
          <a:p>
            <a:r>
              <a:rPr lang="fi-FI" dirty="0" err="1"/>
              <a:t>Shadow</a:t>
            </a:r>
            <a:r>
              <a:rPr lang="fi-FI" dirty="0"/>
              <a:t>, varjo generaattori</a:t>
            </a:r>
          </a:p>
        </p:txBody>
      </p:sp>
      <p:sp>
        <p:nvSpPr>
          <p:cNvPr id="3" name="Sisällön paikkamerkki 2">
            <a:extLst>
              <a:ext uri="{FF2B5EF4-FFF2-40B4-BE49-F238E27FC236}">
                <a16:creationId xmlns:a16="http://schemas.microsoft.com/office/drawing/2014/main" id="{A44632B6-2825-45E0-BCEC-A7910AAAB9C4}"/>
              </a:ext>
            </a:extLst>
          </p:cNvPr>
          <p:cNvSpPr>
            <a:spLocks noGrp="1"/>
          </p:cNvSpPr>
          <p:nvPr>
            <p:ph idx="1"/>
          </p:nvPr>
        </p:nvSpPr>
        <p:spPr>
          <a:xfrm>
            <a:off x="1018272" y="1720065"/>
            <a:ext cx="11210543" cy="3977640"/>
          </a:xfrm>
        </p:spPr>
        <p:txBody>
          <a:bodyPr/>
          <a:lstStyle/>
          <a:p>
            <a:r>
              <a:rPr lang="fi-FI" sz="2000" dirty="0">
                <a:hlinkClick r:id="rId2"/>
              </a:rPr>
              <a:t>https://cssgenerator.org/box-shadow-css-generator.html</a:t>
            </a:r>
            <a:r>
              <a:rPr lang="fi-FI" sz="2000" dirty="0"/>
              <a:t> </a:t>
            </a:r>
          </a:p>
          <a:p>
            <a:r>
              <a:rPr lang="fi-FI" sz="2000" dirty="0">
                <a:hlinkClick r:id="rId3"/>
              </a:rPr>
              <a:t>https://getcssscan.com/css-box-shadow-examples</a:t>
            </a:r>
            <a:endParaRPr lang="fi-FI" sz="2000" dirty="0"/>
          </a:p>
          <a:p>
            <a:endParaRPr lang="fi-FI" dirty="0"/>
          </a:p>
        </p:txBody>
      </p:sp>
    </p:spTree>
    <p:extLst>
      <p:ext uri="{BB962C8B-B14F-4D97-AF65-F5344CB8AC3E}">
        <p14:creationId xmlns:p14="http://schemas.microsoft.com/office/powerpoint/2010/main" val="2275400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E68C929-CFC1-465C-A330-C3C18FED8733}"/>
              </a:ext>
            </a:extLst>
          </p:cNvPr>
          <p:cNvSpPr>
            <a:spLocks noGrp="1"/>
          </p:cNvSpPr>
          <p:nvPr>
            <p:ph type="title"/>
          </p:nvPr>
        </p:nvSpPr>
        <p:spPr/>
        <p:txBody>
          <a:bodyPr/>
          <a:lstStyle/>
          <a:p>
            <a:r>
              <a:rPr lang="fi-FI" dirty="0" err="1"/>
              <a:t>Gradient</a:t>
            </a:r>
            <a:r>
              <a:rPr lang="fi-FI" dirty="0"/>
              <a:t>, liukuvärjäys</a:t>
            </a:r>
          </a:p>
        </p:txBody>
      </p:sp>
      <p:sp>
        <p:nvSpPr>
          <p:cNvPr id="4" name="Sisällön paikkamerkki 3">
            <a:extLst>
              <a:ext uri="{FF2B5EF4-FFF2-40B4-BE49-F238E27FC236}">
                <a16:creationId xmlns:a16="http://schemas.microsoft.com/office/drawing/2014/main" id="{2F0C1292-E8C9-4CFE-B53A-90325E24876C}"/>
              </a:ext>
            </a:extLst>
          </p:cNvPr>
          <p:cNvSpPr>
            <a:spLocks noGrp="1"/>
          </p:cNvSpPr>
          <p:nvPr>
            <p:ph sz="quarter" idx="14"/>
          </p:nvPr>
        </p:nvSpPr>
        <p:spPr>
          <a:xfrm>
            <a:off x="6361043" y="1353414"/>
            <a:ext cx="5330952" cy="4601748"/>
          </a:xfrm>
        </p:spPr>
        <p:txBody>
          <a:bodyPr/>
          <a:lstStyle/>
          <a:p>
            <a:r>
              <a:rPr lang="fi-FI" dirty="0">
                <a:hlinkClick r:id="rId2"/>
              </a:rPr>
              <a:t>https://developer.mozilla.org/en-US/docs/Web/CSS/CSS_Images/Using_CSS_gradients</a:t>
            </a:r>
            <a:endParaRPr lang="fi-FI" dirty="0"/>
          </a:p>
          <a:p>
            <a:endParaRPr lang="fi-FI" dirty="0"/>
          </a:p>
        </p:txBody>
      </p:sp>
      <p:sp>
        <p:nvSpPr>
          <p:cNvPr id="5" name="Suorakulmio 4">
            <a:extLst>
              <a:ext uri="{FF2B5EF4-FFF2-40B4-BE49-F238E27FC236}">
                <a16:creationId xmlns:a16="http://schemas.microsoft.com/office/drawing/2014/main" id="{31E81B58-417F-4FC7-8751-81F625755FFF}"/>
              </a:ext>
            </a:extLst>
          </p:cNvPr>
          <p:cNvSpPr/>
          <p:nvPr/>
        </p:nvSpPr>
        <p:spPr>
          <a:xfrm>
            <a:off x="265043" y="1243788"/>
            <a:ext cx="6096000" cy="4821000"/>
          </a:xfrm>
          <a:prstGeom prst="rect">
            <a:avLst/>
          </a:prstGeom>
        </p:spPr>
        <p:txBody>
          <a:bodyPr>
            <a:spAutoFit/>
          </a:bodyPr>
          <a:lstStyle/>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default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 2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colors</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 — 3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colors</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inc</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transparent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 — offset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 — to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bottom</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7"/>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7"/>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7"/>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7"/>
              </a:rPr>
              <a:t> — to top</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 — to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right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 — to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left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 — to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bottom</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right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 — to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bottom</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left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specific</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angle</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Repeating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gradient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Repeating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linear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diagonal</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Radial</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gradient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Radial</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circle</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Repeating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radial</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gradient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Repeating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radial</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gradient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circle</a:t>
            </a:r>
            <a:endParaRPr lang="fi-FI"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391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0B26F00-62F4-414D-8E27-9B0BA1CABEFB}"/>
              </a:ext>
            </a:extLst>
          </p:cNvPr>
          <p:cNvSpPr>
            <a:spLocks noGrp="1"/>
          </p:cNvSpPr>
          <p:nvPr>
            <p:ph type="title"/>
          </p:nvPr>
        </p:nvSpPr>
        <p:spPr/>
        <p:txBody>
          <a:bodyPr/>
          <a:lstStyle/>
          <a:p>
            <a:r>
              <a:rPr lang="fi-FI" dirty="0" err="1"/>
              <a:t>Css</a:t>
            </a:r>
            <a:r>
              <a:rPr lang="fi-FI" dirty="0"/>
              <a:t> syntaksi</a:t>
            </a:r>
          </a:p>
        </p:txBody>
      </p:sp>
      <p:sp>
        <p:nvSpPr>
          <p:cNvPr id="3" name="Sisällön paikkamerkki 2">
            <a:extLst>
              <a:ext uri="{FF2B5EF4-FFF2-40B4-BE49-F238E27FC236}">
                <a16:creationId xmlns:a16="http://schemas.microsoft.com/office/drawing/2014/main" id="{71C01023-1066-453D-99D0-34F0F5DFC4E9}"/>
              </a:ext>
            </a:extLst>
          </p:cNvPr>
          <p:cNvSpPr>
            <a:spLocks noGrp="1"/>
          </p:cNvSpPr>
          <p:nvPr>
            <p:ph idx="1"/>
          </p:nvPr>
        </p:nvSpPr>
        <p:spPr>
          <a:xfrm>
            <a:off x="999067" y="1389592"/>
            <a:ext cx="7367396" cy="5299075"/>
          </a:xfrm>
        </p:spPr>
        <p:txBody>
          <a:bodyPr>
            <a:normAutofit fontScale="92500" lnSpcReduction="10000"/>
          </a:bodyPr>
          <a:lstStyle/>
          <a:p>
            <a:r>
              <a:rPr lang="fi-FI" sz="1800" dirty="0"/>
              <a:t>CSS-tyylitaulukko koostuu joukosta sääntöjä, jotka verkkoselain tulkitsee ja joita sovelletaan sitten asiakirjan vastaaviin elementteihin, kuten kappaleisiin, otsikoihin jne.</a:t>
            </a:r>
          </a:p>
          <a:p>
            <a:r>
              <a:rPr lang="fi-FI" sz="1800" dirty="0"/>
              <a:t>CSS-säännössä on kaksi pääosaa, </a:t>
            </a:r>
            <a:r>
              <a:rPr lang="fi-FI" sz="1800" dirty="0" err="1"/>
              <a:t>selector</a:t>
            </a:r>
            <a:r>
              <a:rPr lang="fi-FI" sz="1800" dirty="0"/>
              <a:t> ja yksi tai useampi </a:t>
            </a:r>
            <a:r>
              <a:rPr lang="fi-FI" sz="1800" dirty="0" err="1"/>
              <a:t>declaration</a:t>
            </a:r>
            <a:r>
              <a:rPr lang="fi-FI" sz="1800" dirty="0"/>
              <a:t>:</a:t>
            </a:r>
          </a:p>
          <a:p>
            <a:r>
              <a:rPr lang="fi-FI" sz="1800" dirty="0" err="1"/>
              <a:t>Selector</a:t>
            </a:r>
            <a:r>
              <a:rPr lang="fi-FI" sz="1800" dirty="0"/>
              <a:t> määrittää, mitä HTML-sivun elementtiä tai elementtejä CSS-sääntö koskee.</a:t>
            </a:r>
          </a:p>
          <a:p>
            <a:r>
              <a:rPr lang="fi-FI" sz="1800" dirty="0"/>
              <a:t>Sen sijaan lohkon </a:t>
            </a:r>
            <a:r>
              <a:rPr lang="fi-FI" sz="1800" dirty="0" err="1"/>
              <a:t>declaration</a:t>
            </a:r>
            <a:r>
              <a:rPr lang="fi-FI" sz="1800" dirty="0"/>
              <a:t> määrää, kuinka elementit muotoillaan verkkosivulla. Jokainen </a:t>
            </a:r>
            <a:r>
              <a:rPr lang="fi-FI" sz="1800" dirty="0" err="1"/>
              <a:t>declaration</a:t>
            </a:r>
            <a:r>
              <a:rPr lang="fi-FI" sz="1800" dirty="0"/>
              <a:t> koostuu ominaisuudesta ja arvosta, jotka erotetaan kaksoispisteellä ( :) ja päättyy puolipisteeseen ( ;), ja </a:t>
            </a:r>
            <a:r>
              <a:rPr lang="fi-FI" sz="1800" dirty="0" err="1"/>
              <a:t>declaration</a:t>
            </a:r>
            <a:r>
              <a:rPr lang="fi-FI" sz="1800" dirty="0"/>
              <a:t> ryhmät on ympäröity aaltosulkeilla {}.</a:t>
            </a:r>
          </a:p>
          <a:p>
            <a:r>
              <a:rPr lang="fi-FI" sz="1800" dirty="0"/>
              <a:t>Property (ominaisuus) on tyylimäärite, jota haluat muuttaa; ne voivat olla fonttia, väriä, taustaa jne. Jokaisella ominaisuudella on arvo, esimerkiksi väriominaisuudella voi olla arvo joko </a:t>
            </a:r>
            <a:r>
              <a:rPr lang="fi-FI" sz="1800" dirty="0" err="1"/>
              <a:t>blue</a:t>
            </a:r>
            <a:r>
              <a:rPr lang="fi-FI" sz="1800" dirty="0"/>
              <a:t> tai #0000FF, katso kuva.</a:t>
            </a:r>
          </a:p>
          <a:p>
            <a:r>
              <a:rPr lang="fi-FI" sz="1800" dirty="0"/>
              <a:t>h1 on valitsin </a:t>
            </a:r>
            <a:r>
              <a:rPr lang="fi-FI" sz="1800" dirty="0" err="1"/>
              <a:t>colorja</a:t>
            </a:r>
            <a:r>
              <a:rPr lang="fi-FI" sz="1800" dirty="0"/>
              <a:t> </a:t>
            </a:r>
            <a:r>
              <a:rPr lang="fi-FI" sz="1800" dirty="0" err="1"/>
              <a:t>text-align</a:t>
            </a:r>
            <a:r>
              <a:rPr lang="fi-FI" sz="1800" dirty="0"/>
              <a:t> ovat CSS-ominaisuudet, ja annettu </a:t>
            </a:r>
            <a:r>
              <a:rPr lang="fi-FI" sz="1800" dirty="0" err="1"/>
              <a:t>blue</a:t>
            </a:r>
            <a:r>
              <a:rPr lang="fi-FI" sz="1800" dirty="0"/>
              <a:t> ja centerovat näiden ominaisuuksien vastaavat arvot.</a:t>
            </a:r>
          </a:p>
          <a:p>
            <a:endParaRPr lang="fi-FI" sz="1800" dirty="0"/>
          </a:p>
          <a:p>
            <a:endParaRPr lang="fi-FI" sz="1800" dirty="0"/>
          </a:p>
          <a:p>
            <a:endParaRPr lang="fi-FI" sz="1800" dirty="0"/>
          </a:p>
        </p:txBody>
      </p:sp>
      <p:pic>
        <p:nvPicPr>
          <p:cNvPr id="4" name="Kuva 3">
            <a:extLst>
              <a:ext uri="{FF2B5EF4-FFF2-40B4-BE49-F238E27FC236}">
                <a16:creationId xmlns:a16="http://schemas.microsoft.com/office/drawing/2014/main" id="{A98AA217-40AC-459D-BEF2-6181D457BAD1}"/>
              </a:ext>
            </a:extLst>
          </p:cNvPr>
          <p:cNvPicPr>
            <a:picLocks noChangeAspect="1"/>
          </p:cNvPicPr>
          <p:nvPr/>
        </p:nvPicPr>
        <p:blipFill>
          <a:blip r:embed="rId2"/>
          <a:stretch>
            <a:fillRect/>
          </a:stretch>
        </p:blipFill>
        <p:spPr>
          <a:xfrm>
            <a:off x="7624667" y="169333"/>
            <a:ext cx="4177846" cy="1321859"/>
          </a:xfrm>
          <a:prstGeom prst="rect">
            <a:avLst/>
          </a:prstGeom>
        </p:spPr>
      </p:pic>
      <p:pic>
        <p:nvPicPr>
          <p:cNvPr id="8" name="Kuva 7">
            <a:extLst>
              <a:ext uri="{FF2B5EF4-FFF2-40B4-BE49-F238E27FC236}">
                <a16:creationId xmlns:a16="http://schemas.microsoft.com/office/drawing/2014/main" id="{5A9FA8A9-BBD0-4810-91DD-D76B29E30947}"/>
              </a:ext>
            </a:extLst>
          </p:cNvPr>
          <p:cNvPicPr>
            <a:picLocks noChangeAspect="1"/>
          </p:cNvPicPr>
          <p:nvPr/>
        </p:nvPicPr>
        <p:blipFill>
          <a:blip r:embed="rId3"/>
          <a:stretch>
            <a:fillRect/>
          </a:stretch>
        </p:blipFill>
        <p:spPr>
          <a:xfrm>
            <a:off x="8484996" y="2763000"/>
            <a:ext cx="3321976" cy="1332000"/>
          </a:xfrm>
          <a:prstGeom prst="rect">
            <a:avLst/>
          </a:prstGeom>
        </p:spPr>
      </p:pic>
      <p:sp>
        <p:nvSpPr>
          <p:cNvPr id="9" name="Tekstiruutu 8">
            <a:extLst>
              <a:ext uri="{FF2B5EF4-FFF2-40B4-BE49-F238E27FC236}">
                <a16:creationId xmlns:a16="http://schemas.microsoft.com/office/drawing/2014/main" id="{7D493257-62ED-4AC5-950D-D40DBC73A41C}"/>
              </a:ext>
            </a:extLst>
          </p:cNvPr>
          <p:cNvSpPr txBox="1"/>
          <p:nvPr/>
        </p:nvSpPr>
        <p:spPr>
          <a:xfrm>
            <a:off x="8661400" y="2150533"/>
            <a:ext cx="2680734" cy="369332"/>
          </a:xfrm>
          <a:prstGeom prst="rect">
            <a:avLst/>
          </a:prstGeom>
          <a:noFill/>
        </p:spPr>
        <p:txBody>
          <a:bodyPr wrap="none" rtlCol="0">
            <a:spAutoFit/>
          </a:bodyPr>
          <a:lstStyle/>
          <a:p>
            <a:r>
              <a:rPr lang="fi-FI" dirty="0"/>
              <a:t>Laita </a:t>
            </a:r>
            <a:r>
              <a:rPr lang="fi-FI" dirty="0" err="1"/>
              <a:t>declaratiot</a:t>
            </a:r>
            <a:r>
              <a:rPr lang="fi-FI" dirty="0"/>
              <a:t> eri riveille</a:t>
            </a:r>
          </a:p>
        </p:txBody>
      </p:sp>
      <p:sp>
        <p:nvSpPr>
          <p:cNvPr id="11" name="Tekstiruutu 10">
            <a:extLst>
              <a:ext uri="{FF2B5EF4-FFF2-40B4-BE49-F238E27FC236}">
                <a16:creationId xmlns:a16="http://schemas.microsoft.com/office/drawing/2014/main" id="{BD1641ED-A9C8-4E2C-A92E-B44BAC9F689C}"/>
              </a:ext>
            </a:extLst>
          </p:cNvPr>
          <p:cNvSpPr txBox="1"/>
          <p:nvPr/>
        </p:nvSpPr>
        <p:spPr>
          <a:xfrm>
            <a:off x="8983133" y="4654992"/>
            <a:ext cx="2659329" cy="1477328"/>
          </a:xfrm>
          <a:prstGeom prst="rect">
            <a:avLst/>
          </a:prstGeom>
          <a:noFill/>
        </p:spPr>
        <p:txBody>
          <a:bodyPr wrap="square" rtlCol="0">
            <a:spAutoFit/>
          </a:bodyPr>
          <a:lstStyle/>
          <a:p>
            <a:r>
              <a:rPr lang="fi-FI" dirty="0"/>
              <a:t>CSS-määrittely päättyy aina puolipisteeseen " ;", ja </a:t>
            </a:r>
            <a:r>
              <a:rPr lang="fi-FI" dirty="0" err="1"/>
              <a:t>declaration</a:t>
            </a:r>
            <a:r>
              <a:rPr lang="fi-FI" dirty="0"/>
              <a:t> ryhmät on aina ympäröity hakasulkeilla " { }".</a:t>
            </a:r>
          </a:p>
        </p:txBody>
      </p:sp>
    </p:spTree>
    <p:extLst>
      <p:ext uri="{BB962C8B-B14F-4D97-AF65-F5344CB8AC3E}">
        <p14:creationId xmlns:p14="http://schemas.microsoft.com/office/powerpoint/2010/main" val="858185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3887E02-4916-4FDD-A9A4-0B38B4E51E1B}"/>
              </a:ext>
            </a:extLst>
          </p:cNvPr>
          <p:cNvSpPr>
            <a:spLocks noGrp="1"/>
          </p:cNvSpPr>
          <p:nvPr>
            <p:ph type="title"/>
          </p:nvPr>
        </p:nvSpPr>
        <p:spPr/>
        <p:txBody>
          <a:bodyPr/>
          <a:lstStyle/>
          <a:p>
            <a:r>
              <a:rPr lang="fi-FI" dirty="0"/>
              <a:t>20 </a:t>
            </a:r>
            <a:r>
              <a:rPr lang="fi-FI" dirty="0" err="1"/>
              <a:t>Pagination</a:t>
            </a:r>
            <a:r>
              <a:rPr lang="fi-FI" dirty="0"/>
              <a:t>, sivujen numerointi</a:t>
            </a:r>
          </a:p>
        </p:txBody>
      </p:sp>
      <p:sp>
        <p:nvSpPr>
          <p:cNvPr id="3" name="Sisällön paikkamerkki 2">
            <a:extLst>
              <a:ext uri="{FF2B5EF4-FFF2-40B4-BE49-F238E27FC236}">
                <a16:creationId xmlns:a16="http://schemas.microsoft.com/office/drawing/2014/main" id="{F57378E7-82E4-40B7-9495-B4CC1560FB93}"/>
              </a:ext>
            </a:extLst>
          </p:cNvPr>
          <p:cNvSpPr>
            <a:spLocks noGrp="1"/>
          </p:cNvSpPr>
          <p:nvPr>
            <p:ph sz="half" idx="1"/>
          </p:nvPr>
        </p:nvSpPr>
        <p:spPr/>
        <p:txBody>
          <a:bodyPr/>
          <a:lstStyle/>
          <a:p>
            <a:r>
              <a:rPr lang="fi-FI" sz="2000" dirty="0"/>
              <a:t>Esimerkkejä </a:t>
            </a:r>
            <a:r>
              <a:rPr lang="fi-FI" sz="2000" dirty="0">
                <a:hlinkClick r:id="rId2"/>
              </a:rPr>
              <a:t>https://www.w3schools.com/css/css3_pagination.asp</a:t>
            </a:r>
            <a:r>
              <a:rPr lang="fi-FI" sz="2000" dirty="0"/>
              <a:t> </a:t>
            </a:r>
          </a:p>
          <a:p>
            <a:r>
              <a:rPr lang="fi-FI" sz="2000" dirty="0">
                <a:hlinkClick r:id="rId3"/>
              </a:rPr>
              <a:t>https://devsnap.me/css-pagination</a:t>
            </a:r>
            <a:endParaRPr lang="fi-FI" sz="2000" dirty="0"/>
          </a:p>
          <a:p>
            <a:endParaRPr lang="fi-FI" dirty="0"/>
          </a:p>
        </p:txBody>
      </p:sp>
      <p:sp>
        <p:nvSpPr>
          <p:cNvPr id="4" name="Sisällön paikkamerkki 3">
            <a:extLst>
              <a:ext uri="{FF2B5EF4-FFF2-40B4-BE49-F238E27FC236}">
                <a16:creationId xmlns:a16="http://schemas.microsoft.com/office/drawing/2014/main" id="{06F250E4-7EA3-4CE9-B3C9-A8C7C5EAF8BC}"/>
              </a:ext>
            </a:extLst>
          </p:cNvPr>
          <p:cNvSpPr>
            <a:spLocks noGrp="1"/>
          </p:cNvSpPr>
          <p:nvPr>
            <p:ph sz="half" idx="2"/>
          </p:nvPr>
        </p:nvSpPr>
        <p:spPr/>
        <p:txBody>
          <a:bodyPr/>
          <a:lstStyle/>
          <a:p>
            <a:endParaRPr lang="fi-FI" dirty="0"/>
          </a:p>
        </p:txBody>
      </p:sp>
    </p:spTree>
    <p:extLst>
      <p:ext uri="{BB962C8B-B14F-4D97-AF65-F5344CB8AC3E}">
        <p14:creationId xmlns:p14="http://schemas.microsoft.com/office/powerpoint/2010/main" val="4239916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4E7F202-A1BB-48F7-800D-FE21BEFAB81B}"/>
              </a:ext>
            </a:extLst>
          </p:cNvPr>
          <p:cNvSpPr>
            <a:spLocks noGrp="1"/>
          </p:cNvSpPr>
          <p:nvPr>
            <p:ph type="title"/>
          </p:nvPr>
        </p:nvSpPr>
        <p:spPr/>
        <p:txBody>
          <a:bodyPr/>
          <a:lstStyle/>
          <a:p>
            <a:r>
              <a:rPr lang="fi-FI" dirty="0"/>
              <a:t>21 Murupolku, </a:t>
            </a:r>
            <a:r>
              <a:rPr lang="fi-FI" dirty="0" err="1"/>
              <a:t>breadcrumb</a:t>
            </a:r>
            <a:endParaRPr lang="fi-FI" dirty="0"/>
          </a:p>
        </p:txBody>
      </p:sp>
      <p:sp>
        <p:nvSpPr>
          <p:cNvPr id="3" name="Sisällön paikkamerkki 2">
            <a:extLst>
              <a:ext uri="{FF2B5EF4-FFF2-40B4-BE49-F238E27FC236}">
                <a16:creationId xmlns:a16="http://schemas.microsoft.com/office/drawing/2014/main" id="{E7D8C813-BA8B-43A4-8D5A-8E19C7F7BCB0}"/>
              </a:ext>
            </a:extLst>
          </p:cNvPr>
          <p:cNvSpPr>
            <a:spLocks noGrp="1"/>
          </p:cNvSpPr>
          <p:nvPr>
            <p:ph idx="1"/>
          </p:nvPr>
        </p:nvSpPr>
        <p:spPr>
          <a:xfrm>
            <a:off x="448057" y="1447800"/>
            <a:ext cx="5742124" cy="3977640"/>
          </a:xfrm>
        </p:spPr>
        <p:txBody>
          <a:bodyPr>
            <a:normAutofit/>
          </a:bodyPr>
          <a:lstStyle/>
          <a:p>
            <a:r>
              <a:rPr lang="fi-FI" sz="2000" dirty="0"/>
              <a:t>Katso erilaisia malleja: </a:t>
            </a:r>
            <a:r>
              <a:rPr lang="fi-FI" sz="2000" dirty="0">
                <a:hlinkClick r:id="rId2"/>
              </a:rPr>
              <a:t>https://www.frontendplanet.com/css-breadcrumb-examples/</a:t>
            </a:r>
            <a:r>
              <a:rPr lang="fi-FI" sz="2000" dirty="0"/>
              <a:t> </a:t>
            </a:r>
          </a:p>
          <a:p>
            <a:r>
              <a:rPr lang="fi-FI" sz="2000" dirty="0"/>
              <a:t>CSS-polku sisältää upotetun linkkiluettelon, joka näyttää, missä käyttäjä on navigointipuussa.</a:t>
            </a:r>
          </a:p>
          <a:p>
            <a:r>
              <a:rPr lang="fi-FI" sz="2000" dirty="0"/>
              <a:t>Murupolkuja voi hyvinkin muotoilla.</a:t>
            </a:r>
          </a:p>
        </p:txBody>
      </p:sp>
    </p:spTree>
    <p:extLst>
      <p:ext uri="{BB962C8B-B14F-4D97-AF65-F5344CB8AC3E}">
        <p14:creationId xmlns:p14="http://schemas.microsoft.com/office/powerpoint/2010/main" val="719366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FEAB65-7DF5-4CB2-B1BB-4B59CE314056}"/>
              </a:ext>
            </a:extLst>
          </p:cNvPr>
          <p:cNvSpPr>
            <a:spLocks noGrp="1"/>
          </p:cNvSpPr>
          <p:nvPr>
            <p:ph type="title"/>
          </p:nvPr>
        </p:nvSpPr>
        <p:spPr/>
        <p:txBody>
          <a:bodyPr/>
          <a:lstStyle/>
          <a:p>
            <a:r>
              <a:rPr lang="fi-FI" dirty="0"/>
              <a:t>22 </a:t>
            </a:r>
            <a:r>
              <a:rPr lang="fi-FI" dirty="0" err="1"/>
              <a:t>dropdown</a:t>
            </a:r>
            <a:r>
              <a:rPr lang="fi-FI" dirty="0"/>
              <a:t>, pudotusvalikko</a:t>
            </a:r>
          </a:p>
        </p:txBody>
      </p:sp>
      <p:sp>
        <p:nvSpPr>
          <p:cNvPr id="3" name="Sisällön paikkamerkki 2">
            <a:extLst>
              <a:ext uri="{FF2B5EF4-FFF2-40B4-BE49-F238E27FC236}">
                <a16:creationId xmlns:a16="http://schemas.microsoft.com/office/drawing/2014/main" id="{FF3E1BB8-B870-405D-A726-E39140484876}"/>
              </a:ext>
            </a:extLst>
          </p:cNvPr>
          <p:cNvSpPr>
            <a:spLocks noGrp="1"/>
          </p:cNvSpPr>
          <p:nvPr>
            <p:ph idx="1"/>
          </p:nvPr>
        </p:nvSpPr>
        <p:spPr/>
        <p:txBody>
          <a:bodyPr/>
          <a:lstStyle/>
          <a:p>
            <a:endParaRPr lang="fi-FI"/>
          </a:p>
        </p:txBody>
      </p:sp>
    </p:spTree>
    <p:extLst>
      <p:ext uri="{BB962C8B-B14F-4D97-AF65-F5344CB8AC3E}">
        <p14:creationId xmlns:p14="http://schemas.microsoft.com/office/powerpoint/2010/main" val="2099870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9E455F6-A1B2-429A-91C4-DFE1CDD94300}"/>
              </a:ext>
            </a:extLst>
          </p:cNvPr>
          <p:cNvSpPr>
            <a:spLocks noGrp="1"/>
          </p:cNvSpPr>
          <p:nvPr>
            <p:ph type="title"/>
          </p:nvPr>
        </p:nvSpPr>
        <p:spPr/>
        <p:txBody>
          <a:bodyPr/>
          <a:lstStyle/>
          <a:p>
            <a:r>
              <a:rPr lang="fi-FI" dirty="0"/>
              <a:t>23 Navigointi</a:t>
            </a:r>
          </a:p>
        </p:txBody>
      </p:sp>
      <p:sp>
        <p:nvSpPr>
          <p:cNvPr id="3" name="Sisällön paikkamerkki 2">
            <a:extLst>
              <a:ext uri="{FF2B5EF4-FFF2-40B4-BE49-F238E27FC236}">
                <a16:creationId xmlns:a16="http://schemas.microsoft.com/office/drawing/2014/main" id="{0433B3A7-A604-4E45-9267-D80D78CCEE34}"/>
              </a:ext>
            </a:extLst>
          </p:cNvPr>
          <p:cNvSpPr>
            <a:spLocks noGrp="1"/>
          </p:cNvSpPr>
          <p:nvPr>
            <p:ph idx="1"/>
          </p:nvPr>
        </p:nvSpPr>
        <p:spPr/>
        <p:txBody>
          <a:bodyPr/>
          <a:lstStyle/>
          <a:p>
            <a:endParaRPr lang="fi-FI"/>
          </a:p>
        </p:txBody>
      </p:sp>
    </p:spTree>
    <p:extLst>
      <p:ext uri="{BB962C8B-B14F-4D97-AF65-F5344CB8AC3E}">
        <p14:creationId xmlns:p14="http://schemas.microsoft.com/office/powerpoint/2010/main" val="18918742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C83FA4E-3528-4E71-B561-8A606ACD01C8}"/>
              </a:ext>
            </a:extLst>
          </p:cNvPr>
          <p:cNvSpPr>
            <a:spLocks noGrp="1"/>
          </p:cNvSpPr>
          <p:nvPr>
            <p:ph type="title"/>
          </p:nvPr>
        </p:nvSpPr>
        <p:spPr/>
        <p:txBody>
          <a:bodyPr/>
          <a:lstStyle/>
          <a:p>
            <a:r>
              <a:rPr lang="fi-FI" dirty="0"/>
              <a:t>24 </a:t>
            </a:r>
            <a:r>
              <a:rPr lang="fi-FI" dirty="0" err="1"/>
              <a:t>Accordion</a:t>
            </a:r>
            <a:endParaRPr lang="fi-FI" dirty="0"/>
          </a:p>
        </p:txBody>
      </p:sp>
      <p:sp>
        <p:nvSpPr>
          <p:cNvPr id="3" name="Sisällön paikkamerkki 2">
            <a:extLst>
              <a:ext uri="{FF2B5EF4-FFF2-40B4-BE49-F238E27FC236}">
                <a16:creationId xmlns:a16="http://schemas.microsoft.com/office/drawing/2014/main" id="{D72EBCA0-235D-4DFC-96D9-65FBA28DE988}"/>
              </a:ext>
            </a:extLst>
          </p:cNvPr>
          <p:cNvSpPr>
            <a:spLocks noGrp="1"/>
          </p:cNvSpPr>
          <p:nvPr>
            <p:ph idx="1"/>
          </p:nvPr>
        </p:nvSpPr>
        <p:spPr/>
        <p:txBody>
          <a:bodyPr/>
          <a:lstStyle/>
          <a:p>
            <a:endParaRPr lang="fi-FI"/>
          </a:p>
        </p:txBody>
      </p:sp>
    </p:spTree>
    <p:extLst>
      <p:ext uri="{BB962C8B-B14F-4D97-AF65-F5344CB8AC3E}">
        <p14:creationId xmlns:p14="http://schemas.microsoft.com/office/powerpoint/2010/main" val="542300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ns in a map">
            <a:extLst>
              <a:ext uri="{FF2B5EF4-FFF2-40B4-BE49-F238E27FC236}">
                <a16:creationId xmlns:a16="http://schemas.microsoft.com/office/drawing/2014/main" id="{A6427D97-CB4B-35AA-9E7B-B6505981ECB2}"/>
              </a:ext>
            </a:extLst>
          </p:cNvPr>
          <p:cNvPicPr>
            <a:picLocks noChangeAspect="1"/>
          </p:cNvPicPr>
          <p:nvPr/>
        </p:nvPicPr>
        <p:blipFill rotWithShape="1">
          <a:blip r:embed="rId2"/>
          <a:srcRect t="9699" b="6032"/>
          <a:stretch/>
        </p:blipFill>
        <p:spPr>
          <a:xfrm>
            <a:off x="20" y="10"/>
            <a:ext cx="12191980" cy="6857990"/>
          </a:xfrm>
          <a:prstGeom prst="rect">
            <a:avLst/>
          </a:prstGeom>
          <a:noFill/>
        </p:spPr>
      </p:pic>
      <p:sp>
        <p:nvSpPr>
          <p:cNvPr id="3" name="Otsikko 2">
            <a:extLst>
              <a:ext uri="{FF2B5EF4-FFF2-40B4-BE49-F238E27FC236}">
                <a16:creationId xmlns:a16="http://schemas.microsoft.com/office/drawing/2014/main" id="{D75A1774-92BA-4EBC-B432-937C121E8096}"/>
              </a:ext>
            </a:extLst>
          </p:cNvPr>
          <p:cNvSpPr>
            <a:spLocks noGrp="1"/>
          </p:cNvSpPr>
          <p:nvPr>
            <p:ph type="ctrTitle"/>
          </p:nvPr>
        </p:nvSpPr>
        <p:spPr>
          <a:xfrm>
            <a:off x="550863" y="549275"/>
            <a:ext cx="5437187" cy="2986234"/>
          </a:xfrm>
        </p:spPr>
        <p:txBody>
          <a:bodyPr anchor="b">
            <a:normAutofit/>
          </a:bodyPr>
          <a:lstStyle/>
          <a:p>
            <a:r>
              <a:rPr lang="fi-FI" dirty="0" err="1"/>
              <a:t>Tooltip</a:t>
            </a:r>
            <a:endParaRPr lang="fi-FI" dirty="0"/>
          </a:p>
        </p:txBody>
      </p:sp>
      <p:sp>
        <p:nvSpPr>
          <p:cNvPr id="4" name="Alaotsikko 3">
            <a:extLst>
              <a:ext uri="{FF2B5EF4-FFF2-40B4-BE49-F238E27FC236}">
                <a16:creationId xmlns:a16="http://schemas.microsoft.com/office/drawing/2014/main" id="{DC068379-0A38-49D6-B3A7-C94083159804}"/>
              </a:ext>
            </a:extLst>
          </p:cNvPr>
          <p:cNvSpPr>
            <a:spLocks noGrp="1"/>
          </p:cNvSpPr>
          <p:nvPr>
            <p:ph type="subTitle" idx="1"/>
          </p:nvPr>
        </p:nvSpPr>
        <p:spPr>
          <a:xfrm>
            <a:off x="550863" y="3816724"/>
            <a:ext cx="5437187" cy="2265216"/>
          </a:xfrm>
        </p:spPr>
        <p:txBody>
          <a:bodyPr>
            <a:normAutofit/>
          </a:bodyPr>
          <a:lstStyle/>
          <a:p>
            <a:r>
              <a:rPr lang="fi-FI">
                <a:solidFill>
                  <a:schemeClr val="tx1">
                    <a:alpha val="60000"/>
                  </a:schemeClr>
                </a:solidFill>
                <a:hlinkClick r:id="rId3"/>
              </a:rPr>
              <a:t>https://bashooka.com/coding/best-css-tooltip-examples/</a:t>
            </a:r>
            <a:endParaRPr lang="fi-FI">
              <a:solidFill>
                <a:schemeClr val="tx1">
                  <a:alpha val="60000"/>
                </a:schemeClr>
              </a:solidFill>
            </a:endParaRPr>
          </a:p>
          <a:p>
            <a:r>
              <a:rPr lang="fi-FI">
                <a:solidFill>
                  <a:schemeClr val="tx1">
                    <a:alpha val="60000"/>
                  </a:schemeClr>
                </a:solidFill>
                <a:hlinkClick r:id="rId4"/>
              </a:rPr>
              <a:t>https://freefrontend.com/css-tooltips/</a:t>
            </a:r>
            <a:r>
              <a:rPr lang="fi-FI">
                <a:solidFill>
                  <a:schemeClr val="tx1">
                    <a:alpha val="60000"/>
                  </a:schemeClr>
                </a:solidFill>
              </a:rPr>
              <a:t> </a:t>
            </a:r>
          </a:p>
        </p:txBody>
      </p:sp>
    </p:spTree>
    <p:extLst>
      <p:ext uri="{BB962C8B-B14F-4D97-AF65-F5344CB8AC3E}">
        <p14:creationId xmlns:p14="http://schemas.microsoft.com/office/powerpoint/2010/main" val="3441012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A63A69F-3260-D56A-45A3-6223AEB5169D}"/>
              </a:ext>
            </a:extLst>
          </p:cNvPr>
          <p:cNvSpPr>
            <a:spLocks noGrp="1"/>
          </p:cNvSpPr>
          <p:nvPr>
            <p:ph type="title"/>
          </p:nvPr>
        </p:nvSpPr>
        <p:spPr/>
        <p:txBody>
          <a:bodyPr/>
          <a:lstStyle/>
          <a:p>
            <a:r>
              <a:rPr lang="fi-FI" dirty="0"/>
              <a:t>30 </a:t>
            </a:r>
            <a:r>
              <a:rPr lang="fi-FI" dirty="0" err="1"/>
              <a:t>Responsiivinen</a:t>
            </a:r>
            <a:r>
              <a:rPr lang="fi-FI" dirty="0"/>
              <a:t> sivusto (</a:t>
            </a:r>
            <a:r>
              <a:rPr lang="fi-FI" dirty="0" err="1"/>
              <a:t>viaport</a:t>
            </a:r>
            <a:r>
              <a:rPr lang="fi-FI" dirty="0"/>
              <a:t>, </a:t>
            </a:r>
            <a:r>
              <a:rPr lang="fi-FI" dirty="0" err="1"/>
              <a:t>grid</a:t>
            </a:r>
            <a:r>
              <a:rPr lang="fi-FI" dirty="0"/>
              <a:t>, </a:t>
            </a:r>
            <a:r>
              <a:rPr lang="fi-FI" dirty="0" err="1"/>
              <a:t>flexbox</a:t>
            </a:r>
            <a:r>
              <a:rPr lang="fi-FI" dirty="0"/>
              <a:t>, </a:t>
            </a:r>
            <a:r>
              <a:rPr lang="fi-FI" dirty="0" err="1"/>
              <a:t>jne</a:t>
            </a:r>
            <a:r>
              <a:rPr lang="fi-FI" dirty="0"/>
              <a:t>)</a:t>
            </a:r>
          </a:p>
        </p:txBody>
      </p:sp>
      <p:sp>
        <p:nvSpPr>
          <p:cNvPr id="3" name="Sisällön paikkamerkki 2">
            <a:extLst>
              <a:ext uri="{FF2B5EF4-FFF2-40B4-BE49-F238E27FC236}">
                <a16:creationId xmlns:a16="http://schemas.microsoft.com/office/drawing/2014/main" id="{0D855A43-D701-FA92-0D10-156C4653FD22}"/>
              </a:ext>
            </a:extLst>
          </p:cNvPr>
          <p:cNvSpPr>
            <a:spLocks noGrp="1"/>
          </p:cNvSpPr>
          <p:nvPr>
            <p:ph sz="quarter" idx="13"/>
          </p:nvPr>
        </p:nvSpPr>
        <p:spPr/>
        <p:txBody>
          <a:bodyPr/>
          <a:lstStyle/>
          <a:p>
            <a:endParaRPr lang="fi-FI"/>
          </a:p>
        </p:txBody>
      </p:sp>
    </p:spTree>
    <p:extLst>
      <p:ext uri="{BB962C8B-B14F-4D97-AF65-F5344CB8AC3E}">
        <p14:creationId xmlns:p14="http://schemas.microsoft.com/office/powerpoint/2010/main" val="24036165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F73F093-6B16-4D55-8E35-4888664D5E3B}"/>
              </a:ext>
            </a:extLst>
          </p:cNvPr>
          <p:cNvSpPr>
            <a:spLocks noGrp="1"/>
          </p:cNvSpPr>
          <p:nvPr>
            <p:ph type="title"/>
          </p:nvPr>
        </p:nvSpPr>
        <p:spPr>
          <a:xfrm>
            <a:off x="419099" y="404831"/>
            <a:ext cx="9680323" cy="1142347"/>
          </a:xfrm>
        </p:spPr>
        <p:txBody>
          <a:bodyPr>
            <a:normAutofit/>
          </a:bodyPr>
          <a:lstStyle/>
          <a:p>
            <a:r>
              <a:rPr lang="fi-FI" sz="4000" dirty="0"/>
              <a:t>30 </a:t>
            </a:r>
            <a:r>
              <a:rPr lang="fi-FI" sz="4000" dirty="0" err="1"/>
              <a:t>Responsiivinen</a:t>
            </a:r>
            <a:r>
              <a:rPr lang="fi-FI" sz="4000" dirty="0"/>
              <a:t> sivusto </a:t>
            </a:r>
          </a:p>
        </p:txBody>
      </p:sp>
      <p:sp>
        <p:nvSpPr>
          <p:cNvPr id="3" name="Sisällön paikkamerkki 2">
            <a:extLst>
              <a:ext uri="{FF2B5EF4-FFF2-40B4-BE49-F238E27FC236}">
                <a16:creationId xmlns:a16="http://schemas.microsoft.com/office/drawing/2014/main" id="{1F9FC372-84D2-4D2C-90C5-DA465DD705CA}"/>
              </a:ext>
            </a:extLst>
          </p:cNvPr>
          <p:cNvSpPr>
            <a:spLocks noGrp="1"/>
          </p:cNvSpPr>
          <p:nvPr>
            <p:ph sz="half" idx="1"/>
          </p:nvPr>
        </p:nvSpPr>
        <p:spPr>
          <a:xfrm>
            <a:off x="678081" y="1205967"/>
            <a:ext cx="5213386" cy="5700631"/>
          </a:xfrm>
        </p:spPr>
        <p:txBody>
          <a:bodyPr>
            <a:noAutofit/>
          </a:bodyPr>
          <a:lstStyle/>
          <a:p>
            <a:r>
              <a:rPr lang="fi-FI" sz="1600" dirty="0">
                <a:effectLst/>
                <a:latin typeface="Arial" panose="020B0604020202020204" pitchFamily="34" charset="0"/>
              </a:rPr>
              <a:t>v2010 Ethan </a:t>
            </a:r>
            <a:r>
              <a:rPr lang="fi-FI" sz="1600" dirty="0" err="1">
                <a:effectLst/>
                <a:latin typeface="Arial" panose="020B0604020202020204" pitchFamily="34" charset="0"/>
              </a:rPr>
              <a:t>Marcotte</a:t>
            </a:r>
            <a:r>
              <a:rPr lang="fi-FI" sz="1600" dirty="0">
                <a:effectLst/>
                <a:latin typeface="Arial" panose="020B0604020202020204" pitchFamily="34" charset="0"/>
              </a:rPr>
              <a:t> nimesi uuden tavan ajatella verkkosuunnittelua. Tämä tapa oli </a:t>
            </a:r>
            <a:r>
              <a:rPr lang="fi-FI" sz="1600" dirty="0" err="1">
                <a:effectLst/>
                <a:latin typeface="Arial" panose="020B0604020202020204" pitchFamily="34" charset="0"/>
              </a:rPr>
              <a:t>responsiivinen</a:t>
            </a:r>
            <a:r>
              <a:rPr lang="fi-FI" sz="1600" dirty="0">
                <a:effectLst/>
                <a:latin typeface="Arial" panose="020B0604020202020204" pitchFamily="34" charset="0"/>
              </a:rPr>
              <a:t> verkkosuunnittelu. </a:t>
            </a:r>
          </a:p>
          <a:p>
            <a:r>
              <a:rPr lang="fi-FI" sz="1600" dirty="0" err="1">
                <a:effectLst/>
                <a:latin typeface="Arial" panose="020B0604020202020204" pitchFamily="34" charset="0"/>
              </a:rPr>
              <a:t>Responsiivisen</a:t>
            </a:r>
            <a:r>
              <a:rPr lang="fi-FI" sz="1600" dirty="0">
                <a:effectLst/>
                <a:latin typeface="Arial" panose="020B0604020202020204" pitchFamily="34" charset="0"/>
              </a:rPr>
              <a:t> verkkosuunnittelun tarkoituksena on toteuttaa verkkosivusto siten, että näkymä sopeutuu aina optimaalisesti käyttäjän näytölle.</a:t>
            </a:r>
          </a:p>
          <a:p>
            <a:r>
              <a:rPr lang="fi-FI" sz="1600" dirty="0">
                <a:effectLst/>
                <a:latin typeface="Arial" panose="020B0604020202020204" pitchFamily="34" charset="0"/>
              </a:rPr>
              <a:t>Oli laite iso tai pieni ja resoluutio mikä hyvänsä, näkymä skaalautuu suunnitellussa mittasuhteessa laitteelle. </a:t>
            </a:r>
          </a:p>
          <a:p>
            <a:r>
              <a:rPr lang="fi-FI" sz="1600" dirty="0">
                <a:effectLst/>
                <a:latin typeface="Arial" panose="020B0604020202020204" pitchFamily="34" charset="0"/>
              </a:rPr>
              <a:t>Tämä tarkoittaa, että käyttäjän tarvitsee rullata tai pyyhkiä vain yhteen suuntaan ja zoomauksen tarve minimoidaan. </a:t>
            </a:r>
          </a:p>
          <a:p>
            <a:r>
              <a:rPr lang="fi-FI" sz="1600" dirty="0">
                <a:effectLst/>
                <a:latin typeface="Arial" panose="020B0604020202020204" pitchFamily="34" charset="0"/>
              </a:rPr>
              <a:t>Isommilla näytöillä hyödynnetään suurempi pinta-alaeikä sitä jätetä vain hukkatilaksi.</a:t>
            </a:r>
          </a:p>
          <a:p>
            <a:r>
              <a:rPr lang="fi-FI" sz="1600" dirty="0">
                <a:effectLst/>
                <a:latin typeface="Arial" panose="020B0604020202020204" pitchFamily="34" charset="0"/>
              </a:rPr>
              <a:t>Toteutuksessa pitää kuitenkin huomioida, että sama tieto verkkosivulla pitää olla tarjolla isossa ja pienessä näytössä. Tarkoitus ei ole lisätä tietoa isoon näkymään vaan lähinnä siirrellä sen sijaintia.</a:t>
            </a:r>
          </a:p>
          <a:p>
            <a:endParaRPr lang="fi-FI" sz="1600" dirty="0">
              <a:effectLst/>
            </a:endParaRPr>
          </a:p>
        </p:txBody>
      </p:sp>
      <p:sp>
        <p:nvSpPr>
          <p:cNvPr id="4" name="Sisällön paikkamerkki 3">
            <a:extLst>
              <a:ext uri="{FF2B5EF4-FFF2-40B4-BE49-F238E27FC236}">
                <a16:creationId xmlns:a16="http://schemas.microsoft.com/office/drawing/2014/main" id="{AA15E018-6EDE-40C6-B8E5-2C03E0F2FCAD}"/>
              </a:ext>
            </a:extLst>
          </p:cNvPr>
          <p:cNvSpPr>
            <a:spLocks noGrp="1"/>
          </p:cNvSpPr>
          <p:nvPr>
            <p:ph sz="half" idx="2"/>
          </p:nvPr>
        </p:nvSpPr>
        <p:spPr>
          <a:xfrm>
            <a:off x="6367717" y="1134048"/>
            <a:ext cx="5074920" cy="5162764"/>
          </a:xfrm>
        </p:spPr>
        <p:txBody>
          <a:bodyPr>
            <a:noAutofit/>
          </a:bodyPr>
          <a:lstStyle/>
          <a:p>
            <a:r>
              <a:rPr lang="fi-FI" sz="1600" dirty="0">
                <a:effectLst/>
                <a:latin typeface="Arial" panose="020B0604020202020204" pitchFamily="34" charset="0"/>
              </a:rPr>
              <a:t>Koska </a:t>
            </a:r>
            <a:r>
              <a:rPr lang="fi-FI" sz="1600" dirty="0" err="1">
                <a:effectLst/>
                <a:latin typeface="Arial" panose="020B0604020202020204" pitchFamily="34" charset="0"/>
              </a:rPr>
              <a:t>responsiivinen</a:t>
            </a:r>
            <a:r>
              <a:rPr lang="fi-FI" sz="1600" dirty="0">
                <a:effectLst/>
                <a:latin typeface="Arial" panose="020B0604020202020204" pitchFamily="34" charset="0"/>
              </a:rPr>
              <a:t> suunnittelu toimii kaikilla laitteilla, se voidaan toteuttaa mobile </a:t>
            </a:r>
            <a:r>
              <a:rPr lang="fi-FI" sz="1600" dirty="0" err="1">
                <a:effectLst/>
                <a:latin typeface="Arial" panose="020B0604020202020204" pitchFamily="34" charset="0"/>
              </a:rPr>
              <a:t>first</a:t>
            </a:r>
            <a:r>
              <a:rPr lang="fi-FI" sz="1600" dirty="0">
                <a:effectLst/>
                <a:latin typeface="Arial" panose="020B0604020202020204" pitchFamily="34" charset="0"/>
              </a:rPr>
              <a:t> -periaatteella tai ei. </a:t>
            </a:r>
          </a:p>
          <a:p>
            <a:r>
              <a:rPr lang="fi-FI" sz="1600" dirty="0">
                <a:effectLst/>
                <a:latin typeface="Arial" panose="020B0604020202020204" pitchFamily="34" charset="0"/>
              </a:rPr>
              <a:t>Tämä riippuu aivan verkkosivuston kohderyhmästä, mutta mobiilikäytön jatkuvasti yleistyessä mobile </a:t>
            </a:r>
            <a:r>
              <a:rPr lang="fi-FI" sz="1600" dirty="0" err="1">
                <a:effectLst/>
                <a:latin typeface="Arial" panose="020B0604020202020204" pitchFamily="34" charset="0"/>
              </a:rPr>
              <a:t>first</a:t>
            </a:r>
            <a:r>
              <a:rPr lang="fi-FI" sz="1600" dirty="0">
                <a:effectLst/>
                <a:latin typeface="Arial" panose="020B0604020202020204" pitchFamily="34" charset="0"/>
              </a:rPr>
              <a:t> -periaatetta melkein aina noudatetaan. </a:t>
            </a:r>
          </a:p>
          <a:p>
            <a:r>
              <a:rPr lang="fi-FI" sz="1600" dirty="0" err="1">
                <a:effectLst/>
                <a:latin typeface="Arial" panose="020B0604020202020204" pitchFamily="34" charset="0"/>
              </a:rPr>
              <a:t>Responsiivisessa</a:t>
            </a:r>
            <a:r>
              <a:rPr lang="fi-FI" sz="1600" dirty="0">
                <a:effectLst/>
                <a:latin typeface="Arial" panose="020B0604020202020204" pitchFamily="34" charset="0"/>
              </a:rPr>
              <a:t> suunnittelussa tämä näkyy pienimmän ulkoasun suunnittelussa ja siitä lähdetään asemoimaan muita näkymiä. </a:t>
            </a:r>
          </a:p>
          <a:p>
            <a:r>
              <a:rPr lang="fi-FI" sz="1600" dirty="0">
                <a:effectLst/>
                <a:latin typeface="Arial" panose="020B0604020202020204" pitchFamily="34" charset="0"/>
              </a:rPr>
              <a:t>Näin saadaan nopein, toimivin käytettävin käyttöliittymä varmistettua mobiililaitteille.</a:t>
            </a:r>
          </a:p>
          <a:p>
            <a:r>
              <a:rPr lang="fi-FI" sz="1600" dirty="0" err="1">
                <a:effectLst/>
                <a:latin typeface="Arial" panose="020B0604020202020204" pitchFamily="34" charset="0"/>
              </a:rPr>
              <a:t>Responsiivisen</a:t>
            </a:r>
            <a:r>
              <a:rPr lang="fi-FI" sz="1600" dirty="0">
                <a:effectLst/>
                <a:latin typeface="Arial" panose="020B0604020202020204" pitchFamily="34" charset="0"/>
              </a:rPr>
              <a:t> suunnittelun konsepti </a:t>
            </a:r>
            <a:r>
              <a:rPr lang="fi-FI" sz="1600" dirty="0" err="1">
                <a:effectLst/>
                <a:latin typeface="Arial" panose="020B0604020202020204" pitchFamily="34" charset="0"/>
              </a:rPr>
              <a:t>Marcotte</a:t>
            </a:r>
            <a:r>
              <a:rPr lang="fi-FI" sz="1600" dirty="0">
                <a:effectLst/>
                <a:latin typeface="Arial" panose="020B0604020202020204" pitchFamily="34" charset="0"/>
              </a:rPr>
              <a:t> määritteli </a:t>
            </a:r>
            <a:r>
              <a:rPr lang="fi-FI" sz="1600" dirty="0" err="1">
                <a:effectLst/>
                <a:latin typeface="Arial" panose="020B0604020202020204" pitchFamily="34" charset="0"/>
              </a:rPr>
              <a:t>responsiivisen</a:t>
            </a:r>
            <a:r>
              <a:rPr lang="fi-FI" sz="1600" dirty="0">
                <a:effectLst/>
                <a:latin typeface="Arial" panose="020B0604020202020204" pitchFamily="34" charset="0"/>
              </a:rPr>
              <a:t> suunnittelun käsitteen koostumaan kolmesta osasta. </a:t>
            </a:r>
          </a:p>
          <a:p>
            <a:r>
              <a:rPr lang="fi-FI" sz="1600" dirty="0">
                <a:effectLst/>
                <a:latin typeface="Arial" panose="020B0604020202020204" pitchFamily="34" charset="0"/>
              </a:rPr>
              <a:t>Nämä kolme osaa ovat </a:t>
            </a:r>
            <a:r>
              <a:rPr lang="fi-FI" sz="1600" b="1" dirty="0" err="1">
                <a:effectLst/>
                <a:latin typeface="Arial" panose="020B0604020202020204" pitchFamily="34" charset="0"/>
              </a:rPr>
              <a:t>fluid</a:t>
            </a:r>
            <a:r>
              <a:rPr lang="fi-FI" sz="1600" b="1" dirty="0">
                <a:effectLst/>
                <a:latin typeface="Arial" panose="020B0604020202020204" pitchFamily="34" charset="0"/>
              </a:rPr>
              <a:t> </a:t>
            </a:r>
            <a:r>
              <a:rPr lang="fi-FI" sz="1600" b="1" dirty="0" err="1">
                <a:effectLst/>
                <a:latin typeface="Arial" panose="020B0604020202020204" pitchFamily="34" charset="0"/>
              </a:rPr>
              <a:t>grid</a:t>
            </a:r>
            <a:r>
              <a:rPr lang="fi-FI" sz="1600" b="1" dirty="0">
                <a:effectLst/>
                <a:latin typeface="Arial" panose="020B0604020202020204" pitchFamily="34" charset="0"/>
              </a:rPr>
              <a:t> eli joustava asemointi, </a:t>
            </a:r>
            <a:r>
              <a:rPr lang="fi-FI" sz="1600" b="1" dirty="0" err="1">
                <a:effectLst/>
                <a:latin typeface="Arial" panose="020B0604020202020204" pitchFamily="34" charset="0"/>
              </a:rPr>
              <a:t>flexible</a:t>
            </a:r>
            <a:r>
              <a:rPr lang="fi-FI" sz="1600" b="1" dirty="0">
                <a:effectLst/>
                <a:latin typeface="Arial" panose="020B0604020202020204" pitchFamily="34" charset="0"/>
              </a:rPr>
              <a:t> </a:t>
            </a:r>
            <a:r>
              <a:rPr lang="fi-FI" sz="1600" b="1" dirty="0" err="1">
                <a:effectLst/>
                <a:latin typeface="Arial" panose="020B0604020202020204" pitchFamily="34" charset="0"/>
              </a:rPr>
              <a:t>images</a:t>
            </a:r>
            <a:r>
              <a:rPr lang="fi-FI" sz="1600" b="1" dirty="0">
                <a:effectLst/>
                <a:latin typeface="Arial" panose="020B0604020202020204" pitchFamily="34" charset="0"/>
              </a:rPr>
              <a:t> eli joustavat kuvat ja media </a:t>
            </a:r>
            <a:r>
              <a:rPr lang="fi-FI" sz="1600" b="1" dirty="0" err="1">
                <a:effectLst/>
                <a:latin typeface="Arial" panose="020B0604020202020204" pitchFamily="34" charset="0"/>
              </a:rPr>
              <a:t>queries</a:t>
            </a:r>
            <a:r>
              <a:rPr lang="fi-FI" sz="1600" b="1" dirty="0">
                <a:effectLst/>
                <a:latin typeface="Arial" panose="020B0604020202020204" pitchFamily="34" charset="0"/>
              </a:rPr>
              <a:t> eli mediakyselyt. </a:t>
            </a:r>
          </a:p>
          <a:p>
            <a:endParaRPr lang="fi-FI" sz="1600" dirty="0"/>
          </a:p>
        </p:txBody>
      </p:sp>
      <p:sp>
        <p:nvSpPr>
          <p:cNvPr id="5" name="Päivämäärän paikkamerkki 4">
            <a:extLst>
              <a:ext uri="{FF2B5EF4-FFF2-40B4-BE49-F238E27FC236}">
                <a16:creationId xmlns:a16="http://schemas.microsoft.com/office/drawing/2014/main" id="{79003EB0-577F-4C9E-9D66-00C46CD39056}"/>
              </a:ext>
            </a:extLst>
          </p:cNvPr>
          <p:cNvSpPr>
            <a:spLocks noGrp="1"/>
          </p:cNvSpPr>
          <p:nvPr>
            <p:ph type="dt" sz="half" idx="10"/>
          </p:nvPr>
        </p:nvSpPr>
        <p:spPr/>
        <p:txBody>
          <a:bodyPr/>
          <a:lstStyle/>
          <a:p>
            <a:pPr rtl="0"/>
            <a:fld id="{2C1920B2-9AE5-48CA-AAFD-786EC1B45A3A}" type="datetime1">
              <a:rPr lang="fi-FI" smtClean="0"/>
              <a:t>17.3.2023</a:t>
            </a:fld>
            <a:endParaRPr lang="fi-FI" dirty="0"/>
          </a:p>
        </p:txBody>
      </p:sp>
      <p:sp>
        <p:nvSpPr>
          <p:cNvPr id="6" name="Alatunnisteen paikkamerkki 5">
            <a:extLst>
              <a:ext uri="{FF2B5EF4-FFF2-40B4-BE49-F238E27FC236}">
                <a16:creationId xmlns:a16="http://schemas.microsoft.com/office/drawing/2014/main" id="{7E87C371-9455-4C64-A418-E7E113B06A8F}"/>
              </a:ext>
            </a:extLst>
          </p:cNvPr>
          <p:cNvSpPr>
            <a:spLocks noGrp="1"/>
          </p:cNvSpPr>
          <p:nvPr>
            <p:ph type="ftr" sz="quarter" idx="11"/>
          </p:nvPr>
        </p:nvSpPr>
        <p:spPr/>
        <p:txBody>
          <a:bodyPr/>
          <a:lstStyle/>
          <a:p>
            <a:pPr rtl="0"/>
            <a:r>
              <a:rPr lang="fi-FI"/>
              <a:t>MM</a:t>
            </a:r>
            <a:endParaRPr lang="fi-FI" dirty="0"/>
          </a:p>
        </p:txBody>
      </p:sp>
      <p:sp>
        <p:nvSpPr>
          <p:cNvPr id="7" name="Dian numeron paikkamerkki 6">
            <a:extLst>
              <a:ext uri="{FF2B5EF4-FFF2-40B4-BE49-F238E27FC236}">
                <a16:creationId xmlns:a16="http://schemas.microsoft.com/office/drawing/2014/main" id="{10AF2022-954C-4990-9956-EFC7A01641BD}"/>
              </a:ext>
            </a:extLst>
          </p:cNvPr>
          <p:cNvSpPr>
            <a:spLocks noGrp="1"/>
          </p:cNvSpPr>
          <p:nvPr>
            <p:ph type="sldNum" sz="quarter" idx="12"/>
          </p:nvPr>
        </p:nvSpPr>
        <p:spPr/>
        <p:txBody>
          <a:bodyPr/>
          <a:lstStyle/>
          <a:p>
            <a:pPr rtl="0"/>
            <a:fld id="{DBA1B0FB-D917-4C8C-928F-313BD683BF39}" type="slidenum">
              <a:rPr lang="fi-FI" smtClean="0"/>
              <a:pPr rtl="0"/>
              <a:t>117</a:t>
            </a:fld>
            <a:endParaRPr lang="fi-FI"/>
          </a:p>
        </p:txBody>
      </p:sp>
    </p:spTree>
    <p:extLst>
      <p:ext uri="{BB962C8B-B14F-4D97-AF65-F5344CB8AC3E}">
        <p14:creationId xmlns:p14="http://schemas.microsoft.com/office/powerpoint/2010/main" val="1378786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DBA77BA-7455-4F43-9D0B-DBCA8BA34E02}"/>
              </a:ext>
            </a:extLst>
          </p:cNvPr>
          <p:cNvSpPr>
            <a:spLocks noGrp="1"/>
          </p:cNvSpPr>
          <p:nvPr>
            <p:ph type="title"/>
          </p:nvPr>
        </p:nvSpPr>
        <p:spPr>
          <a:xfrm>
            <a:off x="164209" y="-447318"/>
            <a:ext cx="5695902" cy="1645285"/>
          </a:xfrm>
        </p:spPr>
        <p:txBody>
          <a:bodyPr/>
          <a:lstStyle/>
          <a:p>
            <a:r>
              <a:rPr lang="fi-FI" dirty="0" err="1"/>
              <a:t>Responsiivinen</a:t>
            </a:r>
            <a:r>
              <a:rPr lang="fi-FI" dirty="0"/>
              <a:t> kuva</a:t>
            </a:r>
          </a:p>
        </p:txBody>
      </p:sp>
      <p:sp>
        <p:nvSpPr>
          <p:cNvPr id="3" name="Sisällön paikkamerkki 2">
            <a:extLst>
              <a:ext uri="{FF2B5EF4-FFF2-40B4-BE49-F238E27FC236}">
                <a16:creationId xmlns:a16="http://schemas.microsoft.com/office/drawing/2014/main" id="{2538FBDD-70CD-4A3D-A029-737791E22D04}"/>
              </a:ext>
            </a:extLst>
          </p:cNvPr>
          <p:cNvSpPr>
            <a:spLocks noGrp="1"/>
          </p:cNvSpPr>
          <p:nvPr>
            <p:ph sz="quarter" idx="15"/>
          </p:nvPr>
        </p:nvSpPr>
        <p:spPr>
          <a:xfrm>
            <a:off x="359595" y="1644241"/>
            <a:ext cx="4442993" cy="2629143"/>
          </a:xfrm>
        </p:spPr>
        <p:txBody>
          <a:bodyPr/>
          <a:lstStyle/>
          <a:p>
            <a:r>
              <a:rPr lang="fi-FI" sz="2000" dirty="0">
                <a:hlinkClick r:id="rId2"/>
              </a:rPr>
              <a:t>https://developer.mozilla.org/en-US/docs/Learn/HTML/Multimedia_and_embedding/Responsive_images</a:t>
            </a:r>
            <a:r>
              <a:rPr lang="fi-FI" sz="2000" dirty="0"/>
              <a:t> </a:t>
            </a:r>
          </a:p>
          <a:p>
            <a:endParaRPr lang="fi-FI" sz="2000" dirty="0"/>
          </a:p>
        </p:txBody>
      </p:sp>
      <p:pic>
        <p:nvPicPr>
          <p:cNvPr id="9" name="Kuvan paikkamerkki 8" descr="Kuva, joka sisältää kohteen teksti, näyttökuva, tulostin, useat&#10;&#10;Kuvaus luotu automaattisesti">
            <a:extLst>
              <a:ext uri="{FF2B5EF4-FFF2-40B4-BE49-F238E27FC236}">
                <a16:creationId xmlns:a16="http://schemas.microsoft.com/office/drawing/2014/main" id="{5C4B7E2E-D76A-4C69-8C4A-8A46D0C55958}"/>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9401" r="19401"/>
          <a:stretch>
            <a:fillRect/>
          </a:stretch>
        </p:blipFill>
        <p:spPr>
          <a:xfrm>
            <a:off x="5341277" y="259030"/>
            <a:ext cx="6310047" cy="6310047"/>
          </a:xfrm>
        </p:spPr>
      </p:pic>
      <p:sp>
        <p:nvSpPr>
          <p:cNvPr id="5" name="Päivämäärän paikkamerkki 4">
            <a:extLst>
              <a:ext uri="{FF2B5EF4-FFF2-40B4-BE49-F238E27FC236}">
                <a16:creationId xmlns:a16="http://schemas.microsoft.com/office/drawing/2014/main" id="{666C921B-9102-4774-A908-64BB8D09F1D8}"/>
              </a:ext>
            </a:extLst>
          </p:cNvPr>
          <p:cNvSpPr>
            <a:spLocks noGrp="1"/>
          </p:cNvSpPr>
          <p:nvPr>
            <p:ph type="dt" sz="half" idx="10"/>
          </p:nvPr>
        </p:nvSpPr>
        <p:spPr/>
        <p:txBody>
          <a:bodyPr/>
          <a:lstStyle/>
          <a:p>
            <a:pPr rtl="0"/>
            <a:fld id="{FC1637BA-B16C-4B5C-9ED5-F567A0AAC1EB}" type="datetime1">
              <a:rPr lang="fi-FI" smtClean="0"/>
              <a:t>17.3.2023</a:t>
            </a:fld>
            <a:endParaRPr lang="fi-FI"/>
          </a:p>
        </p:txBody>
      </p:sp>
      <p:sp>
        <p:nvSpPr>
          <p:cNvPr id="6" name="Alatunnisteen paikkamerkki 5">
            <a:extLst>
              <a:ext uri="{FF2B5EF4-FFF2-40B4-BE49-F238E27FC236}">
                <a16:creationId xmlns:a16="http://schemas.microsoft.com/office/drawing/2014/main" id="{97F54DDE-35CC-4A8F-A2BF-F729109BEDAE}"/>
              </a:ext>
            </a:extLst>
          </p:cNvPr>
          <p:cNvSpPr>
            <a:spLocks noGrp="1"/>
          </p:cNvSpPr>
          <p:nvPr>
            <p:ph type="ftr" sz="quarter" idx="11"/>
          </p:nvPr>
        </p:nvSpPr>
        <p:spPr/>
        <p:txBody>
          <a:bodyPr/>
          <a:lstStyle/>
          <a:p>
            <a:pPr rtl="0"/>
            <a:r>
              <a:rPr lang="fi-FI"/>
              <a:t>MM</a:t>
            </a:r>
          </a:p>
        </p:txBody>
      </p:sp>
      <p:sp>
        <p:nvSpPr>
          <p:cNvPr id="7" name="Dian numeron paikkamerkki 6">
            <a:extLst>
              <a:ext uri="{FF2B5EF4-FFF2-40B4-BE49-F238E27FC236}">
                <a16:creationId xmlns:a16="http://schemas.microsoft.com/office/drawing/2014/main" id="{E78E102F-59AE-4F21-891C-DF145A9C586E}"/>
              </a:ext>
            </a:extLst>
          </p:cNvPr>
          <p:cNvSpPr>
            <a:spLocks noGrp="1"/>
          </p:cNvSpPr>
          <p:nvPr>
            <p:ph type="sldNum" sz="quarter" idx="12"/>
          </p:nvPr>
        </p:nvSpPr>
        <p:spPr/>
        <p:txBody>
          <a:bodyPr/>
          <a:lstStyle/>
          <a:p>
            <a:pPr rtl="0"/>
            <a:fld id="{DBA1B0FB-D917-4C8C-928F-313BD683BF39}" type="slidenum">
              <a:rPr lang="fi-FI" smtClean="0"/>
              <a:t>118</a:t>
            </a:fld>
            <a:endParaRPr lang="fi-FI"/>
          </a:p>
        </p:txBody>
      </p:sp>
      <p:sp>
        <p:nvSpPr>
          <p:cNvPr id="10" name="Tekstiruutu 9">
            <a:extLst>
              <a:ext uri="{FF2B5EF4-FFF2-40B4-BE49-F238E27FC236}">
                <a16:creationId xmlns:a16="http://schemas.microsoft.com/office/drawing/2014/main" id="{1B727439-DEBA-43AF-A262-7214D4B9505E}"/>
              </a:ext>
            </a:extLst>
          </p:cNvPr>
          <p:cNvSpPr txBox="1"/>
          <p:nvPr/>
        </p:nvSpPr>
        <p:spPr>
          <a:xfrm>
            <a:off x="8083295" y="6723707"/>
            <a:ext cx="4006140" cy="230832"/>
          </a:xfrm>
          <a:prstGeom prst="rect">
            <a:avLst/>
          </a:prstGeom>
          <a:noFill/>
        </p:spPr>
        <p:txBody>
          <a:bodyPr wrap="square" rtlCol="0">
            <a:spAutoFit/>
          </a:bodyPr>
          <a:lstStyle/>
          <a:p>
            <a:r>
              <a:rPr lang="fi-FI" sz="900">
                <a:hlinkClick r:id="rId4" tooltip="https://technofaq.org/posts/2019/01/benefits-of-responsive-web-site-designs/"/>
              </a:rPr>
              <a:t>Tämä kuva</a:t>
            </a:r>
            <a:r>
              <a:rPr lang="fi-FI" sz="900"/>
              <a:t>, tekijä Tuntematon tekijä, käyttöoikeus: </a:t>
            </a:r>
            <a:r>
              <a:rPr lang="fi-FI" sz="900">
                <a:hlinkClick r:id="rId5" tooltip="https://creativecommons.org/licenses/by-nc-sa/3.0/"/>
              </a:rPr>
              <a:t>CC BY-SA-NC</a:t>
            </a:r>
            <a:endParaRPr lang="fi-FI" sz="900"/>
          </a:p>
        </p:txBody>
      </p:sp>
    </p:spTree>
    <p:extLst>
      <p:ext uri="{BB962C8B-B14F-4D97-AF65-F5344CB8AC3E}">
        <p14:creationId xmlns:p14="http://schemas.microsoft.com/office/powerpoint/2010/main" val="2015425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59C3936-CAFD-499D-BD63-667E207E81DF}"/>
              </a:ext>
            </a:extLst>
          </p:cNvPr>
          <p:cNvSpPr>
            <a:spLocks noGrp="1"/>
          </p:cNvSpPr>
          <p:nvPr>
            <p:ph type="title"/>
          </p:nvPr>
        </p:nvSpPr>
        <p:spPr>
          <a:xfrm>
            <a:off x="215759" y="143446"/>
            <a:ext cx="4779742" cy="939891"/>
          </a:xfrm>
        </p:spPr>
        <p:txBody>
          <a:bodyPr/>
          <a:lstStyle/>
          <a:p>
            <a:r>
              <a:rPr lang="fi-FI" dirty="0"/>
              <a:t>&lt;</a:t>
            </a:r>
            <a:r>
              <a:rPr lang="fi-FI" dirty="0" err="1"/>
              <a:t>picture</a:t>
            </a:r>
            <a:r>
              <a:rPr lang="fi-FI" dirty="0"/>
              <a:t>&gt; elementti</a:t>
            </a:r>
          </a:p>
        </p:txBody>
      </p:sp>
      <p:sp>
        <p:nvSpPr>
          <p:cNvPr id="3" name="Sisällön paikkamerkki 2">
            <a:extLst>
              <a:ext uri="{FF2B5EF4-FFF2-40B4-BE49-F238E27FC236}">
                <a16:creationId xmlns:a16="http://schemas.microsoft.com/office/drawing/2014/main" id="{FF2E9731-535E-43D9-9445-2788D5FDB62A}"/>
              </a:ext>
            </a:extLst>
          </p:cNvPr>
          <p:cNvSpPr>
            <a:spLocks noGrp="1"/>
          </p:cNvSpPr>
          <p:nvPr>
            <p:ph sz="quarter" idx="15"/>
          </p:nvPr>
        </p:nvSpPr>
        <p:spPr>
          <a:xfrm>
            <a:off x="1093796" y="1991605"/>
            <a:ext cx="4107603" cy="2351087"/>
          </a:xfrm>
        </p:spPr>
        <p:txBody>
          <a:bodyPr/>
          <a:lstStyle/>
          <a:p>
            <a:r>
              <a:rPr lang="fi-FI" dirty="0">
                <a:hlinkClick r:id="rId2"/>
              </a:rPr>
              <a:t>https://developer.mozilla.org/en-US/docs/Web/HTML/Element/picture</a:t>
            </a:r>
            <a:endParaRPr lang="fi-FI" dirty="0"/>
          </a:p>
          <a:p>
            <a:endParaRPr lang="fi-FI" dirty="0"/>
          </a:p>
          <a:p>
            <a:r>
              <a:rPr lang="fi-FI" dirty="0">
                <a:hlinkClick r:id="rId3"/>
              </a:rPr>
              <a:t>https://web.dev/serve-images-webp/</a:t>
            </a:r>
            <a:endParaRPr lang="fi-FI" dirty="0"/>
          </a:p>
          <a:p>
            <a:r>
              <a:rPr lang="fi-FI" dirty="0"/>
              <a:t> </a:t>
            </a:r>
          </a:p>
        </p:txBody>
      </p:sp>
      <p:pic>
        <p:nvPicPr>
          <p:cNvPr id="9" name="Kuvan paikkamerkki 8" descr="Kuva, joka sisältää kohteen kasvi, kukka, auringonkukka, keltainen&#10;&#10;Kuvaus luotu automaattisesti">
            <a:extLst>
              <a:ext uri="{FF2B5EF4-FFF2-40B4-BE49-F238E27FC236}">
                <a16:creationId xmlns:a16="http://schemas.microsoft.com/office/drawing/2014/main" id="{211A6B41-5BDF-40E9-B71C-968D44DA2F22}"/>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12457" b="12457"/>
          <a:stretch>
            <a:fillRect/>
          </a:stretch>
        </p:blipFill>
        <p:spPr>
          <a:xfrm>
            <a:off x="5535809" y="226627"/>
            <a:ext cx="5562394" cy="5562394"/>
          </a:xfrm>
        </p:spPr>
      </p:pic>
      <p:sp>
        <p:nvSpPr>
          <p:cNvPr id="5" name="Päivämäärän paikkamerkki 4">
            <a:extLst>
              <a:ext uri="{FF2B5EF4-FFF2-40B4-BE49-F238E27FC236}">
                <a16:creationId xmlns:a16="http://schemas.microsoft.com/office/drawing/2014/main" id="{3C04EF03-FBB6-4705-8E13-1E9E43EA38C6}"/>
              </a:ext>
            </a:extLst>
          </p:cNvPr>
          <p:cNvSpPr>
            <a:spLocks noGrp="1"/>
          </p:cNvSpPr>
          <p:nvPr>
            <p:ph type="dt" sz="half" idx="10"/>
          </p:nvPr>
        </p:nvSpPr>
        <p:spPr/>
        <p:txBody>
          <a:bodyPr/>
          <a:lstStyle/>
          <a:p>
            <a:pPr rtl="0"/>
            <a:fld id="{082B6961-AFCC-4AD9-90D5-346576A020E5}" type="datetime1">
              <a:rPr lang="fi-FI" smtClean="0"/>
              <a:t>17.3.2023</a:t>
            </a:fld>
            <a:endParaRPr lang="fi-FI"/>
          </a:p>
        </p:txBody>
      </p:sp>
      <p:sp>
        <p:nvSpPr>
          <p:cNvPr id="6" name="Alatunnisteen paikkamerkki 5">
            <a:extLst>
              <a:ext uri="{FF2B5EF4-FFF2-40B4-BE49-F238E27FC236}">
                <a16:creationId xmlns:a16="http://schemas.microsoft.com/office/drawing/2014/main" id="{A46B0A15-B01A-4F44-B862-5D609D442828}"/>
              </a:ext>
            </a:extLst>
          </p:cNvPr>
          <p:cNvSpPr>
            <a:spLocks noGrp="1"/>
          </p:cNvSpPr>
          <p:nvPr>
            <p:ph type="ftr" sz="quarter" idx="11"/>
          </p:nvPr>
        </p:nvSpPr>
        <p:spPr/>
        <p:txBody>
          <a:bodyPr/>
          <a:lstStyle/>
          <a:p>
            <a:pPr rtl="0"/>
            <a:r>
              <a:rPr lang="fi-FI"/>
              <a:t>MM</a:t>
            </a:r>
          </a:p>
        </p:txBody>
      </p:sp>
      <p:sp>
        <p:nvSpPr>
          <p:cNvPr id="7" name="Dian numeron paikkamerkki 6">
            <a:extLst>
              <a:ext uri="{FF2B5EF4-FFF2-40B4-BE49-F238E27FC236}">
                <a16:creationId xmlns:a16="http://schemas.microsoft.com/office/drawing/2014/main" id="{8FE69F55-A0A7-4496-B46D-D132A176EA76}"/>
              </a:ext>
            </a:extLst>
          </p:cNvPr>
          <p:cNvSpPr>
            <a:spLocks noGrp="1"/>
          </p:cNvSpPr>
          <p:nvPr>
            <p:ph type="sldNum" sz="quarter" idx="12"/>
          </p:nvPr>
        </p:nvSpPr>
        <p:spPr/>
        <p:txBody>
          <a:bodyPr/>
          <a:lstStyle/>
          <a:p>
            <a:pPr rtl="0"/>
            <a:fld id="{DBA1B0FB-D917-4C8C-928F-313BD683BF39}" type="slidenum">
              <a:rPr lang="fi-FI" smtClean="0"/>
              <a:t>119</a:t>
            </a:fld>
            <a:endParaRPr lang="fi-FI"/>
          </a:p>
        </p:txBody>
      </p:sp>
      <p:sp>
        <p:nvSpPr>
          <p:cNvPr id="10" name="Tekstiruutu 9">
            <a:extLst>
              <a:ext uri="{FF2B5EF4-FFF2-40B4-BE49-F238E27FC236}">
                <a16:creationId xmlns:a16="http://schemas.microsoft.com/office/drawing/2014/main" id="{E4891A25-65CB-44A2-8594-5CBED482C3F3}"/>
              </a:ext>
            </a:extLst>
          </p:cNvPr>
          <p:cNvSpPr txBox="1"/>
          <p:nvPr/>
        </p:nvSpPr>
        <p:spPr>
          <a:xfrm>
            <a:off x="5535809" y="5836485"/>
            <a:ext cx="5562394" cy="230832"/>
          </a:xfrm>
          <a:prstGeom prst="rect">
            <a:avLst/>
          </a:prstGeom>
          <a:noFill/>
        </p:spPr>
        <p:txBody>
          <a:bodyPr wrap="square" rtlCol="0">
            <a:spAutoFit/>
          </a:bodyPr>
          <a:lstStyle/>
          <a:p>
            <a:r>
              <a:rPr lang="fi-FI" sz="900">
                <a:hlinkClick r:id="rId5" tooltip="https://ja.wiktionary.org/wiki/%E3%81%B2%E3%81%BE%E3%82%8F%E3%82%8A"/>
              </a:rPr>
              <a:t>Tämä kuva</a:t>
            </a:r>
            <a:r>
              <a:rPr lang="fi-FI" sz="900"/>
              <a:t>, tekijä Tuntematon tekijä, käyttöoikeus: </a:t>
            </a:r>
            <a:r>
              <a:rPr lang="fi-FI" sz="900">
                <a:hlinkClick r:id="rId6" tooltip="https://creativecommons.org/licenses/by-sa/3.0/"/>
              </a:rPr>
              <a:t>CC BY-SA</a:t>
            </a:r>
            <a:endParaRPr lang="fi-FI" sz="900"/>
          </a:p>
        </p:txBody>
      </p:sp>
    </p:spTree>
    <p:extLst>
      <p:ext uri="{BB962C8B-B14F-4D97-AF65-F5344CB8AC3E}">
        <p14:creationId xmlns:p14="http://schemas.microsoft.com/office/powerpoint/2010/main" val="307074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BDE8D64-4D17-4EC6-8735-D8F36A4E62B4}"/>
              </a:ext>
            </a:extLst>
          </p:cNvPr>
          <p:cNvSpPr>
            <a:spLocks noGrp="1"/>
          </p:cNvSpPr>
          <p:nvPr>
            <p:ph type="title"/>
          </p:nvPr>
        </p:nvSpPr>
        <p:spPr/>
        <p:txBody>
          <a:bodyPr/>
          <a:lstStyle/>
          <a:p>
            <a:r>
              <a:rPr lang="fi-FI" dirty="0" err="1"/>
              <a:t>Selector</a:t>
            </a:r>
            <a:r>
              <a:rPr lang="fi-FI" dirty="0"/>
              <a:t> ja </a:t>
            </a:r>
            <a:r>
              <a:rPr lang="fi-FI" dirty="0" err="1"/>
              <a:t>declaration</a:t>
            </a:r>
            <a:endParaRPr lang="fi-FI" dirty="0"/>
          </a:p>
        </p:txBody>
      </p:sp>
      <p:sp>
        <p:nvSpPr>
          <p:cNvPr id="3" name="Sisällön paikkamerkki 2">
            <a:extLst>
              <a:ext uri="{FF2B5EF4-FFF2-40B4-BE49-F238E27FC236}">
                <a16:creationId xmlns:a16="http://schemas.microsoft.com/office/drawing/2014/main" id="{D3DC56CB-0315-4E43-9E19-C379C51198BC}"/>
              </a:ext>
            </a:extLst>
          </p:cNvPr>
          <p:cNvSpPr>
            <a:spLocks noGrp="1"/>
          </p:cNvSpPr>
          <p:nvPr>
            <p:ph idx="1"/>
          </p:nvPr>
        </p:nvSpPr>
        <p:spPr/>
        <p:txBody>
          <a:bodyPr/>
          <a:lstStyle/>
          <a:p>
            <a:r>
              <a:rPr lang="fi-FI" sz="2400" dirty="0"/>
              <a:t>Säännöt koostuvat valitsimista (</a:t>
            </a:r>
            <a:r>
              <a:rPr lang="fi-FI" sz="2400" dirty="0" err="1"/>
              <a:t>selectors</a:t>
            </a:r>
            <a:r>
              <a:rPr lang="fi-FI" sz="2400" dirty="0"/>
              <a:t>) (jotka määrittävät elementit, joihin sääntöä sovelletaan) ja määrittelyosasta (</a:t>
            </a:r>
            <a:r>
              <a:rPr lang="fi-FI" sz="2400" dirty="0" err="1"/>
              <a:t>declarations</a:t>
            </a:r>
            <a:r>
              <a:rPr lang="fi-FI" sz="2400" dirty="0"/>
              <a:t>) (jotka osoittavat miltä näiden elementtien tulisi näyttää).</a:t>
            </a:r>
          </a:p>
          <a:p>
            <a:endParaRPr lang="fi-FI" dirty="0"/>
          </a:p>
        </p:txBody>
      </p:sp>
      <p:pic>
        <p:nvPicPr>
          <p:cNvPr id="4" name="Kuva 3">
            <a:extLst>
              <a:ext uri="{FF2B5EF4-FFF2-40B4-BE49-F238E27FC236}">
                <a16:creationId xmlns:a16="http://schemas.microsoft.com/office/drawing/2014/main" id="{4905C7A0-19C3-42B2-AD7F-4E9EAF8E62E0}"/>
              </a:ext>
            </a:extLst>
          </p:cNvPr>
          <p:cNvPicPr>
            <a:picLocks noChangeAspect="1"/>
          </p:cNvPicPr>
          <p:nvPr/>
        </p:nvPicPr>
        <p:blipFill>
          <a:blip r:embed="rId2"/>
          <a:stretch>
            <a:fillRect/>
          </a:stretch>
        </p:blipFill>
        <p:spPr>
          <a:xfrm>
            <a:off x="3179847" y="3408366"/>
            <a:ext cx="4177846" cy="1321859"/>
          </a:xfrm>
          <a:prstGeom prst="rect">
            <a:avLst/>
          </a:prstGeom>
        </p:spPr>
      </p:pic>
    </p:spTree>
    <p:extLst>
      <p:ext uri="{BB962C8B-B14F-4D97-AF65-F5344CB8AC3E}">
        <p14:creationId xmlns:p14="http://schemas.microsoft.com/office/powerpoint/2010/main" val="683598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334E973-1CBC-4866-B94F-3E4C17D24BF1}"/>
              </a:ext>
            </a:extLst>
          </p:cNvPr>
          <p:cNvSpPr>
            <a:spLocks noGrp="1"/>
          </p:cNvSpPr>
          <p:nvPr>
            <p:ph type="title"/>
          </p:nvPr>
        </p:nvSpPr>
        <p:spPr/>
        <p:txBody>
          <a:bodyPr/>
          <a:lstStyle/>
          <a:p>
            <a:r>
              <a:rPr lang="fi-FI" dirty="0" err="1"/>
              <a:t>Fluid</a:t>
            </a:r>
            <a:r>
              <a:rPr lang="fi-FI" dirty="0"/>
              <a:t> </a:t>
            </a:r>
            <a:r>
              <a:rPr lang="fi-FI" dirty="0" err="1"/>
              <a:t>grid</a:t>
            </a:r>
            <a:r>
              <a:rPr lang="fi-FI" dirty="0"/>
              <a:t>, media kysely, </a:t>
            </a:r>
            <a:r>
              <a:rPr lang="fi-FI" dirty="0" err="1"/>
              <a:t>responsiivisuus</a:t>
            </a:r>
            <a:r>
              <a:rPr lang="fi-FI" dirty="0"/>
              <a:t> </a:t>
            </a:r>
            <a:r>
              <a:rPr lang="fi-FI" dirty="0">
                <a:hlinkClick r:id="rId2"/>
              </a:rPr>
              <a:t>https://web.dev/learn/design/</a:t>
            </a:r>
            <a:r>
              <a:rPr lang="fi-FI" dirty="0"/>
              <a:t> </a:t>
            </a:r>
          </a:p>
        </p:txBody>
      </p:sp>
      <p:sp>
        <p:nvSpPr>
          <p:cNvPr id="3" name="Sisällön paikkamerkki 2">
            <a:extLst>
              <a:ext uri="{FF2B5EF4-FFF2-40B4-BE49-F238E27FC236}">
                <a16:creationId xmlns:a16="http://schemas.microsoft.com/office/drawing/2014/main" id="{F556DC15-1423-4FE9-8F4C-01A73D824C51}"/>
              </a:ext>
            </a:extLst>
          </p:cNvPr>
          <p:cNvSpPr>
            <a:spLocks noGrp="1"/>
          </p:cNvSpPr>
          <p:nvPr>
            <p:ph sz="half" idx="1"/>
          </p:nvPr>
        </p:nvSpPr>
        <p:spPr>
          <a:xfrm>
            <a:off x="5998822" y="1050106"/>
            <a:ext cx="5656221" cy="3619500"/>
          </a:xfrm>
        </p:spPr>
        <p:txBody>
          <a:bodyPr>
            <a:noAutofit/>
          </a:bodyPr>
          <a:lstStyle/>
          <a:p>
            <a:r>
              <a:rPr lang="fi-FI" sz="2000" dirty="0" err="1"/>
              <a:t>Responsiivinen</a:t>
            </a:r>
            <a:r>
              <a:rPr lang="fi-FI" sz="2000" dirty="0"/>
              <a:t> web-suunnittelu on verkkokehityksen ydin.</a:t>
            </a:r>
          </a:p>
          <a:p>
            <a:r>
              <a:rPr lang="fi-FI" sz="2000" dirty="0"/>
              <a:t>Sen avulla verkkosivusi näyttävät paremmilta ja reagoivammilta kaikilla laitteilla.</a:t>
            </a:r>
          </a:p>
          <a:p>
            <a:r>
              <a:rPr lang="fi-FI" sz="2000" dirty="0"/>
              <a:t>Se voidaan saavuttaa vain html:llä ja </a:t>
            </a:r>
            <a:r>
              <a:rPr lang="fi-FI" sz="2000" dirty="0" err="1"/>
              <a:t>css:llä</a:t>
            </a:r>
            <a:r>
              <a:rPr lang="fi-FI" sz="2000" dirty="0"/>
              <a:t>.</a:t>
            </a:r>
          </a:p>
          <a:p>
            <a:r>
              <a:rPr lang="fi-FI" sz="2000" dirty="0" err="1"/>
              <a:t>Responsiivinen</a:t>
            </a:r>
            <a:r>
              <a:rPr lang="fi-FI" sz="2000" dirty="0"/>
              <a:t> verkkosivu toimii hyvin useissa eri laitteissa: matkapuhelimissa, tableteissa, kannettavissa tietokoneissa tai pöytätietokoneissa.</a:t>
            </a:r>
          </a:p>
          <a:p>
            <a:r>
              <a:rPr lang="fi-FI" sz="2000" dirty="0"/>
              <a:t>Se myös näyttää ja näyttää hyvältä eri näyttökokojen välillä, esimerkiksi jos matkapuhelin on pystytilassa, sen leveys on paljon pienempi ja vaakatilassa näytön koko on paljon leveämpi.</a:t>
            </a:r>
          </a:p>
          <a:p>
            <a:endParaRPr lang="fi-FI" sz="2000" dirty="0"/>
          </a:p>
        </p:txBody>
      </p:sp>
      <p:sp>
        <p:nvSpPr>
          <p:cNvPr id="4" name="Sisällön paikkamerkki 3">
            <a:extLst>
              <a:ext uri="{FF2B5EF4-FFF2-40B4-BE49-F238E27FC236}">
                <a16:creationId xmlns:a16="http://schemas.microsoft.com/office/drawing/2014/main" id="{0E5BB22E-5F35-4694-A0B3-A1745F984340}"/>
              </a:ext>
            </a:extLst>
          </p:cNvPr>
          <p:cNvSpPr>
            <a:spLocks noGrp="1"/>
          </p:cNvSpPr>
          <p:nvPr>
            <p:ph sz="half" idx="2"/>
          </p:nvPr>
        </p:nvSpPr>
        <p:spPr>
          <a:xfrm>
            <a:off x="616866" y="1543265"/>
            <a:ext cx="4800600" cy="3619500"/>
          </a:xfrm>
        </p:spPr>
        <p:txBody>
          <a:bodyPr>
            <a:noAutofit/>
          </a:bodyPr>
          <a:lstStyle/>
          <a:p>
            <a:r>
              <a:rPr lang="fi-FI" sz="2000" dirty="0" err="1">
                <a:effectLst/>
              </a:rPr>
              <a:t>Fluid</a:t>
            </a:r>
            <a:r>
              <a:rPr lang="fi-FI" sz="2000" dirty="0">
                <a:effectLst/>
              </a:rPr>
              <a:t> </a:t>
            </a:r>
            <a:r>
              <a:rPr lang="fi-FI" sz="2000" dirty="0" err="1">
                <a:effectLst/>
              </a:rPr>
              <a:t>gridin</a:t>
            </a:r>
            <a:r>
              <a:rPr lang="fi-FI" sz="2000" dirty="0">
                <a:effectLst/>
              </a:rPr>
              <a:t> idea on luoda suhteelliset mittayksiköt, jotta sisältö saadaan skaalautumaan eri päätelaitteille. Joustavilla kuvilla tai ylipäänsä kaikella medialla, joka toimii joustavassa sisällössä, </a:t>
            </a:r>
            <a:r>
              <a:rPr lang="fi-FI" sz="2000" dirty="0" err="1">
                <a:effectLst/>
              </a:rPr>
              <a:t>Marcotte</a:t>
            </a:r>
            <a:r>
              <a:rPr lang="fi-FI" sz="2000" dirty="0">
                <a:effectLst/>
              </a:rPr>
              <a:t> tarkoitti skaalautuvia kuvia. </a:t>
            </a:r>
          </a:p>
          <a:p>
            <a:r>
              <a:rPr lang="fi-FI" sz="2000" dirty="0">
                <a:effectLst/>
              </a:rPr>
              <a:t>Mediakyselyillä on tarkoitus optimoida näkymää ja asettaa eri tyyliohjeet käyttöön riippuen päätelaitteen </a:t>
            </a:r>
            <a:r>
              <a:rPr lang="fi-FI" sz="2000" dirty="0" err="1">
                <a:effectLst/>
              </a:rPr>
              <a:t>loogi-sesta</a:t>
            </a:r>
            <a:r>
              <a:rPr lang="fi-FI" sz="2000" dirty="0">
                <a:effectLst/>
              </a:rPr>
              <a:t> resoluutiosta. </a:t>
            </a:r>
          </a:p>
          <a:p>
            <a:r>
              <a:rPr lang="fi-FI" sz="2000" dirty="0">
                <a:effectLst/>
              </a:rPr>
              <a:t>Tällöin saadaan näkymä helposti asemoitua uudelleen.</a:t>
            </a:r>
            <a:endParaRPr lang="fi-FI" sz="2000" dirty="0"/>
          </a:p>
          <a:p>
            <a:endParaRPr lang="fi-FI" sz="2000" dirty="0"/>
          </a:p>
        </p:txBody>
      </p:sp>
    </p:spTree>
    <p:extLst>
      <p:ext uri="{BB962C8B-B14F-4D97-AF65-F5344CB8AC3E}">
        <p14:creationId xmlns:p14="http://schemas.microsoft.com/office/powerpoint/2010/main" val="884606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C6A0DC2-5949-4CC2-903C-7BD96D351980}"/>
              </a:ext>
            </a:extLst>
          </p:cNvPr>
          <p:cNvSpPr>
            <a:spLocks noGrp="1"/>
          </p:cNvSpPr>
          <p:nvPr>
            <p:ph type="title"/>
          </p:nvPr>
        </p:nvSpPr>
        <p:spPr/>
        <p:txBody>
          <a:bodyPr/>
          <a:lstStyle/>
          <a:p>
            <a:r>
              <a:rPr lang="fi-FI" dirty="0" err="1"/>
              <a:t>Responsiivinen</a:t>
            </a:r>
            <a:r>
              <a:rPr lang="fi-FI" dirty="0"/>
              <a:t> web suunnittelu - </a:t>
            </a:r>
            <a:r>
              <a:rPr lang="fi-FI" dirty="0" err="1"/>
              <a:t>viewport</a:t>
            </a:r>
            <a:endParaRPr lang="fi-FI" dirty="0"/>
          </a:p>
        </p:txBody>
      </p:sp>
      <p:sp>
        <p:nvSpPr>
          <p:cNvPr id="3" name="Sisällön paikkamerkki 2">
            <a:extLst>
              <a:ext uri="{FF2B5EF4-FFF2-40B4-BE49-F238E27FC236}">
                <a16:creationId xmlns:a16="http://schemas.microsoft.com/office/drawing/2014/main" id="{A28AA40D-9D00-4D07-924D-226B31DC6FCA}"/>
              </a:ext>
            </a:extLst>
          </p:cNvPr>
          <p:cNvSpPr>
            <a:spLocks noGrp="1"/>
          </p:cNvSpPr>
          <p:nvPr>
            <p:ph sz="half" idx="1"/>
          </p:nvPr>
        </p:nvSpPr>
        <p:spPr>
          <a:xfrm>
            <a:off x="642135" y="1289407"/>
            <a:ext cx="5415765" cy="5186207"/>
          </a:xfrm>
        </p:spPr>
        <p:txBody>
          <a:bodyPr>
            <a:noAutofit/>
          </a:bodyPr>
          <a:lstStyle/>
          <a:p>
            <a:r>
              <a:rPr lang="fi-FI" sz="1800" dirty="0" err="1"/>
              <a:t>Viewport</a:t>
            </a:r>
            <a:r>
              <a:rPr lang="fi-FI" sz="1800" dirty="0"/>
              <a:t> on ikkunan alue, jossa web-sisältö näkyy. Tai yksinkertaisimmillaan se on verkkosivun näkyvä alue, jonka käyttäjä näkee.</a:t>
            </a:r>
          </a:p>
          <a:p>
            <a:r>
              <a:rPr lang="fi-FI" sz="1800" dirty="0"/>
              <a:t>Näkymän koko riippuu käyttäjän laitteesta. Matkapuhelimissa kuvaporttien koko on paljon pienempi verrattuna kannettaviin tai pöytätietokoneisiin, jotka ovat paljon leveämpiä.</a:t>
            </a:r>
          </a:p>
          <a:p>
            <a:r>
              <a:rPr lang="fi-FI" sz="1800" dirty="0"/>
              <a:t>Ennen kuin verkkosivuja ei ole mobiilioptimoitu, ne näyttävät huonoilta matkapuhelimissa tai pöydissä, koska ne on suunniteltu vain tietokoneiden näytöille.</a:t>
            </a:r>
          </a:p>
          <a:p>
            <a:r>
              <a:rPr lang="fi-FI" sz="1800" dirty="0"/>
              <a:t>Lisäksi aiemmin mainitut verkkosivut on määritelty kiinteillä koolla, esimerkiksi verkkosivuilla voi olla kääreitä tai säilöjä, joiden leveys on 1000 pikseliä, mikä saa verkkosivut näyttämään huonolta kapealla näytöllä.</a:t>
            </a:r>
          </a:p>
        </p:txBody>
      </p:sp>
      <p:sp>
        <p:nvSpPr>
          <p:cNvPr id="4" name="Sisällön paikkamerkki 3">
            <a:extLst>
              <a:ext uri="{FF2B5EF4-FFF2-40B4-BE49-F238E27FC236}">
                <a16:creationId xmlns:a16="http://schemas.microsoft.com/office/drawing/2014/main" id="{2C764E3E-56EB-47F8-8A70-94D8596FECF8}"/>
              </a:ext>
            </a:extLst>
          </p:cNvPr>
          <p:cNvSpPr>
            <a:spLocks noGrp="1"/>
          </p:cNvSpPr>
          <p:nvPr>
            <p:ph sz="half" idx="2"/>
          </p:nvPr>
        </p:nvSpPr>
        <p:spPr>
          <a:xfrm>
            <a:off x="6647796" y="1366463"/>
            <a:ext cx="4800600" cy="4998377"/>
          </a:xfrm>
        </p:spPr>
        <p:txBody>
          <a:bodyPr>
            <a:normAutofit fontScale="85000" lnSpcReduction="20000"/>
          </a:bodyPr>
          <a:lstStyle/>
          <a:p>
            <a:r>
              <a:rPr lang="fi-FI" dirty="0"/>
              <a:t>Käyttämällä näkymän &lt;</a:t>
            </a:r>
            <a:r>
              <a:rPr lang="fi-FI" dirty="0" err="1"/>
              <a:t>meta</a:t>
            </a:r>
            <a:r>
              <a:rPr lang="fi-FI" dirty="0"/>
              <a:t>&gt;tagia</a:t>
            </a:r>
          </a:p>
          <a:p>
            <a:r>
              <a:rPr lang="fi-FI" dirty="0"/>
              <a:t>Web-sivujen renderöinnin parantamiseksi pienemmissä laitteissa, joiden näyttökoko on kapeampi, html 5 esitteli sitten tavan hallita katseluporttia.</a:t>
            </a:r>
          </a:p>
          <a:p>
            <a:r>
              <a:rPr lang="fi-FI" dirty="0"/>
              <a:t>Se voidaan saavuttaa sisällönkuvauskentillä.</a:t>
            </a:r>
          </a:p>
          <a:p>
            <a:r>
              <a:rPr lang="fi-FI" dirty="0"/>
              <a:t>Leveysominaisuus ohjaa näkymän kokoa.</a:t>
            </a:r>
          </a:p>
          <a:p>
            <a:r>
              <a:rPr lang="fi-FI" dirty="0"/>
              <a:t>Se voidaan asettaa kiinteällä määrällä pikseleitä, kuten </a:t>
            </a:r>
            <a:r>
              <a:rPr lang="fi-FI" dirty="0" err="1"/>
              <a:t>with</a:t>
            </a:r>
            <a:r>
              <a:rPr lang="fi-FI" dirty="0"/>
              <a:t> = 600.</a:t>
            </a:r>
          </a:p>
          <a:p>
            <a:r>
              <a:rPr lang="fi-FI" dirty="0"/>
              <a:t>Se voidaan myös asettaa laitteen leveyden erikoisavainsanan arvoksi, joka on 100 % näkymän leveydestä </a:t>
            </a:r>
            <a:r>
              <a:rPr lang="fi-FI" dirty="0" err="1"/>
              <a:t>css</a:t>
            </a:r>
            <a:r>
              <a:rPr lang="fi-FI" dirty="0"/>
              <a:t>-pikseleinä.</a:t>
            </a:r>
          </a:p>
          <a:p>
            <a:r>
              <a:rPr lang="fi-FI" dirty="0"/>
              <a:t>Alkuasteikko-ominaisuus, jonka arvo on 1, ohjaa </a:t>
            </a:r>
            <a:r>
              <a:rPr lang="fi-FI" dirty="0" err="1"/>
              <a:t>zoomaustasoa</a:t>
            </a:r>
            <a:r>
              <a:rPr lang="fi-FI" dirty="0"/>
              <a:t>, kun sivu ladataan ensimmäisen kerran.</a:t>
            </a:r>
          </a:p>
          <a:p>
            <a:r>
              <a:rPr lang="fi-FI" dirty="0"/>
              <a:t>Ymmärtääksesi paremmin kaikkia näitä kontekstuaalisia selityksiä tässä on kahden Web-sivun vertailu, joissa on ja ilman näkymän &lt;</a:t>
            </a:r>
            <a:r>
              <a:rPr lang="fi-FI" dirty="0" err="1"/>
              <a:t>meta</a:t>
            </a:r>
            <a:r>
              <a:rPr lang="fi-FI" dirty="0"/>
              <a:t>&gt;-tagia.</a:t>
            </a:r>
          </a:p>
        </p:txBody>
      </p:sp>
    </p:spTree>
    <p:extLst>
      <p:ext uri="{BB962C8B-B14F-4D97-AF65-F5344CB8AC3E}">
        <p14:creationId xmlns:p14="http://schemas.microsoft.com/office/powerpoint/2010/main" val="4049992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04D2B61-3D55-4DF7-B8FA-F86C835AF6FD}"/>
              </a:ext>
            </a:extLst>
          </p:cNvPr>
          <p:cNvSpPr>
            <a:spLocks noGrp="1"/>
          </p:cNvSpPr>
          <p:nvPr>
            <p:ph type="title"/>
          </p:nvPr>
        </p:nvSpPr>
        <p:spPr/>
        <p:txBody>
          <a:bodyPr/>
          <a:lstStyle/>
          <a:p>
            <a:r>
              <a:rPr lang="fi-FI" dirty="0"/>
              <a:t>Grid</a:t>
            </a:r>
          </a:p>
        </p:txBody>
      </p:sp>
      <p:sp>
        <p:nvSpPr>
          <p:cNvPr id="3" name="Sisällön paikkamerkki 2">
            <a:extLst>
              <a:ext uri="{FF2B5EF4-FFF2-40B4-BE49-F238E27FC236}">
                <a16:creationId xmlns:a16="http://schemas.microsoft.com/office/drawing/2014/main" id="{3B0404CE-C525-4FC6-ABD8-114CECBF9D2D}"/>
              </a:ext>
            </a:extLst>
          </p:cNvPr>
          <p:cNvSpPr>
            <a:spLocks noGrp="1"/>
          </p:cNvSpPr>
          <p:nvPr>
            <p:ph sz="half" idx="1"/>
          </p:nvPr>
        </p:nvSpPr>
        <p:spPr>
          <a:xfrm>
            <a:off x="444500" y="1371601"/>
            <a:ext cx="5613400" cy="5104014"/>
          </a:xfrm>
        </p:spPr>
        <p:txBody>
          <a:bodyPr>
            <a:noAutofit/>
          </a:bodyPr>
          <a:lstStyle/>
          <a:p>
            <a:r>
              <a:rPr lang="fi-FI" sz="1800" dirty="0">
                <a:hlinkClick r:id="rId2"/>
              </a:rPr>
              <a:t>Https://cssreference.io/css-grid/</a:t>
            </a:r>
            <a:endParaRPr lang="fi-FI" sz="1800" dirty="0"/>
          </a:p>
          <a:p>
            <a:r>
              <a:rPr lang="fi-FI" sz="1800" dirty="0">
                <a:hlinkClick r:id="rId3"/>
              </a:rPr>
              <a:t>https://gridbyexample.com/examples/</a:t>
            </a:r>
            <a:r>
              <a:rPr lang="fi-FI" sz="1800" dirty="0"/>
              <a:t> </a:t>
            </a:r>
          </a:p>
          <a:p>
            <a:r>
              <a:rPr lang="fi-FI" sz="1800" dirty="0"/>
              <a:t>Ruudukkonäkymä tai ruudukkojärjestelmän asettelu on yksi reagoivan web-suunnittelun perustekijöistä.</a:t>
            </a:r>
          </a:p>
          <a:p>
            <a:r>
              <a:rPr lang="fi-FI" sz="1800" dirty="0"/>
              <a:t>Ruudukkojärjestelmä koostuu laatikoista. Se jakaa verkkosivun useisiin sarakkeisiin.</a:t>
            </a:r>
          </a:p>
          <a:p>
            <a:r>
              <a:rPr lang="fi-FI" sz="1800" dirty="0"/>
              <a:t>Se on erittäin hyödyllinen web-suunnittelussa, koska se auttaa web-suunnittelijoita helposti sijoittamaan elementtejä sivulle.</a:t>
            </a:r>
          </a:p>
          <a:p>
            <a:r>
              <a:rPr lang="fi-FI" sz="1800" dirty="0"/>
              <a:t>Ruudukkoasettelussa on yleensä 12 saraketta ja sen kokonaisleveys on 100 %.</a:t>
            </a:r>
          </a:p>
          <a:p>
            <a:r>
              <a:rPr lang="fi-FI" sz="1800" dirty="0"/>
              <a:t>Se voi kutistua tai kasvaa, kun muutat selainikkunan näytön kokoa.</a:t>
            </a:r>
          </a:p>
        </p:txBody>
      </p:sp>
      <p:sp>
        <p:nvSpPr>
          <p:cNvPr id="4" name="Sisällön paikkamerkki 3">
            <a:extLst>
              <a:ext uri="{FF2B5EF4-FFF2-40B4-BE49-F238E27FC236}">
                <a16:creationId xmlns:a16="http://schemas.microsoft.com/office/drawing/2014/main" id="{3BDB8EDD-073D-4CBB-98E9-41C62FBEC322}"/>
              </a:ext>
            </a:extLst>
          </p:cNvPr>
          <p:cNvSpPr>
            <a:spLocks noGrp="1"/>
          </p:cNvSpPr>
          <p:nvPr>
            <p:ph sz="half" idx="2"/>
          </p:nvPr>
        </p:nvSpPr>
        <p:spPr>
          <a:xfrm>
            <a:off x="6478463" y="1128450"/>
            <a:ext cx="4800600" cy="5626807"/>
          </a:xfrm>
        </p:spPr>
        <p:txBody>
          <a:bodyPr>
            <a:normAutofit fontScale="85000" lnSpcReduction="20000"/>
          </a:bodyPr>
          <a:lstStyle/>
          <a:p>
            <a:r>
              <a:rPr lang="fi-FI" b="1" dirty="0"/>
              <a:t>Luodaan ruudukkonäkymää</a:t>
            </a:r>
          </a:p>
          <a:p>
            <a:r>
              <a:rPr lang="fi-FI" dirty="0"/>
              <a:t>Luodaksesi ruudukkonäkymän, varmista ensin, että elementtien täyte eli </a:t>
            </a:r>
            <a:r>
              <a:rPr lang="fi-FI" dirty="0" err="1"/>
              <a:t>padding</a:t>
            </a:r>
            <a:r>
              <a:rPr lang="fi-FI" dirty="0"/>
              <a:t> ja reunat eli </a:t>
            </a:r>
            <a:r>
              <a:rPr lang="fi-FI" dirty="0" err="1"/>
              <a:t>border</a:t>
            </a:r>
            <a:r>
              <a:rPr lang="fi-FI" dirty="0"/>
              <a:t> sisältyvät niiden todelliseen/kokonaisleveyteen ja korkeuteen. Tällä estetään odottamattomia tuloksia.</a:t>
            </a:r>
          </a:p>
          <a:p>
            <a:r>
              <a:rPr lang="fi-FI" dirty="0"/>
              <a:t>Voit tehdä tämän asettamalla box-</a:t>
            </a:r>
            <a:r>
              <a:rPr lang="fi-FI" dirty="0" err="1"/>
              <a:t>sizing</a:t>
            </a:r>
            <a:r>
              <a:rPr lang="fi-FI" dirty="0"/>
              <a:t>-ominaisuuden arvoksi </a:t>
            </a:r>
            <a:r>
              <a:rPr lang="fi-FI" dirty="0" err="1"/>
              <a:t>border</a:t>
            </a:r>
            <a:r>
              <a:rPr lang="fi-FI" dirty="0"/>
              <a:t>-box kaikissa elementeissä.</a:t>
            </a:r>
          </a:p>
          <a:p>
            <a:r>
              <a:rPr lang="fi-FI" dirty="0"/>
              <a:t>On myös suositeltavaa poistaa täyte ja marginaali html-tekstin tekstistä.</a:t>
            </a:r>
          </a:p>
          <a:p>
            <a:pPr marL="457200" lvl="1" indent="0">
              <a:buNone/>
            </a:pPr>
            <a:r>
              <a:rPr lang="fi-FI" dirty="0"/>
              <a:t>*{</a:t>
            </a:r>
          </a:p>
          <a:p>
            <a:pPr marL="457200" lvl="1" indent="0">
              <a:buNone/>
            </a:pPr>
            <a:r>
              <a:rPr lang="fi-FI" dirty="0"/>
              <a:t>  box-</a:t>
            </a:r>
            <a:r>
              <a:rPr lang="fi-FI" dirty="0" err="1"/>
              <a:t>sizing</a:t>
            </a:r>
            <a:r>
              <a:rPr lang="fi-FI" dirty="0"/>
              <a:t>: </a:t>
            </a:r>
            <a:r>
              <a:rPr lang="fi-FI" dirty="0" err="1"/>
              <a:t>border</a:t>
            </a:r>
            <a:r>
              <a:rPr lang="fi-FI" dirty="0"/>
              <a:t>-box;	</a:t>
            </a:r>
          </a:p>
          <a:p>
            <a:pPr marL="457200" lvl="1" indent="0">
              <a:buNone/>
            </a:pPr>
            <a:r>
              <a:rPr lang="fi-FI" dirty="0"/>
              <a:t>}</a:t>
            </a:r>
          </a:p>
          <a:p>
            <a:pPr marL="457200" lvl="1" indent="0">
              <a:buNone/>
            </a:pPr>
            <a:r>
              <a:rPr lang="fi-FI" dirty="0"/>
              <a:t>Html, </a:t>
            </a:r>
            <a:r>
              <a:rPr lang="fi-FI" dirty="0" err="1"/>
              <a:t>body</a:t>
            </a:r>
            <a:r>
              <a:rPr lang="fi-FI" dirty="0"/>
              <a:t>{</a:t>
            </a:r>
          </a:p>
          <a:p>
            <a:pPr marL="457200" lvl="1" indent="0">
              <a:buNone/>
            </a:pPr>
            <a:r>
              <a:rPr lang="fi-FI" dirty="0" err="1"/>
              <a:t>Margin</a:t>
            </a:r>
            <a:r>
              <a:rPr lang="fi-FI" dirty="0"/>
              <a:t>: 0;</a:t>
            </a:r>
          </a:p>
          <a:p>
            <a:pPr marL="457200" lvl="1" indent="0">
              <a:buNone/>
            </a:pPr>
            <a:r>
              <a:rPr lang="fi-FI" dirty="0" err="1"/>
              <a:t>Padding</a:t>
            </a:r>
            <a:r>
              <a:rPr lang="fi-FI" dirty="0"/>
              <a:t>: 0;</a:t>
            </a:r>
          </a:p>
          <a:p>
            <a:pPr marL="457200" lvl="1" indent="0">
              <a:buNone/>
            </a:pPr>
            <a:r>
              <a:rPr lang="fi-FI" dirty="0"/>
              <a:t>}</a:t>
            </a:r>
          </a:p>
        </p:txBody>
      </p:sp>
    </p:spTree>
    <p:extLst>
      <p:ext uri="{BB962C8B-B14F-4D97-AF65-F5344CB8AC3E}">
        <p14:creationId xmlns:p14="http://schemas.microsoft.com/office/powerpoint/2010/main" val="3564585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AFE6207-FE87-4A3E-BA29-46FF602486F8}"/>
              </a:ext>
            </a:extLst>
          </p:cNvPr>
          <p:cNvSpPr>
            <a:spLocks noGrp="1"/>
          </p:cNvSpPr>
          <p:nvPr>
            <p:ph type="title"/>
          </p:nvPr>
        </p:nvSpPr>
        <p:spPr/>
        <p:txBody>
          <a:bodyPr/>
          <a:lstStyle/>
          <a:p>
            <a:r>
              <a:rPr lang="fi-FI" dirty="0"/>
              <a:t>Grid</a:t>
            </a:r>
          </a:p>
        </p:txBody>
      </p:sp>
      <p:sp>
        <p:nvSpPr>
          <p:cNvPr id="3" name="Sisällön paikkamerkki 2">
            <a:extLst>
              <a:ext uri="{FF2B5EF4-FFF2-40B4-BE49-F238E27FC236}">
                <a16:creationId xmlns:a16="http://schemas.microsoft.com/office/drawing/2014/main" id="{B2340912-170C-4D14-981B-12452DBF3392}"/>
              </a:ext>
            </a:extLst>
          </p:cNvPr>
          <p:cNvSpPr>
            <a:spLocks noGrp="1"/>
          </p:cNvSpPr>
          <p:nvPr>
            <p:ph sz="half" idx="1"/>
          </p:nvPr>
        </p:nvSpPr>
        <p:spPr/>
        <p:txBody>
          <a:bodyPr>
            <a:normAutofit/>
          </a:bodyPr>
          <a:lstStyle/>
          <a:p>
            <a:r>
              <a:rPr lang="fi-FI" sz="2000" dirty="0"/>
              <a:t>Yksinkertaisin tapa luoda ruudukkonäkymä on käyttää </a:t>
            </a:r>
            <a:r>
              <a:rPr lang="fi-FI" sz="2000" dirty="0" err="1"/>
              <a:t>css</a:t>
            </a:r>
            <a:r>
              <a:rPr lang="fi-FI" sz="2000" dirty="0"/>
              <a:t> </a:t>
            </a:r>
            <a:r>
              <a:rPr lang="fi-FI" sz="2000" dirty="0" err="1"/>
              <a:t>float</a:t>
            </a:r>
            <a:r>
              <a:rPr lang="fi-FI" sz="2000" dirty="0"/>
              <a:t>, joissa meidän on vain kellutettava laatikoita toistensa vasemmalla puolella.</a:t>
            </a:r>
          </a:p>
          <a:p>
            <a:endParaRPr lang="fi-FI" sz="2000" dirty="0"/>
          </a:p>
          <a:p>
            <a:r>
              <a:rPr lang="fi-FI" sz="2000" dirty="0"/>
              <a:t>Koska aiomme käyttää </a:t>
            </a:r>
            <a:r>
              <a:rPr lang="fi-FI" sz="2000" dirty="0" err="1"/>
              <a:t>floatia</a:t>
            </a:r>
            <a:r>
              <a:rPr lang="fi-FI" sz="2000" dirty="0"/>
              <a:t>, tarvitsemme säiliön, jossa on </a:t>
            </a:r>
            <a:r>
              <a:rPr lang="fi-FI" sz="2000" dirty="0" err="1"/>
              <a:t>clearfix</a:t>
            </a:r>
            <a:r>
              <a:rPr lang="fi-FI" sz="2000" dirty="0"/>
              <a:t> </a:t>
            </a:r>
            <a:r>
              <a:rPr lang="fi-FI" sz="2000" dirty="0" err="1"/>
              <a:t>hack</a:t>
            </a:r>
            <a:r>
              <a:rPr lang="fi-FI" sz="2000" dirty="0"/>
              <a:t> varmistaaksemme, että sen sisältö ei vuoda sitä yli, kun sisältö kasvaa.</a:t>
            </a:r>
          </a:p>
        </p:txBody>
      </p:sp>
      <p:sp>
        <p:nvSpPr>
          <p:cNvPr id="4" name="Sisällön paikkamerkki 3">
            <a:extLst>
              <a:ext uri="{FF2B5EF4-FFF2-40B4-BE49-F238E27FC236}">
                <a16:creationId xmlns:a16="http://schemas.microsoft.com/office/drawing/2014/main" id="{1BB7AB28-F4D1-48D1-AE7F-DDD0BA6A40CF}"/>
              </a:ext>
            </a:extLst>
          </p:cNvPr>
          <p:cNvSpPr>
            <a:spLocks noGrp="1"/>
          </p:cNvSpPr>
          <p:nvPr>
            <p:ph sz="half" idx="2"/>
          </p:nvPr>
        </p:nvSpPr>
        <p:spPr/>
        <p:txBody>
          <a:bodyPr>
            <a:normAutofit/>
          </a:bodyPr>
          <a:lstStyle/>
          <a:p>
            <a:pPr marL="0" indent="0">
              <a:buNone/>
            </a:pPr>
            <a:r>
              <a:rPr lang="fi-FI" sz="2000" dirty="0"/>
              <a:t>.</a:t>
            </a:r>
            <a:r>
              <a:rPr lang="fi-FI" sz="2000" dirty="0" err="1"/>
              <a:t>row</a:t>
            </a:r>
            <a:r>
              <a:rPr lang="fi-FI" sz="2000" dirty="0"/>
              <a:t>::</a:t>
            </a:r>
            <a:r>
              <a:rPr lang="fi-FI" sz="2000" dirty="0" err="1"/>
              <a:t>after</a:t>
            </a:r>
            <a:r>
              <a:rPr lang="fi-FI" sz="2000" dirty="0"/>
              <a:t>{</a:t>
            </a:r>
          </a:p>
          <a:p>
            <a:pPr marL="0" indent="0">
              <a:buNone/>
            </a:pPr>
            <a:r>
              <a:rPr lang="fi-FI" sz="2000" dirty="0"/>
              <a:t>	</a:t>
            </a:r>
            <a:r>
              <a:rPr lang="fi-FI" sz="2000" dirty="0" err="1"/>
              <a:t>content</a:t>
            </a:r>
            <a:r>
              <a:rPr lang="fi-FI" sz="2000" dirty="0"/>
              <a:t>:””;</a:t>
            </a:r>
          </a:p>
          <a:p>
            <a:pPr marL="0" indent="0">
              <a:buNone/>
            </a:pPr>
            <a:r>
              <a:rPr lang="fi-FI" sz="2000" dirty="0"/>
              <a:t>	</a:t>
            </a:r>
            <a:r>
              <a:rPr lang="fi-FI" sz="2000" dirty="0" err="1"/>
              <a:t>display</a:t>
            </a:r>
            <a:r>
              <a:rPr lang="fi-FI" sz="2000" dirty="0"/>
              <a:t>: </a:t>
            </a:r>
            <a:r>
              <a:rPr lang="fi-FI" sz="2000" dirty="0" err="1"/>
              <a:t>block</a:t>
            </a:r>
            <a:r>
              <a:rPr lang="fi-FI" sz="2000" dirty="0"/>
              <a:t>;</a:t>
            </a:r>
          </a:p>
          <a:p>
            <a:pPr marL="0" indent="0">
              <a:buNone/>
            </a:pPr>
            <a:r>
              <a:rPr lang="fi-FI" sz="2000" dirty="0"/>
              <a:t>	</a:t>
            </a:r>
            <a:r>
              <a:rPr lang="fi-FI" sz="2000" dirty="0" err="1"/>
              <a:t>clear:both</a:t>
            </a:r>
            <a:r>
              <a:rPr lang="fi-FI" sz="2000" dirty="0"/>
              <a:t>;</a:t>
            </a:r>
          </a:p>
          <a:p>
            <a:pPr marL="0" indent="0">
              <a:buNone/>
            </a:pPr>
            <a:r>
              <a:rPr lang="fi-FI" sz="2000" dirty="0"/>
              <a:t>}</a:t>
            </a:r>
          </a:p>
        </p:txBody>
      </p:sp>
    </p:spTree>
    <p:extLst>
      <p:ext uri="{BB962C8B-B14F-4D97-AF65-F5344CB8AC3E}">
        <p14:creationId xmlns:p14="http://schemas.microsoft.com/office/powerpoint/2010/main" val="8508677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67ED9A7-03F6-4697-9C7C-09332E511E4E}"/>
              </a:ext>
            </a:extLst>
          </p:cNvPr>
          <p:cNvSpPr>
            <a:spLocks noGrp="1"/>
          </p:cNvSpPr>
          <p:nvPr>
            <p:ph type="title"/>
          </p:nvPr>
        </p:nvSpPr>
        <p:spPr/>
        <p:txBody>
          <a:bodyPr/>
          <a:lstStyle/>
          <a:p>
            <a:r>
              <a:rPr lang="fi-FI" dirty="0"/>
              <a:t>Grid</a:t>
            </a:r>
          </a:p>
        </p:txBody>
      </p:sp>
      <p:sp>
        <p:nvSpPr>
          <p:cNvPr id="3" name="Sisällön paikkamerkki 2">
            <a:extLst>
              <a:ext uri="{FF2B5EF4-FFF2-40B4-BE49-F238E27FC236}">
                <a16:creationId xmlns:a16="http://schemas.microsoft.com/office/drawing/2014/main" id="{7C52698F-A75B-42DF-9F52-3E9E656F1D0C}"/>
              </a:ext>
            </a:extLst>
          </p:cNvPr>
          <p:cNvSpPr>
            <a:spLocks noGrp="1"/>
          </p:cNvSpPr>
          <p:nvPr>
            <p:ph sz="half" idx="1"/>
          </p:nvPr>
        </p:nvSpPr>
        <p:spPr>
          <a:xfrm>
            <a:off x="1257300" y="1333500"/>
            <a:ext cx="4800600" cy="4572000"/>
          </a:xfrm>
        </p:spPr>
        <p:txBody>
          <a:bodyPr>
            <a:noAutofit/>
          </a:bodyPr>
          <a:lstStyle/>
          <a:p>
            <a:r>
              <a:rPr lang="fi-FI" dirty="0"/>
              <a:t>Seuraava vaihe on siirtää sarakkeet toistensa vasemmalle puolelle.</a:t>
            </a:r>
          </a:p>
          <a:p>
            <a:r>
              <a:rPr lang="fi-FI" dirty="0"/>
              <a:t>Voimme valita kaikki sarake elementit kerralla käyttämällä lapsiyhdistelmää</a:t>
            </a:r>
          </a:p>
          <a:p>
            <a:pPr marL="457200" lvl="1" indent="0">
              <a:buNone/>
            </a:pPr>
            <a:r>
              <a:rPr lang="fi-FI" sz="2000" dirty="0"/>
              <a:t>.</a:t>
            </a:r>
            <a:r>
              <a:rPr lang="fi-FI" sz="2000" dirty="0" err="1"/>
              <a:t>row</a:t>
            </a:r>
            <a:r>
              <a:rPr lang="fi-FI" sz="2000" dirty="0"/>
              <a:t> &gt; div {</a:t>
            </a:r>
          </a:p>
          <a:p>
            <a:pPr marL="457200" lvl="1" indent="0">
              <a:buNone/>
            </a:pPr>
            <a:r>
              <a:rPr lang="fi-FI" sz="2000" dirty="0"/>
              <a:t>	</a:t>
            </a:r>
            <a:r>
              <a:rPr lang="fi-FI" sz="2000" dirty="0" err="1"/>
              <a:t>float</a:t>
            </a:r>
            <a:r>
              <a:rPr lang="fi-FI" sz="2000" dirty="0"/>
              <a:t>: </a:t>
            </a:r>
            <a:r>
              <a:rPr lang="fi-FI" sz="2000" dirty="0" err="1"/>
              <a:t>left</a:t>
            </a:r>
            <a:r>
              <a:rPr lang="fi-FI" sz="2000" dirty="0"/>
              <a:t>;</a:t>
            </a:r>
          </a:p>
          <a:p>
            <a:pPr marL="0" indent="0">
              <a:buNone/>
            </a:pPr>
            <a:r>
              <a:rPr lang="fi-FI" dirty="0"/>
              <a:t>}</a:t>
            </a:r>
          </a:p>
          <a:p>
            <a:r>
              <a:rPr lang="fi-FI" dirty="0"/>
              <a:t>Tai käyttämällä määritteen valitsinta.</a:t>
            </a:r>
          </a:p>
          <a:p>
            <a:pPr marL="0" indent="0">
              <a:buNone/>
            </a:pPr>
            <a:r>
              <a:rPr lang="fi-FI" dirty="0"/>
              <a:t>[</a:t>
            </a:r>
            <a:r>
              <a:rPr lang="fi-FI" dirty="0" err="1"/>
              <a:t>class</a:t>
            </a:r>
            <a:r>
              <a:rPr lang="fi-FI" dirty="0"/>
              <a:t>*=”</a:t>
            </a:r>
            <a:r>
              <a:rPr lang="fi-FI" dirty="0" err="1"/>
              <a:t>col</a:t>
            </a:r>
            <a:r>
              <a:rPr lang="fi-FI" dirty="0"/>
              <a:t>-”] { float: </a:t>
            </a:r>
            <a:r>
              <a:rPr lang="fi-FI" dirty="0" err="1"/>
              <a:t>left</a:t>
            </a:r>
            <a:r>
              <a:rPr lang="fi-FI" dirty="0"/>
              <a:t>; }</a:t>
            </a:r>
          </a:p>
          <a:p>
            <a:r>
              <a:rPr lang="fi-FI" dirty="0"/>
              <a:t>Aseta sitten laatikoiden leveys, jonka tulee olla 100%.</a:t>
            </a:r>
          </a:p>
          <a:p>
            <a:endParaRPr lang="fi-FI" dirty="0"/>
          </a:p>
        </p:txBody>
      </p:sp>
      <p:sp>
        <p:nvSpPr>
          <p:cNvPr id="4" name="Sisällön paikkamerkki 3">
            <a:extLst>
              <a:ext uri="{FF2B5EF4-FFF2-40B4-BE49-F238E27FC236}">
                <a16:creationId xmlns:a16="http://schemas.microsoft.com/office/drawing/2014/main" id="{23AD244B-BF68-409D-9892-8769574288B8}"/>
              </a:ext>
            </a:extLst>
          </p:cNvPr>
          <p:cNvSpPr>
            <a:spLocks noGrp="1"/>
          </p:cNvSpPr>
          <p:nvPr>
            <p:ph sz="half" idx="2"/>
          </p:nvPr>
        </p:nvSpPr>
        <p:spPr>
          <a:xfrm>
            <a:off x="6647796" y="382385"/>
            <a:ext cx="4800600" cy="6475615"/>
          </a:xfrm>
        </p:spPr>
        <p:txBody>
          <a:bodyPr>
            <a:normAutofit/>
          </a:bodyPr>
          <a:lstStyle/>
          <a:p>
            <a:r>
              <a:rPr lang="fi-FI" dirty="0"/>
              <a:t>esimerkki näyttää ruudukkonäkymän, jossa ensimmäinen laatikko (30 % leveä) on sivunavigointipalkki ja toinen laatikko (70 % leveä) on sinne, missä sisältö menee. Katsotaan se.</a:t>
            </a:r>
          </a:p>
          <a:p>
            <a:r>
              <a:rPr lang="fi-FI" dirty="0"/>
              <a:t>esimerkki on hyvä, kun tarvitsemme vain kaksi, kolme neljästä sarakkeesta, mutta entä jos tarvitsemme enemmän?</a:t>
            </a:r>
          </a:p>
          <a:p>
            <a:r>
              <a:rPr lang="fi-FI" dirty="0"/>
              <a:t>Sitten meidän pitäisi jakaa ruudukkoasettelu 12 sarakkeeseen, jotta voisimme hallita paremmin verkkosivun sisältöä.</a:t>
            </a:r>
          </a:p>
          <a:p>
            <a:r>
              <a:rPr lang="fi-FI" dirty="0"/>
              <a:t>Voit tehdä tämän luomalla 12 luokkaa jokaiselle sarakkeelle. Yksikön tulee olla suhteellinen, joten käytämme prosentteja kiinteiden arvojen sijaan.</a:t>
            </a:r>
          </a:p>
          <a:p>
            <a:r>
              <a:rPr lang="fi-FI" dirty="0"/>
              <a:t>Leveys lasketaan yksinkertaisesti sukeltamalla sarakkeiden lukumäärä, jonka laatikon tulisi ulottua 12:lla ja siirtämällä sitten desimaalipilkku oikealle kaksi kertaa. Esimerkiksi 6/12=.50 =50%. </a:t>
            </a:r>
          </a:p>
          <a:p>
            <a:r>
              <a:rPr lang="fi-FI" dirty="0"/>
              <a:t>Katso täältä esimerkkejä; </a:t>
            </a:r>
            <a:r>
              <a:rPr lang="fi-FI" dirty="0">
                <a:hlinkClick r:id="rId2"/>
              </a:rPr>
              <a:t>https://www.quackit.com/css/grid/examples/css_12_column_grid_examples.cfm</a:t>
            </a:r>
            <a:r>
              <a:rPr lang="fi-FI" dirty="0"/>
              <a:t> </a:t>
            </a:r>
          </a:p>
        </p:txBody>
      </p:sp>
    </p:spTree>
    <p:extLst>
      <p:ext uri="{BB962C8B-B14F-4D97-AF65-F5344CB8AC3E}">
        <p14:creationId xmlns:p14="http://schemas.microsoft.com/office/powerpoint/2010/main" val="2694381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DDF8230-B610-4568-A295-B98878B7663F}"/>
              </a:ext>
            </a:extLst>
          </p:cNvPr>
          <p:cNvSpPr>
            <a:spLocks noGrp="1"/>
          </p:cNvSpPr>
          <p:nvPr>
            <p:ph type="title"/>
          </p:nvPr>
        </p:nvSpPr>
        <p:spPr/>
        <p:txBody>
          <a:bodyPr/>
          <a:lstStyle/>
          <a:p>
            <a:r>
              <a:rPr lang="fi-FI" dirty="0"/>
              <a:t>Grid</a:t>
            </a:r>
          </a:p>
        </p:txBody>
      </p:sp>
      <p:sp>
        <p:nvSpPr>
          <p:cNvPr id="3" name="Sisällön paikkamerkki 2">
            <a:extLst>
              <a:ext uri="{FF2B5EF4-FFF2-40B4-BE49-F238E27FC236}">
                <a16:creationId xmlns:a16="http://schemas.microsoft.com/office/drawing/2014/main" id="{9D1B6ED3-C151-4928-9DB2-81E8AB4EFF83}"/>
              </a:ext>
            </a:extLst>
          </p:cNvPr>
          <p:cNvSpPr>
            <a:spLocks noGrp="1"/>
          </p:cNvSpPr>
          <p:nvPr>
            <p:ph sz="half" idx="1"/>
          </p:nvPr>
        </p:nvSpPr>
        <p:spPr>
          <a:xfrm>
            <a:off x="611312" y="1490133"/>
            <a:ext cx="5446588" cy="4415367"/>
          </a:xfrm>
        </p:spPr>
        <p:txBody>
          <a:bodyPr>
            <a:noAutofit/>
          </a:bodyPr>
          <a:lstStyle/>
          <a:p>
            <a:r>
              <a:rPr lang="fi-FI" sz="1800" dirty="0"/>
              <a:t>Jokaisen rivin pitää olla aina 12 saraketta leveä.</a:t>
            </a:r>
          </a:p>
          <a:p>
            <a:pPr marL="0" indent="0">
              <a:buNone/>
            </a:pPr>
            <a:r>
              <a:rPr lang="fi-FI" sz="1800" dirty="0"/>
              <a:t>ruudukkonäkymän haittoja</a:t>
            </a:r>
          </a:p>
          <a:p>
            <a:r>
              <a:rPr lang="fi-FI" sz="1800" dirty="0"/>
              <a:t>Ruudukkonäkymällä tai ruudukkojärjestelmällä on myös haittapuolensa ja se on silloin, kun näytön koko on hyvin pieni.</a:t>
            </a:r>
          </a:p>
          <a:p>
            <a:r>
              <a:rPr lang="fi-FI" sz="1800" dirty="0"/>
              <a:t>Jos käyttäjä selaa verkkosivuasi vain 480 pikselin leveällä näytöllä ja jos sinulla on neljän sarakkeen asettelu, kukin sarake olisi vain 120 pikseliä leveä, mikä ei varmasti näytä hyvältä. Jos ne sisältävät paljon tekstiä ja suurempia kuvia.</a:t>
            </a:r>
          </a:p>
          <a:p>
            <a:r>
              <a:rPr lang="fi-FI" sz="1800" dirty="0"/>
              <a:t>Onneksi voimme ratkaista ne kaikki mediakyselyillä</a:t>
            </a:r>
          </a:p>
        </p:txBody>
      </p:sp>
      <p:sp>
        <p:nvSpPr>
          <p:cNvPr id="4" name="Sisällön paikkamerkki 3">
            <a:extLst>
              <a:ext uri="{FF2B5EF4-FFF2-40B4-BE49-F238E27FC236}">
                <a16:creationId xmlns:a16="http://schemas.microsoft.com/office/drawing/2014/main" id="{CAA21204-225B-4A03-ADBA-7728CCA10744}"/>
              </a:ext>
            </a:extLst>
          </p:cNvPr>
          <p:cNvSpPr>
            <a:spLocks noGrp="1"/>
          </p:cNvSpPr>
          <p:nvPr>
            <p:ph sz="half" idx="2"/>
          </p:nvPr>
        </p:nvSpPr>
        <p:spPr/>
        <p:txBody>
          <a:bodyPr>
            <a:normAutofit/>
          </a:bodyPr>
          <a:lstStyle/>
          <a:p>
            <a:r>
              <a:rPr lang="fi-FI" sz="2000" dirty="0">
                <a:hlinkClick r:id="rId2"/>
              </a:rPr>
              <a:t>https://www.w3schools.com/css/css_grid.asp</a:t>
            </a:r>
            <a:r>
              <a:rPr lang="fi-FI" sz="2000" dirty="0"/>
              <a:t> esimerkit jokaisesta.</a:t>
            </a:r>
          </a:p>
        </p:txBody>
      </p:sp>
    </p:spTree>
    <p:extLst>
      <p:ext uri="{BB962C8B-B14F-4D97-AF65-F5344CB8AC3E}">
        <p14:creationId xmlns:p14="http://schemas.microsoft.com/office/powerpoint/2010/main" val="37816886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D06EBDB-E687-4811-B963-9F9D46F41126}"/>
              </a:ext>
            </a:extLst>
          </p:cNvPr>
          <p:cNvSpPr>
            <a:spLocks noGrp="1"/>
          </p:cNvSpPr>
          <p:nvPr>
            <p:ph type="title"/>
          </p:nvPr>
        </p:nvSpPr>
        <p:spPr/>
        <p:txBody>
          <a:bodyPr/>
          <a:lstStyle/>
          <a:p>
            <a:r>
              <a:rPr lang="fi-FI" dirty="0"/>
              <a:t>Grid, ruudukko esimerkkejä</a:t>
            </a:r>
          </a:p>
        </p:txBody>
      </p:sp>
      <p:sp>
        <p:nvSpPr>
          <p:cNvPr id="3" name="Sisällön paikkamerkki 2">
            <a:extLst>
              <a:ext uri="{FF2B5EF4-FFF2-40B4-BE49-F238E27FC236}">
                <a16:creationId xmlns:a16="http://schemas.microsoft.com/office/drawing/2014/main" id="{FEA02BEA-F541-45D2-8EBF-F21FC423FBB7}"/>
              </a:ext>
            </a:extLst>
          </p:cNvPr>
          <p:cNvSpPr>
            <a:spLocks noGrp="1"/>
          </p:cNvSpPr>
          <p:nvPr>
            <p:ph sz="half" idx="1"/>
          </p:nvPr>
        </p:nvSpPr>
        <p:spPr>
          <a:xfrm>
            <a:off x="625797" y="1276183"/>
            <a:ext cx="2737605" cy="5335325"/>
          </a:xfrm>
        </p:spPr>
        <p:txBody>
          <a:bodyPr>
            <a:normAutofit lnSpcReduction="10000"/>
          </a:bodyPr>
          <a:lstStyle/>
          <a:p>
            <a:pPr>
              <a:spcBef>
                <a:spcPts val="0"/>
              </a:spcBef>
              <a:spcAft>
                <a:spcPts val="0"/>
              </a:spcAft>
            </a:pPr>
            <a:r>
              <a:rPr lang="fi-FI" sz="1400" b="1" u="sng" dirty="0">
                <a:hlinkClick r:id="rId2"/>
              </a:rPr>
              <a:t>CSS Grid — Photo Gallery Examples</a:t>
            </a:r>
            <a:endParaRPr lang="fi-FI" sz="1400" dirty="0"/>
          </a:p>
          <a:p>
            <a:pPr>
              <a:spcBef>
                <a:spcPts val="0"/>
              </a:spcBef>
              <a:spcAft>
                <a:spcPts val="0"/>
              </a:spcAft>
            </a:pPr>
            <a:r>
              <a:rPr lang="fi-FI" sz="1400" u="sng" dirty="0">
                <a:hlinkClick r:id="rId3"/>
              </a:rPr>
              <a:t>Responsive - Using same-size images</a:t>
            </a:r>
            <a:endParaRPr lang="fi-FI" sz="1400" dirty="0"/>
          </a:p>
          <a:p>
            <a:pPr>
              <a:spcBef>
                <a:spcPts val="0"/>
              </a:spcBef>
              <a:spcAft>
                <a:spcPts val="0"/>
              </a:spcAft>
            </a:pPr>
            <a:r>
              <a:rPr lang="en-US" sz="1400" u="sng" dirty="0">
                <a:hlinkClick r:id="rId4"/>
              </a:rPr>
              <a:t>Responsive - Align</a:t>
            </a:r>
            <a:r>
              <a:rPr lang="fi-FI" sz="1400" u="sng" dirty="0">
                <a:hlinkClick r:id="rId4"/>
              </a:rPr>
              <a:t> </a:t>
            </a:r>
            <a:r>
              <a:rPr lang="en-US" sz="1400" u="sng" dirty="0">
                <a:hlinkClick r:id="rId4"/>
              </a:rPr>
              <a:t>items to stretch (default)</a:t>
            </a:r>
            <a:endParaRPr lang="fi-FI" sz="1400" dirty="0"/>
          </a:p>
          <a:p>
            <a:pPr>
              <a:spcBef>
                <a:spcPts val="0"/>
              </a:spcBef>
              <a:spcAft>
                <a:spcPts val="0"/>
              </a:spcAft>
            </a:pPr>
            <a:r>
              <a:rPr lang="fi-FI" sz="1400" u="sng" dirty="0">
                <a:hlinkClick r:id="rId5"/>
              </a:rPr>
              <a:t>Responsive - Align items to start</a:t>
            </a:r>
            <a:endParaRPr lang="fi-FI" sz="1400" dirty="0"/>
          </a:p>
          <a:p>
            <a:pPr>
              <a:spcBef>
                <a:spcPts val="0"/>
              </a:spcBef>
              <a:spcAft>
                <a:spcPts val="0"/>
              </a:spcAft>
            </a:pPr>
            <a:r>
              <a:rPr lang="fi-FI" sz="1400" u="sng" dirty="0">
                <a:hlinkClick r:id="rId6"/>
              </a:rPr>
              <a:t>Responsive - Align items to center</a:t>
            </a:r>
            <a:endParaRPr lang="fi-FI" sz="1400" dirty="0"/>
          </a:p>
          <a:p>
            <a:pPr>
              <a:spcBef>
                <a:spcPts val="0"/>
              </a:spcBef>
              <a:spcAft>
                <a:spcPts val="0"/>
              </a:spcAft>
            </a:pPr>
            <a:r>
              <a:rPr lang="fi-FI" sz="1400" u="sng" dirty="0">
                <a:hlinkClick r:id="rId7"/>
              </a:rPr>
              <a:t>Responsive - Align items to end</a:t>
            </a:r>
            <a:endParaRPr lang="fi-FI" sz="1400" dirty="0"/>
          </a:p>
          <a:p>
            <a:pPr>
              <a:spcBef>
                <a:spcPts val="0"/>
              </a:spcBef>
              <a:spcAft>
                <a:spcPts val="0"/>
              </a:spcAft>
            </a:pPr>
            <a:r>
              <a:rPr lang="fi-FI" sz="1400" u="sng" dirty="0">
                <a:hlinkClick r:id="rId8"/>
              </a:rPr>
              <a:t>Responsive - Span 5 columns</a:t>
            </a:r>
            <a:endParaRPr lang="fi-FI" sz="1400" dirty="0"/>
          </a:p>
          <a:p>
            <a:pPr>
              <a:spcBef>
                <a:spcPts val="0"/>
              </a:spcBef>
              <a:spcAft>
                <a:spcPts val="0"/>
              </a:spcAft>
            </a:pPr>
            <a:r>
              <a:rPr lang="fi-FI" sz="1400" u="sng" dirty="0">
                <a:hlinkClick r:id="rId9"/>
              </a:rPr>
              <a:t>Responsive - Span 3 columns, 2 rows</a:t>
            </a:r>
            <a:endParaRPr lang="fi-FI" sz="1400" dirty="0"/>
          </a:p>
          <a:p>
            <a:pPr>
              <a:spcBef>
                <a:spcPts val="0"/>
              </a:spcBef>
              <a:spcAft>
                <a:spcPts val="0"/>
              </a:spcAft>
            </a:pPr>
            <a:r>
              <a:rPr lang="fi-FI" sz="1400" u="sng" dirty="0">
                <a:hlinkClick r:id="rId10"/>
              </a:rPr>
              <a:t>Responsive - Span 3 columns, 3 rows</a:t>
            </a:r>
            <a:endParaRPr lang="fi-FI" sz="1400" dirty="0"/>
          </a:p>
          <a:p>
            <a:pPr>
              <a:spcBef>
                <a:spcPts val="0"/>
              </a:spcBef>
              <a:spcAft>
                <a:spcPts val="0"/>
              </a:spcAft>
            </a:pPr>
            <a:r>
              <a:rPr lang="fi-FI" sz="1400" u="sng" dirty="0">
                <a:hlinkClick r:id="rId11"/>
              </a:rPr>
              <a:t>Fluid - Using same-size images</a:t>
            </a:r>
            <a:endParaRPr lang="fi-FI" sz="1400" dirty="0"/>
          </a:p>
          <a:p>
            <a:pPr>
              <a:spcBef>
                <a:spcPts val="0"/>
              </a:spcBef>
              <a:spcAft>
                <a:spcPts val="0"/>
              </a:spcAft>
            </a:pPr>
            <a:r>
              <a:rPr lang="fi-FI" sz="1400" u="sng" dirty="0">
                <a:hlinkClick r:id="rId12"/>
              </a:rPr>
              <a:t>Fluid - Align &amp; justify items stretch</a:t>
            </a:r>
            <a:endParaRPr lang="fi-FI" sz="1400" dirty="0"/>
          </a:p>
          <a:p>
            <a:pPr>
              <a:spcBef>
                <a:spcPts val="0"/>
              </a:spcBef>
              <a:spcAft>
                <a:spcPts val="0"/>
              </a:spcAft>
            </a:pPr>
            <a:r>
              <a:rPr lang="fi-FI" sz="1400" u="sng" dirty="0">
                <a:hlinkClick r:id="rId13"/>
              </a:rPr>
              <a:t>Fluid - Align &amp; justify items start</a:t>
            </a:r>
            <a:endParaRPr lang="fi-FI" sz="1400" dirty="0"/>
          </a:p>
          <a:p>
            <a:pPr>
              <a:spcBef>
                <a:spcPts val="0"/>
              </a:spcBef>
              <a:spcAft>
                <a:spcPts val="0"/>
              </a:spcAft>
            </a:pPr>
            <a:r>
              <a:rPr lang="fi-FI" sz="1400" u="sng" dirty="0">
                <a:hlinkClick r:id="rId14"/>
              </a:rPr>
              <a:t>Fluid - Align &amp; justify items center</a:t>
            </a:r>
            <a:endParaRPr lang="fi-FI" sz="1400" dirty="0"/>
          </a:p>
          <a:p>
            <a:pPr>
              <a:spcBef>
                <a:spcPts val="0"/>
              </a:spcBef>
              <a:spcAft>
                <a:spcPts val="0"/>
              </a:spcAft>
            </a:pPr>
            <a:r>
              <a:rPr lang="fi-FI" sz="1400" u="sng" dirty="0">
                <a:hlinkClick r:id="rId15"/>
              </a:rPr>
              <a:t>Fluid - Align &amp; justify items end</a:t>
            </a:r>
            <a:endParaRPr lang="fi-FI" sz="1400" dirty="0"/>
          </a:p>
          <a:p>
            <a:pPr>
              <a:spcBef>
                <a:spcPts val="0"/>
              </a:spcBef>
              <a:spcAft>
                <a:spcPts val="0"/>
              </a:spcAft>
            </a:pPr>
            <a:r>
              <a:rPr lang="fi-FI" sz="1400" u="sng" dirty="0">
                <a:hlinkClick r:id="rId16"/>
              </a:rPr>
              <a:t>Fluid - Span 5 columns</a:t>
            </a:r>
            <a:endParaRPr lang="fi-FI" sz="1400" dirty="0"/>
          </a:p>
          <a:p>
            <a:pPr>
              <a:spcBef>
                <a:spcPts val="0"/>
              </a:spcBef>
              <a:spcAft>
                <a:spcPts val="0"/>
              </a:spcAft>
            </a:pPr>
            <a:r>
              <a:rPr lang="fi-FI" sz="1400" u="sng" dirty="0">
                <a:hlinkClick r:id="rId17"/>
              </a:rPr>
              <a:t>Fluid - Span 3 columns, 2 rows</a:t>
            </a:r>
            <a:endParaRPr lang="fi-FI" sz="1400" dirty="0"/>
          </a:p>
          <a:p>
            <a:pPr>
              <a:spcBef>
                <a:spcPts val="0"/>
              </a:spcBef>
              <a:spcAft>
                <a:spcPts val="0"/>
              </a:spcAft>
            </a:pPr>
            <a:r>
              <a:rPr lang="fi-FI" sz="1400" u="sng" dirty="0">
                <a:hlinkClick r:id="rId18"/>
              </a:rPr>
              <a:t>Fluid - Span 3 columns, 3 rows</a:t>
            </a:r>
            <a:endParaRPr lang="fi-FI" sz="1400" dirty="0"/>
          </a:p>
          <a:p>
            <a:pPr>
              <a:spcBef>
                <a:spcPts val="0"/>
              </a:spcBef>
              <a:spcAft>
                <a:spcPts val="0"/>
              </a:spcAft>
            </a:pPr>
            <a:endParaRPr lang="fi-FI" sz="1400" dirty="0"/>
          </a:p>
        </p:txBody>
      </p:sp>
      <p:sp>
        <p:nvSpPr>
          <p:cNvPr id="4" name="Sisällön paikkamerkki 3">
            <a:extLst>
              <a:ext uri="{FF2B5EF4-FFF2-40B4-BE49-F238E27FC236}">
                <a16:creationId xmlns:a16="http://schemas.microsoft.com/office/drawing/2014/main" id="{B78A0DFC-0FD2-4CDE-B803-B12A7AB9ED28}"/>
              </a:ext>
            </a:extLst>
          </p:cNvPr>
          <p:cNvSpPr>
            <a:spLocks noGrp="1"/>
          </p:cNvSpPr>
          <p:nvPr>
            <p:ph sz="half" idx="2"/>
          </p:nvPr>
        </p:nvSpPr>
        <p:spPr>
          <a:xfrm>
            <a:off x="3696622" y="1152939"/>
            <a:ext cx="3459551" cy="5581815"/>
          </a:xfrm>
        </p:spPr>
        <p:txBody>
          <a:bodyPr>
            <a:noAutofit/>
          </a:bodyPr>
          <a:lstStyle/>
          <a:p>
            <a:pPr>
              <a:spcBef>
                <a:spcPts val="0"/>
              </a:spcBef>
              <a:spcAft>
                <a:spcPts val="0"/>
              </a:spcAft>
            </a:pPr>
            <a:r>
              <a:rPr lang="fi-FI" sz="1400" b="1" u="sng" dirty="0">
                <a:hlinkClick r:id="rId19"/>
              </a:rPr>
              <a:t>CSS Grid — Card </a:t>
            </a:r>
            <a:r>
              <a:rPr lang="fi-FI" sz="1400" b="1" u="sng" dirty="0" err="1">
                <a:hlinkClick r:id="rId19"/>
              </a:rPr>
              <a:t>Examples</a:t>
            </a:r>
            <a:endParaRPr lang="fi-FI" sz="1400" dirty="0"/>
          </a:p>
          <a:p>
            <a:pPr>
              <a:spcBef>
                <a:spcPts val="0"/>
              </a:spcBef>
              <a:spcAft>
                <a:spcPts val="0"/>
              </a:spcAft>
            </a:pPr>
            <a:r>
              <a:rPr lang="en-US" sz="1400" u="sng" dirty="0">
                <a:hlinkClick r:id="rId20"/>
              </a:rPr>
              <a:t>Responsive</a:t>
            </a:r>
            <a:r>
              <a:rPr lang="fi-FI" sz="1400" u="sng" dirty="0">
                <a:hlinkClick r:id="rId20"/>
              </a:rPr>
              <a:t> </a:t>
            </a:r>
            <a:r>
              <a:rPr lang="en-US" sz="1400" u="sng" dirty="0">
                <a:hlinkClick r:id="rId20"/>
              </a:rPr>
              <a:t>cards — Align</a:t>
            </a:r>
            <a:r>
              <a:rPr lang="fi-FI" sz="1400" u="sng" dirty="0">
                <a:hlinkClick r:id="rId20"/>
              </a:rPr>
              <a:t> </a:t>
            </a:r>
            <a:r>
              <a:rPr lang="en-US" sz="1400" u="sng" dirty="0">
                <a:hlinkClick r:id="rId20"/>
              </a:rPr>
              <a:t>items to stretch (default)</a:t>
            </a:r>
            <a:endParaRPr lang="fi-FI" sz="1400" dirty="0"/>
          </a:p>
          <a:p>
            <a:pPr>
              <a:spcBef>
                <a:spcPts val="0"/>
              </a:spcBef>
              <a:spcAft>
                <a:spcPts val="0"/>
              </a:spcAft>
            </a:pPr>
            <a:r>
              <a:rPr lang="en-US" sz="1400" u="sng" dirty="0">
                <a:hlinkClick r:id="rId21"/>
              </a:rPr>
              <a:t>Responsive</a:t>
            </a:r>
            <a:r>
              <a:rPr lang="fi-FI" sz="1400" u="sng" dirty="0">
                <a:hlinkClick r:id="rId21"/>
              </a:rPr>
              <a:t> </a:t>
            </a:r>
            <a:r>
              <a:rPr lang="en-US" sz="1400" u="sng" dirty="0">
                <a:hlinkClick r:id="rId21"/>
              </a:rPr>
              <a:t>cards — Align</a:t>
            </a:r>
            <a:r>
              <a:rPr lang="fi-FI" sz="1400" u="sng" dirty="0">
                <a:hlinkClick r:id="rId21"/>
              </a:rPr>
              <a:t> </a:t>
            </a:r>
            <a:r>
              <a:rPr lang="en-US" sz="1400" u="sng" dirty="0">
                <a:hlinkClick r:id="rId21"/>
              </a:rPr>
              <a:t>items to start</a:t>
            </a:r>
            <a:endParaRPr lang="fi-FI" sz="1400" dirty="0"/>
          </a:p>
          <a:p>
            <a:pPr>
              <a:spcBef>
                <a:spcPts val="0"/>
              </a:spcBef>
              <a:spcAft>
                <a:spcPts val="0"/>
              </a:spcAft>
            </a:pPr>
            <a:r>
              <a:rPr lang="en-US" sz="1400" u="sng" dirty="0">
                <a:hlinkClick r:id="rId22"/>
              </a:rPr>
              <a:t>Responsive</a:t>
            </a:r>
            <a:r>
              <a:rPr lang="fi-FI" sz="1400" u="sng" dirty="0">
                <a:hlinkClick r:id="rId22"/>
              </a:rPr>
              <a:t> </a:t>
            </a:r>
            <a:r>
              <a:rPr lang="en-US" sz="1400" u="sng" dirty="0">
                <a:hlinkClick r:id="rId22"/>
              </a:rPr>
              <a:t>cards — Align</a:t>
            </a:r>
            <a:r>
              <a:rPr lang="fi-FI" sz="1400" u="sng" dirty="0">
                <a:hlinkClick r:id="rId22"/>
              </a:rPr>
              <a:t> </a:t>
            </a:r>
            <a:r>
              <a:rPr lang="en-US" sz="1400" u="sng" dirty="0">
                <a:hlinkClick r:id="rId22"/>
              </a:rPr>
              <a:t>items to center</a:t>
            </a:r>
            <a:endParaRPr lang="fi-FI" sz="1400" dirty="0"/>
          </a:p>
          <a:p>
            <a:pPr>
              <a:spcBef>
                <a:spcPts val="0"/>
              </a:spcBef>
              <a:spcAft>
                <a:spcPts val="0"/>
              </a:spcAft>
            </a:pPr>
            <a:r>
              <a:rPr lang="en-US" sz="1400" u="sng" dirty="0">
                <a:hlinkClick r:id="rId23"/>
              </a:rPr>
              <a:t>Responsive</a:t>
            </a:r>
            <a:r>
              <a:rPr lang="fi-FI" sz="1400" u="sng" dirty="0">
                <a:hlinkClick r:id="rId23"/>
              </a:rPr>
              <a:t> </a:t>
            </a:r>
            <a:r>
              <a:rPr lang="en-US" sz="1400" u="sng" dirty="0">
                <a:hlinkClick r:id="rId23"/>
              </a:rPr>
              <a:t>cards — Align</a:t>
            </a:r>
            <a:r>
              <a:rPr lang="fi-FI" sz="1400" u="sng" dirty="0">
                <a:hlinkClick r:id="rId23"/>
              </a:rPr>
              <a:t> </a:t>
            </a:r>
            <a:r>
              <a:rPr lang="en-US" sz="1400" u="sng" dirty="0">
                <a:hlinkClick r:id="rId23"/>
              </a:rPr>
              <a:t>items to end</a:t>
            </a:r>
            <a:endParaRPr lang="fi-FI" sz="1400" dirty="0"/>
          </a:p>
          <a:p>
            <a:pPr>
              <a:spcBef>
                <a:spcPts val="0"/>
              </a:spcBef>
              <a:spcAft>
                <a:spcPts val="0"/>
              </a:spcAft>
            </a:pPr>
            <a:r>
              <a:rPr lang="fi-FI" sz="1400" u="sng" dirty="0" err="1">
                <a:hlinkClick r:id="rId24"/>
              </a:rPr>
              <a:t>Responsive</a:t>
            </a:r>
            <a:r>
              <a:rPr lang="fi-FI" sz="1400" u="sng" dirty="0">
                <a:hlinkClick r:id="rId24"/>
              </a:rPr>
              <a:t> </a:t>
            </a:r>
            <a:r>
              <a:rPr lang="fi-FI" sz="1400" u="sng" dirty="0" err="1">
                <a:hlinkClick r:id="rId24"/>
              </a:rPr>
              <a:t>cards</a:t>
            </a:r>
            <a:r>
              <a:rPr lang="fi-FI" sz="1400" u="sng" dirty="0">
                <a:hlinkClick r:id="rId24"/>
              </a:rPr>
              <a:t> — </a:t>
            </a:r>
            <a:r>
              <a:rPr lang="fi-FI" sz="1400" u="sng" dirty="0" err="1">
                <a:hlinkClick r:id="rId24"/>
              </a:rPr>
              <a:t>Span</a:t>
            </a:r>
            <a:r>
              <a:rPr lang="fi-FI" sz="1400" u="sng" dirty="0">
                <a:hlinkClick r:id="rId24"/>
              </a:rPr>
              <a:t> 2 </a:t>
            </a:r>
            <a:r>
              <a:rPr lang="fi-FI" sz="1400" u="sng" dirty="0" err="1">
                <a:hlinkClick r:id="rId24"/>
              </a:rPr>
              <a:t>columns</a:t>
            </a:r>
            <a:endParaRPr lang="fi-FI" sz="1400" dirty="0"/>
          </a:p>
          <a:p>
            <a:pPr>
              <a:spcBef>
                <a:spcPts val="0"/>
              </a:spcBef>
              <a:spcAft>
                <a:spcPts val="0"/>
              </a:spcAft>
            </a:pPr>
            <a:r>
              <a:rPr lang="fi-FI" sz="1400" u="sng" dirty="0" err="1">
                <a:hlinkClick r:id="rId25"/>
              </a:rPr>
              <a:t>Responsive</a:t>
            </a:r>
            <a:r>
              <a:rPr lang="fi-FI" sz="1400" u="sng" dirty="0">
                <a:hlinkClick r:id="rId25"/>
              </a:rPr>
              <a:t> </a:t>
            </a:r>
            <a:r>
              <a:rPr lang="fi-FI" sz="1400" u="sng" dirty="0" err="1">
                <a:hlinkClick r:id="rId25"/>
              </a:rPr>
              <a:t>cards</a:t>
            </a:r>
            <a:r>
              <a:rPr lang="fi-FI" sz="1400" u="sng" dirty="0">
                <a:hlinkClick r:id="rId25"/>
              </a:rPr>
              <a:t> — </a:t>
            </a:r>
            <a:r>
              <a:rPr lang="fi-FI" sz="1400" u="sng" dirty="0" err="1">
                <a:hlinkClick r:id="rId25"/>
              </a:rPr>
              <a:t>Span</a:t>
            </a:r>
            <a:r>
              <a:rPr lang="fi-FI" sz="1400" u="sng" dirty="0">
                <a:hlinkClick r:id="rId25"/>
              </a:rPr>
              <a:t> 2 </a:t>
            </a:r>
            <a:r>
              <a:rPr lang="fi-FI" sz="1400" u="sng" dirty="0" err="1">
                <a:hlinkClick r:id="rId25"/>
              </a:rPr>
              <a:t>rows</a:t>
            </a:r>
            <a:endParaRPr lang="fi-FI" sz="1400" dirty="0"/>
          </a:p>
          <a:p>
            <a:pPr>
              <a:spcBef>
                <a:spcPts val="0"/>
              </a:spcBef>
              <a:spcAft>
                <a:spcPts val="0"/>
              </a:spcAft>
            </a:pPr>
            <a:r>
              <a:rPr lang="fi-FI" sz="1400" u="sng" dirty="0" err="1">
                <a:hlinkClick r:id="rId26"/>
              </a:rPr>
              <a:t>Responsive</a:t>
            </a:r>
            <a:r>
              <a:rPr lang="fi-FI" sz="1400" u="sng" dirty="0">
                <a:hlinkClick r:id="rId26"/>
              </a:rPr>
              <a:t> </a:t>
            </a:r>
            <a:r>
              <a:rPr lang="fi-FI" sz="1400" u="sng" dirty="0" err="1">
                <a:hlinkClick r:id="rId26"/>
              </a:rPr>
              <a:t>cards</a:t>
            </a:r>
            <a:r>
              <a:rPr lang="fi-FI" sz="1400" u="sng" dirty="0">
                <a:hlinkClick r:id="rId26"/>
              </a:rPr>
              <a:t> — </a:t>
            </a:r>
            <a:r>
              <a:rPr lang="fi-FI" sz="1400" u="sng" dirty="0" err="1">
                <a:hlinkClick r:id="rId26"/>
              </a:rPr>
              <a:t>Span</a:t>
            </a:r>
            <a:r>
              <a:rPr lang="fi-FI" sz="1400" u="sng" dirty="0">
                <a:hlinkClick r:id="rId26"/>
              </a:rPr>
              <a:t> 2 </a:t>
            </a:r>
            <a:r>
              <a:rPr lang="fi-FI" sz="1400" u="sng" dirty="0" err="1">
                <a:hlinkClick r:id="rId26"/>
              </a:rPr>
              <a:t>columns</a:t>
            </a:r>
            <a:r>
              <a:rPr lang="fi-FI" sz="1400" u="sng" dirty="0">
                <a:hlinkClick r:id="rId26"/>
              </a:rPr>
              <a:t>, 2 </a:t>
            </a:r>
            <a:r>
              <a:rPr lang="fi-FI" sz="1400" u="sng" dirty="0" err="1">
                <a:hlinkClick r:id="rId26"/>
              </a:rPr>
              <a:t>rows</a:t>
            </a:r>
            <a:endParaRPr lang="fi-FI" sz="1400" dirty="0"/>
          </a:p>
          <a:p>
            <a:pPr>
              <a:spcBef>
                <a:spcPts val="0"/>
              </a:spcBef>
              <a:spcAft>
                <a:spcPts val="0"/>
              </a:spcAft>
            </a:pPr>
            <a:r>
              <a:rPr lang="en-US" sz="1400" u="sng" dirty="0">
                <a:hlinkClick r:id="rId27"/>
              </a:rPr>
              <a:t>Fluid</a:t>
            </a:r>
            <a:r>
              <a:rPr lang="fi-FI" sz="1400" u="sng" dirty="0">
                <a:hlinkClick r:id="rId27"/>
              </a:rPr>
              <a:t> </a:t>
            </a:r>
            <a:r>
              <a:rPr lang="en-US" sz="1400" u="sng" dirty="0">
                <a:hlinkClick r:id="rId27"/>
              </a:rPr>
              <a:t>cards — Align</a:t>
            </a:r>
            <a:r>
              <a:rPr lang="fi-FI" sz="1400" u="sng" dirty="0">
                <a:hlinkClick r:id="rId27"/>
              </a:rPr>
              <a:t> </a:t>
            </a:r>
            <a:r>
              <a:rPr lang="en-US" sz="1400" u="sng" dirty="0">
                <a:hlinkClick r:id="rId27"/>
              </a:rPr>
              <a:t>items to stretch (default)</a:t>
            </a:r>
            <a:endParaRPr lang="fi-FI" sz="1400" dirty="0"/>
          </a:p>
          <a:p>
            <a:pPr>
              <a:spcBef>
                <a:spcPts val="0"/>
              </a:spcBef>
              <a:spcAft>
                <a:spcPts val="0"/>
              </a:spcAft>
            </a:pPr>
            <a:r>
              <a:rPr lang="en-US" sz="1400" u="sng" dirty="0">
                <a:hlinkClick r:id="rId28"/>
              </a:rPr>
              <a:t>Fluid</a:t>
            </a:r>
            <a:r>
              <a:rPr lang="fi-FI" sz="1400" u="sng" dirty="0">
                <a:hlinkClick r:id="rId28"/>
              </a:rPr>
              <a:t> </a:t>
            </a:r>
            <a:r>
              <a:rPr lang="en-US" sz="1400" u="sng" dirty="0">
                <a:hlinkClick r:id="rId28"/>
              </a:rPr>
              <a:t>cards — Align</a:t>
            </a:r>
            <a:r>
              <a:rPr lang="fi-FI" sz="1400" u="sng" dirty="0">
                <a:hlinkClick r:id="rId28"/>
              </a:rPr>
              <a:t> </a:t>
            </a:r>
            <a:r>
              <a:rPr lang="en-US" sz="1400" u="sng" dirty="0">
                <a:hlinkClick r:id="rId28"/>
              </a:rPr>
              <a:t>items to start</a:t>
            </a:r>
            <a:endParaRPr lang="fi-FI" sz="1400" dirty="0"/>
          </a:p>
          <a:p>
            <a:pPr>
              <a:spcBef>
                <a:spcPts val="0"/>
              </a:spcBef>
              <a:spcAft>
                <a:spcPts val="0"/>
              </a:spcAft>
            </a:pPr>
            <a:r>
              <a:rPr lang="en-US" sz="1400" u="sng" dirty="0">
                <a:hlinkClick r:id="rId29"/>
              </a:rPr>
              <a:t>Fluid</a:t>
            </a:r>
            <a:r>
              <a:rPr lang="fi-FI" sz="1400" u="sng" dirty="0">
                <a:hlinkClick r:id="rId29"/>
              </a:rPr>
              <a:t> </a:t>
            </a:r>
            <a:r>
              <a:rPr lang="en-US" sz="1400" u="sng" dirty="0">
                <a:hlinkClick r:id="rId29"/>
              </a:rPr>
              <a:t>cards — Align</a:t>
            </a:r>
            <a:r>
              <a:rPr lang="fi-FI" sz="1400" u="sng" dirty="0">
                <a:hlinkClick r:id="rId29"/>
              </a:rPr>
              <a:t> </a:t>
            </a:r>
            <a:r>
              <a:rPr lang="en-US" sz="1400" u="sng" dirty="0">
                <a:hlinkClick r:id="rId29"/>
              </a:rPr>
              <a:t>items to center</a:t>
            </a:r>
            <a:endParaRPr lang="fi-FI" sz="1400" dirty="0"/>
          </a:p>
          <a:p>
            <a:pPr>
              <a:spcBef>
                <a:spcPts val="0"/>
              </a:spcBef>
              <a:spcAft>
                <a:spcPts val="0"/>
              </a:spcAft>
            </a:pPr>
            <a:r>
              <a:rPr lang="en-US" sz="1400" u="sng" dirty="0">
                <a:hlinkClick r:id="rId30"/>
              </a:rPr>
              <a:t>Fluid</a:t>
            </a:r>
            <a:r>
              <a:rPr lang="fi-FI" sz="1400" u="sng" dirty="0">
                <a:hlinkClick r:id="rId30"/>
              </a:rPr>
              <a:t> </a:t>
            </a:r>
            <a:r>
              <a:rPr lang="en-US" sz="1400" u="sng" dirty="0">
                <a:hlinkClick r:id="rId30"/>
              </a:rPr>
              <a:t>cards — Align</a:t>
            </a:r>
            <a:r>
              <a:rPr lang="fi-FI" sz="1400" u="sng" dirty="0">
                <a:hlinkClick r:id="rId30"/>
              </a:rPr>
              <a:t> </a:t>
            </a:r>
            <a:r>
              <a:rPr lang="en-US" sz="1400" u="sng" dirty="0">
                <a:hlinkClick r:id="rId30"/>
              </a:rPr>
              <a:t>items to end</a:t>
            </a:r>
            <a:endParaRPr lang="fi-FI" sz="1400" dirty="0"/>
          </a:p>
          <a:p>
            <a:pPr>
              <a:spcBef>
                <a:spcPts val="0"/>
              </a:spcBef>
              <a:spcAft>
                <a:spcPts val="0"/>
              </a:spcAft>
            </a:pPr>
            <a:r>
              <a:rPr lang="fi-FI" sz="1400" u="sng" dirty="0" err="1">
                <a:hlinkClick r:id="rId31"/>
              </a:rPr>
              <a:t>Fluid</a:t>
            </a:r>
            <a:r>
              <a:rPr lang="fi-FI" sz="1400" u="sng" dirty="0">
                <a:hlinkClick r:id="rId31"/>
              </a:rPr>
              <a:t> </a:t>
            </a:r>
            <a:r>
              <a:rPr lang="fi-FI" sz="1400" u="sng" dirty="0" err="1">
                <a:hlinkClick r:id="rId31"/>
              </a:rPr>
              <a:t>cards</a:t>
            </a:r>
            <a:r>
              <a:rPr lang="fi-FI" sz="1400" u="sng" dirty="0">
                <a:hlinkClick r:id="rId31"/>
              </a:rPr>
              <a:t> — </a:t>
            </a:r>
            <a:r>
              <a:rPr lang="fi-FI" sz="1400" u="sng" dirty="0" err="1">
                <a:hlinkClick r:id="rId31"/>
              </a:rPr>
              <a:t>Span</a:t>
            </a:r>
            <a:r>
              <a:rPr lang="fi-FI" sz="1400" u="sng" dirty="0">
                <a:hlinkClick r:id="rId31"/>
              </a:rPr>
              <a:t> 2 </a:t>
            </a:r>
            <a:r>
              <a:rPr lang="fi-FI" sz="1400" u="sng" dirty="0" err="1">
                <a:hlinkClick r:id="rId31"/>
              </a:rPr>
              <a:t>columns</a:t>
            </a:r>
            <a:endParaRPr lang="fi-FI" sz="1400" dirty="0"/>
          </a:p>
          <a:p>
            <a:pPr>
              <a:spcBef>
                <a:spcPts val="0"/>
              </a:spcBef>
              <a:spcAft>
                <a:spcPts val="0"/>
              </a:spcAft>
            </a:pPr>
            <a:r>
              <a:rPr lang="fi-FI" sz="1400" u="sng" dirty="0" err="1">
                <a:hlinkClick r:id="rId32"/>
              </a:rPr>
              <a:t>Fluid</a:t>
            </a:r>
            <a:r>
              <a:rPr lang="fi-FI" sz="1400" u="sng" dirty="0">
                <a:hlinkClick r:id="rId32"/>
              </a:rPr>
              <a:t> </a:t>
            </a:r>
            <a:r>
              <a:rPr lang="fi-FI" sz="1400" u="sng" dirty="0" err="1">
                <a:hlinkClick r:id="rId32"/>
              </a:rPr>
              <a:t>cards</a:t>
            </a:r>
            <a:r>
              <a:rPr lang="fi-FI" sz="1400" u="sng" dirty="0">
                <a:hlinkClick r:id="rId32"/>
              </a:rPr>
              <a:t> — </a:t>
            </a:r>
            <a:r>
              <a:rPr lang="fi-FI" sz="1400" u="sng" dirty="0" err="1">
                <a:hlinkClick r:id="rId32"/>
              </a:rPr>
              <a:t>Span</a:t>
            </a:r>
            <a:r>
              <a:rPr lang="fi-FI" sz="1400" u="sng" dirty="0">
                <a:hlinkClick r:id="rId32"/>
              </a:rPr>
              <a:t> 2 </a:t>
            </a:r>
            <a:r>
              <a:rPr lang="fi-FI" sz="1400" u="sng" dirty="0" err="1">
                <a:hlinkClick r:id="rId32"/>
              </a:rPr>
              <a:t>rows</a:t>
            </a:r>
            <a:endParaRPr lang="fi-FI" sz="1400" dirty="0"/>
          </a:p>
          <a:p>
            <a:pPr>
              <a:spcBef>
                <a:spcPts val="0"/>
              </a:spcBef>
              <a:spcAft>
                <a:spcPts val="0"/>
              </a:spcAft>
            </a:pPr>
            <a:r>
              <a:rPr lang="fi-FI" sz="1400" u="sng" dirty="0" err="1">
                <a:hlinkClick r:id="rId33"/>
              </a:rPr>
              <a:t>Fluid</a:t>
            </a:r>
            <a:r>
              <a:rPr lang="fi-FI" sz="1400" u="sng" dirty="0">
                <a:hlinkClick r:id="rId33"/>
              </a:rPr>
              <a:t> </a:t>
            </a:r>
            <a:r>
              <a:rPr lang="fi-FI" sz="1400" u="sng" dirty="0" err="1">
                <a:hlinkClick r:id="rId33"/>
              </a:rPr>
              <a:t>cards</a:t>
            </a:r>
            <a:r>
              <a:rPr lang="fi-FI" sz="1400" u="sng" dirty="0">
                <a:hlinkClick r:id="rId33"/>
              </a:rPr>
              <a:t> — </a:t>
            </a:r>
            <a:r>
              <a:rPr lang="fi-FI" sz="1400" u="sng" dirty="0" err="1">
                <a:hlinkClick r:id="rId33"/>
              </a:rPr>
              <a:t>Span</a:t>
            </a:r>
            <a:r>
              <a:rPr lang="fi-FI" sz="1400" u="sng" dirty="0">
                <a:hlinkClick r:id="rId33"/>
              </a:rPr>
              <a:t> 2 </a:t>
            </a:r>
            <a:r>
              <a:rPr lang="fi-FI" sz="1400" u="sng" dirty="0" err="1">
                <a:hlinkClick r:id="rId33"/>
              </a:rPr>
              <a:t>columns</a:t>
            </a:r>
            <a:r>
              <a:rPr lang="fi-FI" sz="1400" u="sng" dirty="0">
                <a:hlinkClick r:id="rId33"/>
              </a:rPr>
              <a:t>, 2 </a:t>
            </a:r>
            <a:r>
              <a:rPr lang="fi-FI" sz="1400" u="sng" dirty="0" err="1">
                <a:hlinkClick r:id="rId33"/>
              </a:rPr>
              <a:t>rows</a:t>
            </a:r>
            <a:endParaRPr lang="fi-FI" sz="1400" dirty="0"/>
          </a:p>
          <a:p>
            <a:pPr>
              <a:spcBef>
                <a:spcPts val="0"/>
              </a:spcBef>
              <a:spcAft>
                <a:spcPts val="0"/>
              </a:spcAft>
            </a:pPr>
            <a:r>
              <a:rPr lang="fi-FI" sz="1400" b="1" u="sng" dirty="0">
                <a:hlinkClick r:id="rId34"/>
              </a:rPr>
              <a:t>CSS Grid — </a:t>
            </a:r>
            <a:r>
              <a:rPr lang="fi-FI" sz="1400" b="1" u="sng" dirty="0" err="1">
                <a:hlinkClick r:id="rId34"/>
              </a:rPr>
              <a:t>Forms</a:t>
            </a:r>
            <a:endParaRPr lang="fi-FI" sz="1400" dirty="0"/>
          </a:p>
          <a:p>
            <a:pPr>
              <a:spcBef>
                <a:spcPts val="0"/>
              </a:spcBef>
              <a:spcAft>
                <a:spcPts val="0"/>
              </a:spcAft>
            </a:pPr>
            <a:r>
              <a:rPr lang="fi-FI" sz="1400" u="sng" dirty="0">
                <a:hlinkClick r:id="rId35"/>
              </a:rPr>
              <a:t>Auto-</a:t>
            </a:r>
            <a:r>
              <a:rPr lang="fi-FI" sz="1400" u="sng" dirty="0" err="1">
                <a:hlinkClick r:id="rId35"/>
              </a:rPr>
              <a:t>placement</a:t>
            </a:r>
            <a:r>
              <a:rPr lang="fi-FI" sz="1400" u="sng" dirty="0">
                <a:hlinkClick r:id="rId35"/>
              </a:rPr>
              <a:t> </a:t>
            </a:r>
            <a:r>
              <a:rPr lang="fi-FI" sz="1400" u="sng" dirty="0" err="1">
                <a:hlinkClick r:id="rId35"/>
              </a:rPr>
              <a:t>form</a:t>
            </a:r>
            <a:r>
              <a:rPr lang="fi-FI" sz="1400" u="sng" dirty="0">
                <a:hlinkClick r:id="rId35"/>
              </a:rPr>
              <a:t> </a:t>
            </a:r>
            <a:r>
              <a:rPr lang="fi-FI" sz="1400" u="sng" dirty="0" err="1">
                <a:hlinkClick r:id="rId35"/>
              </a:rPr>
              <a:t>example</a:t>
            </a:r>
            <a:r>
              <a:rPr lang="fi-FI" sz="1400" u="sng" dirty="0">
                <a:hlinkClick r:id="rId35"/>
              </a:rPr>
              <a:t> 1</a:t>
            </a:r>
            <a:endParaRPr lang="fi-FI" sz="1400" dirty="0"/>
          </a:p>
          <a:p>
            <a:pPr>
              <a:spcBef>
                <a:spcPts val="0"/>
              </a:spcBef>
              <a:spcAft>
                <a:spcPts val="0"/>
              </a:spcAft>
            </a:pPr>
            <a:r>
              <a:rPr lang="fi-FI" sz="1400" u="sng" dirty="0">
                <a:hlinkClick r:id="rId36"/>
              </a:rPr>
              <a:t>Auto-</a:t>
            </a:r>
            <a:r>
              <a:rPr lang="fi-FI" sz="1400" u="sng" dirty="0" err="1">
                <a:hlinkClick r:id="rId36"/>
              </a:rPr>
              <a:t>placement</a:t>
            </a:r>
            <a:r>
              <a:rPr lang="fi-FI" sz="1400" u="sng" dirty="0">
                <a:hlinkClick r:id="rId36"/>
              </a:rPr>
              <a:t> </a:t>
            </a:r>
            <a:r>
              <a:rPr lang="fi-FI" sz="1400" u="sng" dirty="0" err="1">
                <a:hlinkClick r:id="rId36"/>
              </a:rPr>
              <a:t>form</a:t>
            </a:r>
            <a:r>
              <a:rPr lang="fi-FI" sz="1400" u="sng" dirty="0">
                <a:hlinkClick r:id="rId36"/>
              </a:rPr>
              <a:t> </a:t>
            </a:r>
            <a:r>
              <a:rPr lang="fi-FI" sz="1400" u="sng" dirty="0" err="1">
                <a:hlinkClick r:id="rId36"/>
              </a:rPr>
              <a:t>example</a:t>
            </a:r>
            <a:r>
              <a:rPr lang="fi-FI" sz="1400" u="sng" dirty="0">
                <a:hlinkClick r:id="rId36"/>
              </a:rPr>
              <a:t> 2</a:t>
            </a:r>
            <a:endParaRPr lang="fi-FI" sz="1400" dirty="0"/>
          </a:p>
          <a:p>
            <a:pPr>
              <a:spcBef>
                <a:spcPts val="0"/>
              </a:spcBef>
              <a:spcAft>
                <a:spcPts val="0"/>
              </a:spcAft>
            </a:pPr>
            <a:endParaRPr lang="fi-FI" sz="1400" dirty="0"/>
          </a:p>
        </p:txBody>
      </p:sp>
      <p:sp>
        <p:nvSpPr>
          <p:cNvPr id="5" name="Tekstiruutu 4">
            <a:extLst>
              <a:ext uri="{FF2B5EF4-FFF2-40B4-BE49-F238E27FC236}">
                <a16:creationId xmlns:a16="http://schemas.microsoft.com/office/drawing/2014/main" id="{A09DA3EC-68FC-4F18-B2A1-1B9155DF0FD0}"/>
              </a:ext>
            </a:extLst>
          </p:cNvPr>
          <p:cNvSpPr txBox="1"/>
          <p:nvPr/>
        </p:nvSpPr>
        <p:spPr>
          <a:xfrm>
            <a:off x="7806698" y="1004714"/>
            <a:ext cx="4453014" cy="6124754"/>
          </a:xfrm>
          <a:prstGeom prst="rect">
            <a:avLst/>
          </a:prstGeom>
          <a:noFill/>
        </p:spPr>
        <p:txBody>
          <a:bodyPr wrap="none" rtlCol="0">
            <a:spAutoFit/>
          </a:bodyPr>
          <a:lstStyle/>
          <a:p>
            <a:r>
              <a:rPr lang="fi-FI" sz="1400" u="sng" dirty="0">
                <a:hlinkClick r:id="rId37"/>
              </a:rPr>
              <a:t>Auto-</a:t>
            </a:r>
            <a:r>
              <a:rPr lang="fi-FI" sz="1400" u="sng" dirty="0" err="1">
                <a:hlinkClick r:id="rId37"/>
              </a:rPr>
              <a:t>placement</a:t>
            </a:r>
            <a:r>
              <a:rPr lang="fi-FI" sz="1400" u="sng" dirty="0">
                <a:hlinkClick r:id="rId37"/>
              </a:rPr>
              <a:t> </a:t>
            </a:r>
            <a:r>
              <a:rPr lang="fi-FI" sz="1400" u="sng" dirty="0" err="1">
                <a:hlinkClick r:id="rId37"/>
              </a:rPr>
              <a:t>form</a:t>
            </a:r>
            <a:r>
              <a:rPr lang="fi-FI" sz="1400" u="sng" dirty="0">
                <a:hlinkClick r:id="rId37"/>
              </a:rPr>
              <a:t> </a:t>
            </a:r>
            <a:r>
              <a:rPr lang="fi-FI" sz="1400" u="sng" dirty="0" err="1">
                <a:hlinkClick r:id="rId37"/>
              </a:rPr>
              <a:t>example</a:t>
            </a:r>
            <a:r>
              <a:rPr lang="fi-FI" sz="1400" u="sng" dirty="0">
                <a:hlinkClick r:id="rId37"/>
              </a:rPr>
              <a:t> 3</a:t>
            </a:r>
            <a:endParaRPr lang="fi-FI" sz="1400" dirty="0"/>
          </a:p>
          <a:p>
            <a:r>
              <a:rPr lang="fi-FI" sz="1400" u="sng" dirty="0" err="1">
                <a:hlinkClick r:id="rId38"/>
              </a:rPr>
              <a:t>Explicitly</a:t>
            </a:r>
            <a:r>
              <a:rPr lang="fi-FI" sz="1400" u="sng" dirty="0">
                <a:hlinkClick r:id="rId38"/>
              </a:rPr>
              <a:t> </a:t>
            </a:r>
            <a:r>
              <a:rPr lang="fi-FI" sz="1400" u="sng" dirty="0" err="1">
                <a:hlinkClick r:id="rId38"/>
              </a:rPr>
              <a:t>placed</a:t>
            </a:r>
            <a:r>
              <a:rPr lang="fi-FI" sz="1400" u="sng" dirty="0">
                <a:hlinkClick r:id="rId38"/>
              </a:rPr>
              <a:t> </a:t>
            </a:r>
            <a:r>
              <a:rPr lang="fi-FI" sz="1400" u="sng" dirty="0" err="1">
                <a:hlinkClick r:id="rId38"/>
              </a:rPr>
              <a:t>form</a:t>
            </a:r>
            <a:r>
              <a:rPr lang="fi-FI" sz="1400" u="sng" dirty="0">
                <a:hlinkClick r:id="rId38"/>
              </a:rPr>
              <a:t> </a:t>
            </a:r>
            <a:r>
              <a:rPr lang="fi-FI" sz="1400" u="sng" dirty="0" err="1">
                <a:hlinkClick r:id="rId38"/>
              </a:rPr>
              <a:t>example</a:t>
            </a:r>
            <a:r>
              <a:rPr lang="fi-FI" sz="1400" u="sng" dirty="0">
                <a:hlinkClick r:id="rId38"/>
              </a:rPr>
              <a:t> 1</a:t>
            </a:r>
            <a:endParaRPr lang="fi-FI" sz="1400" dirty="0"/>
          </a:p>
          <a:p>
            <a:r>
              <a:rPr lang="fi-FI" sz="1400" u="sng" dirty="0" err="1">
                <a:hlinkClick r:id="rId39"/>
              </a:rPr>
              <a:t>Explicitly</a:t>
            </a:r>
            <a:r>
              <a:rPr lang="fi-FI" sz="1400" u="sng" dirty="0">
                <a:hlinkClick r:id="rId39"/>
              </a:rPr>
              <a:t> </a:t>
            </a:r>
            <a:r>
              <a:rPr lang="fi-FI" sz="1400" u="sng" dirty="0" err="1">
                <a:hlinkClick r:id="rId39"/>
              </a:rPr>
              <a:t>placed</a:t>
            </a:r>
            <a:r>
              <a:rPr lang="fi-FI" sz="1400" u="sng" dirty="0">
                <a:hlinkClick r:id="rId39"/>
              </a:rPr>
              <a:t> </a:t>
            </a:r>
            <a:r>
              <a:rPr lang="fi-FI" sz="1400" u="sng" dirty="0" err="1">
                <a:hlinkClick r:id="rId39"/>
              </a:rPr>
              <a:t>form</a:t>
            </a:r>
            <a:r>
              <a:rPr lang="fi-FI" sz="1400" u="sng" dirty="0">
                <a:hlinkClick r:id="rId39"/>
              </a:rPr>
              <a:t> </a:t>
            </a:r>
            <a:r>
              <a:rPr lang="fi-FI" sz="1400" u="sng" dirty="0" err="1">
                <a:hlinkClick r:id="rId39"/>
              </a:rPr>
              <a:t>example</a:t>
            </a:r>
            <a:r>
              <a:rPr lang="fi-FI" sz="1400" u="sng" dirty="0">
                <a:hlinkClick r:id="rId39"/>
              </a:rPr>
              <a:t> 2</a:t>
            </a:r>
            <a:endParaRPr lang="fi-FI" sz="1400" dirty="0"/>
          </a:p>
          <a:p>
            <a:r>
              <a:rPr lang="fi-FI" sz="1400" u="sng" dirty="0" err="1">
                <a:hlinkClick r:id="rId40"/>
              </a:rPr>
              <a:t>Explicitly</a:t>
            </a:r>
            <a:r>
              <a:rPr lang="fi-FI" sz="1400" u="sng" dirty="0">
                <a:hlinkClick r:id="rId40"/>
              </a:rPr>
              <a:t> </a:t>
            </a:r>
            <a:r>
              <a:rPr lang="fi-FI" sz="1400" u="sng" dirty="0" err="1">
                <a:hlinkClick r:id="rId40"/>
              </a:rPr>
              <a:t>placed</a:t>
            </a:r>
            <a:r>
              <a:rPr lang="fi-FI" sz="1400" u="sng" dirty="0">
                <a:hlinkClick r:id="rId40"/>
              </a:rPr>
              <a:t> </a:t>
            </a:r>
            <a:r>
              <a:rPr lang="fi-FI" sz="1400" u="sng" dirty="0" err="1">
                <a:hlinkClick r:id="rId40"/>
              </a:rPr>
              <a:t>form</a:t>
            </a:r>
            <a:r>
              <a:rPr lang="fi-FI" sz="1400" u="sng" dirty="0">
                <a:hlinkClick r:id="rId40"/>
              </a:rPr>
              <a:t> </a:t>
            </a:r>
            <a:r>
              <a:rPr lang="fi-FI" sz="1400" u="sng" dirty="0" err="1">
                <a:hlinkClick r:id="rId40"/>
              </a:rPr>
              <a:t>example</a:t>
            </a:r>
            <a:r>
              <a:rPr lang="fi-FI" sz="1400" u="sng" dirty="0">
                <a:hlinkClick r:id="rId40"/>
              </a:rPr>
              <a:t> 3</a:t>
            </a:r>
            <a:endParaRPr lang="fi-FI" sz="1400" dirty="0"/>
          </a:p>
          <a:p>
            <a:r>
              <a:rPr lang="fi-FI" sz="1400" b="1" u="sng" dirty="0">
                <a:hlinkClick r:id="rId41"/>
              </a:rPr>
              <a:t>CSS Grid — </a:t>
            </a:r>
            <a:r>
              <a:rPr lang="fi-FI" sz="1400" b="1" u="sng" dirty="0" err="1">
                <a:hlinkClick r:id="rId41"/>
              </a:rPr>
              <a:t>Website</a:t>
            </a:r>
            <a:r>
              <a:rPr lang="fi-FI" sz="1400" b="1" u="sng" dirty="0">
                <a:hlinkClick r:id="rId41"/>
              </a:rPr>
              <a:t> </a:t>
            </a:r>
            <a:r>
              <a:rPr lang="fi-FI" sz="1400" b="1" u="sng" dirty="0" err="1">
                <a:hlinkClick r:id="rId41"/>
              </a:rPr>
              <a:t>Layouts</a:t>
            </a:r>
            <a:endParaRPr lang="fi-FI" sz="1400" dirty="0"/>
          </a:p>
          <a:p>
            <a:r>
              <a:rPr lang="fi-FI" sz="1400" u="sng" dirty="0" err="1">
                <a:hlinkClick r:id="rId42"/>
              </a:rPr>
              <a:t>Website</a:t>
            </a:r>
            <a:r>
              <a:rPr lang="fi-FI" sz="1400" u="sng" dirty="0">
                <a:hlinkClick r:id="rId42"/>
              </a:rPr>
              <a:t> layout </a:t>
            </a:r>
            <a:r>
              <a:rPr lang="fi-FI" sz="1400" u="sng" dirty="0" err="1">
                <a:hlinkClick r:id="rId42"/>
              </a:rPr>
              <a:t>template</a:t>
            </a:r>
            <a:r>
              <a:rPr lang="fi-FI" sz="1400" u="sng" dirty="0">
                <a:hlinkClick r:id="rId42"/>
              </a:rPr>
              <a:t> 1</a:t>
            </a:r>
            <a:endParaRPr lang="fi-FI" sz="1400" dirty="0"/>
          </a:p>
          <a:p>
            <a:r>
              <a:rPr lang="fi-FI" sz="1400" u="sng" dirty="0" err="1">
                <a:hlinkClick r:id="rId43"/>
              </a:rPr>
              <a:t>Website</a:t>
            </a:r>
            <a:r>
              <a:rPr lang="fi-FI" sz="1400" u="sng" dirty="0">
                <a:hlinkClick r:id="rId43"/>
              </a:rPr>
              <a:t> layout </a:t>
            </a:r>
            <a:r>
              <a:rPr lang="fi-FI" sz="1400" u="sng" dirty="0" err="1">
                <a:hlinkClick r:id="rId43"/>
              </a:rPr>
              <a:t>template</a:t>
            </a:r>
            <a:r>
              <a:rPr lang="fi-FI" sz="1400" u="sng" dirty="0">
                <a:hlinkClick r:id="rId43"/>
              </a:rPr>
              <a:t> 2</a:t>
            </a:r>
            <a:endParaRPr lang="fi-FI" sz="1400" dirty="0"/>
          </a:p>
          <a:p>
            <a:r>
              <a:rPr lang="fi-FI" sz="1400" u="sng" dirty="0" err="1">
                <a:hlinkClick r:id="rId44"/>
              </a:rPr>
              <a:t>Website</a:t>
            </a:r>
            <a:r>
              <a:rPr lang="fi-FI" sz="1400" u="sng" dirty="0">
                <a:hlinkClick r:id="rId44"/>
              </a:rPr>
              <a:t> layout </a:t>
            </a:r>
            <a:r>
              <a:rPr lang="fi-FI" sz="1400" u="sng" dirty="0" err="1">
                <a:hlinkClick r:id="rId44"/>
              </a:rPr>
              <a:t>template</a:t>
            </a:r>
            <a:r>
              <a:rPr lang="fi-FI" sz="1400" u="sng" dirty="0">
                <a:hlinkClick r:id="rId44"/>
              </a:rPr>
              <a:t> 3</a:t>
            </a:r>
            <a:endParaRPr lang="fi-FI" sz="1400" dirty="0"/>
          </a:p>
          <a:p>
            <a:r>
              <a:rPr lang="fi-FI" sz="1400" u="sng" dirty="0" err="1">
                <a:hlinkClick r:id="rId45"/>
              </a:rPr>
              <a:t>Website</a:t>
            </a:r>
            <a:r>
              <a:rPr lang="fi-FI" sz="1400" u="sng" dirty="0">
                <a:hlinkClick r:id="rId45"/>
              </a:rPr>
              <a:t> layout </a:t>
            </a:r>
            <a:r>
              <a:rPr lang="fi-FI" sz="1400" u="sng" dirty="0" err="1">
                <a:hlinkClick r:id="rId45"/>
              </a:rPr>
              <a:t>template</a:t>
            </a:r>
            <a:r>
              <a:rPr lang="fi-FI" sz="1400" u="sng" dirty="0">
                <a:hlinkClick r:id="rId45"/>
              </a:rPr>
              <a:t> 4</a:t>
            </a:r>
            <a:endParaRPr lang="fi-FI" sz="1400" dirty="0"/>
          </a:p>
          <a:p>
            <a:r>
              <a:rPr lang="fi-FI" sz="1400" u="sng" dirty="0" err="1">
                <a:hlinkClick r:id="rId46"/>
              </a:rPr>
              <a:t>Website</a:t>
            </a:r>
            <a:r>
              <a:rPr lang="fi-FI" sz="1400" u="sng" dirty="0">
                <a:hlinkClick r:id="rId46"/>
              </a:rPr>
              <a:t> layout </a:t>
            </a:r>
            <a:r>
              <a:rPr lang="fi-FI" sz="1400" u="sng" dirty="0" err="1">
                <a:hlinkClick r:id="rId46"/>
              </a:rPr>
              <a:t>template</a:t>
            </a:r>
            <a:r>
              <a:rPr lang="fi-FI" sz="1400" u="sng" dirty="0">
                <a:hlinkClick r:id="rId46"/>
              </a:rPr>
              <a:t> 5</a:t>
            </a:r>
            <a:endParaRPr lang="fi-FI" sz="1400" dirty="0"/>
          </a:p>
          <a:p>
            <a:r>
              <a:rPr lang="fi-FI" sz="1400" u="sng" dirty="0" err="1">
                <a:hlinkClick r:id="rId47"/>
              </a:rPr>
              <a:t>Website</a:t>
            </a:r>
            <a:r>
              <a:rPr lang="fi-FI" sz="1400" u="sng" dirty="0">
                <a:hlinkClick r:id="rId47"/>
              </a:rPr>
              <a:t> layout </a:t>
            </a:r>
            <a:r>
              <a:rPr lang="fi-FI" sz="1400" u="sng" dirty="0" err="1">
                <a:hlinkClick r:id="rId47"/>
              </a:rPr>
              <a:t>template</a:t>
            </a:r>
            <a:r>
              <a:rPr lang="fi-FI" sz="1400" u="sng" dirty="0">
                <a:hlinkClick r:id="rId47"/>
              </a:rPr>
              <a:t> 6</a:t>
            </a:r>
            <a:endParaRPr lang="fi-FI" sz="1400" dirty="0"/>
          </a:p>
          <a:p>
            <a:r>
              <a:rPr lang="fi-FI" sz="1400" u="sng" dirty="0" err="1">
                <a:hlinkClick r:id="rId48"/>
              </a:rPr>
              <a:t>Website</a:t>
            </a:r>
            <a:r>
              <a:rPr lang="fi-FI" sz="1400" u="sng" dirty="0">
                <a:hlinkClick r:id="rId48"/>
              </a:rPr>
              <a:t> layout </a:t>
            </a:r>
            <a:r>
              <a:rPr lang="fi-FI" sz="1400" u="sng" dirty="0" err="1">
                <a:hlinkClick r:id="rId48"/>
              </a:rPr>
              <a:t>template</a:t>
            </a:r>
            <a:r>
              <a:rPr lang="fi-FI" sz="1400" u="sng" dirty="0">
                <a:hlinkClick r:id="rId48"/>
              </a:rPr>
              <a:t> 7</a:t>
            </a:r>
            <a:endParaRPr lang="fi-FI" sz="1400" dirty="0"/>
          </a:p>
          <a:p>
            <a:r>
              <a:rPr lang="fi-FI" sz="1400" u="sng" dirty="0" err="1">
                <a:hlinkClick r:id="rId49"/>
              </a:rPr>
              <a:t>Website</a:t>
            </a:r>
            <a:r>
              <a:rPr lang="fi-FI" sz="1400" u="sng" dirty="0">
                <a:hlinkClick r:id="rId49"/>
              </a:rPr>
              <a:t> layout </a:t>
            </a:r>
            <a:r>
              <a:rPr lang="fi-FI" sz="1400" u="sng" dirty="0" err="1">
                <a:hlinkClick r:id="rId49"/>
              </a:rPr>
              <a:t>template</a:t>
            </a:r>
            <a:r>
              <a:rPr lang="fi-FI" sz="1400" u="sng" dirty="0">
                <a:hlinkClick r:id="rId49"/>
              </a:rPr>
              <a:t> 8</a:t>
            </a:r>
            <a:endParaRPr lang="fi-FI" sz="1400" dirty="0"/>
          </a:p>
          <a:p>
            <a:r>
              <a:rPr lang="fi-FI" sz="1400" u="sng" dirty="0" err="1">
                <a:hlinkClick r:id="rId50"/>
              </a:rPr>
              <a:t>Website</a:t>
            </a:r>
            <a:r>
              <a:rPr lang="fi-FI" sz="1400" u="sng" dirty="0">
                <a:hlinkClick r:id="rId50"/>
              </a:rPr>
              <a:t> layout </a:t>
            </a:r>
            <a:r>
              <a:rPr lang="fi-FI" sz="1400" u="sng" dirty="0" err="1">
                <a:hlinkClick r:id="rId50"/>
              </a:rPr>
              <a:t>template</a:t>
            </a:r>
            <a:r>
              <a:rPr lang="fi-FI" sz="1400" u="sng" dirty="0">
                <a:hlinkClick r:id="rId50"/>
              </a:rPr>
              <a:t> 9</a:t>
            </a:r>
            <a:endParaRPr lang="fi-FI" sz="1400" dirty="0"/>
          </a:p>
          <a:p>
            <a:r>
              <a:rPr lang="fi-FI" sz="1400" u="sng" dirty="0" err="1">
                <a:hlinkClick r:id="rId51"/>
              </a:rPr>
              <a:t>Website</a:t>
            </a:r>
            <a:r>
              <a:rPr lang="fi-FI" sz="1400" u="sng" dirty="0">
                <a:hlinkClick r:id="rId51"/>
              </a:rPr>
              <a:t> layout </a:t>
            </a:r>
            <a:r>
              <a:rPr lang="fi-FI" sz="1400" u="sng" dirty="0" err="1">
                <a:hlinkClick r:id="rId51"/>
              </a:rPr>
              <a:t>template</a:t>
            </a:r>
            <a:r>
              <a:rPr lang="fi-FI" sz="1400" u="sng" dirty="0">
                <a:hlinkClick r:id="rId51"/>
              </a:rPr>
              <a:t> 10</a:t>
            </a:r>
            <a:endParaRPr lang="fi-FI" sz="1400" dirty="0"/>
          </a:p>
          <a:p>
            <a:r>
              <a:rPr lang="fi-FI" sz="1400" u="sng" dirty="0" err="1">
                <a:hlinkClick r:id="rId52"/>
              </a:rPr>
              <a:t>Website</a:t>
            </a:r>
            <a:r>
              <a:rPr lang="fi-FI" sz="1400" u="sng" dirty="0">
                <a:hlinkClick r:id="rId52"/>
              </a:rPr>
              <a:t> layout </a:t>
            </a:r>
            <a:r>
              <a:rPr lang="fi-FI" sz="1400" u="sng" dirty="0" err="1">
                <a:hlinkClick r:id="rId52"/>
              </a:rPr>
              <a:t>template</a:t>
            </a:r>
            <a:r>
              <a:rPr lang="fi-FI" sz="1400" u="sng" dirty="0">
                <a:hlinkClick r:id="rId52"/>
              </a:rPr>
              <a:t> 11</a:t>
            </a:r>
            <a:endParaRPr lang="fi-FI" sz="1400" dirty="0"/>
          </a:p>
          <a:p>
            <a:r>
              <a:rPr lang="fi-FI" sz="1400" u="sng" dirty="0" err="1">
                <a:hlinkClick r:id="rId53"/>
              </a:rPr>
              <a:t>Website</a:t>
            </a:r>
            <a:r>
              <a:rPr lang="fi-FI" sz="1400" u="sng" dirty="0">
                <a:hlinkClick r:id="rId53"/>
              </a:rPr>
              <a:t> layout </a:t>
            </a:r>
            <a:r>
              <a:rPr lang="fi-FI" sz="1400" u="sng" dirty="0" err="1">
                <a:hlinkClick r:id="rId53"/>
              </a:rPr>
              <a:t>template</a:t>
            </a:r>
            <a:r>
              <a:rPr lang="fi-FI" sz="1400" u="sng" dirty="0">
                <a:hlinkClick r:id="rId53"/>
              </a:rPr>
              <a:t> 12</a:t>
            </a:r>
            <a:endParaRPr lang="fi-FI" sz="1400" dirty="0"/>
          </a:p>
          <a:p>
            <a:r>
              <a:rPr lang="fi-FI" sz="1400" b="1" u="sng" dirty="0">
                <a:hlinkClick r:id="rId54"/>
              </a:rPr>
              <a:t>CSS Grid — 12 </a:t>
            </a:r>
            <a:r>
              <a:rPr lang="fi-FI" sz="1400" b="1" u="sng" dirty="0" err="1">
                <a:hlinkClick r:id="rId54"/>
              </a:rPr>
              <a:t>Column</a:t>
            </a:r>
            <a:r>
              <a:rPr lang="fi-FI" sz="1400" b="1" u="sng" dirty="0">
                <a:hlinkClick r:id="rId54"/>
              </a:rPr>
              <a:t> </a:t>
            </a:r>
            <a:r>
              <a:rPr lang="fi-FI" sz="1400" b="1" u="sng" dirty="0" err="1">
                <a:hlinkClick r:id="rId54"/>
              </a:rPr>
              <a:t>Grids</a:t>
            </a:r>
            <a:endParaRPr lang="fi-FI" sz="1400" dirty="0"/>
          </a:p>
          <a:p>
            <a:r>
              <a:rPr lang="fi-FI" sz="1400" u="sng" dirty="0">
                <a:hlinkClick r:id="rId55"/>
              </a:rPr>
              <a:t>12 </a:t>
            </a:r>
            <a:r>
              <a:rPr lang="fi-FI" sz="1400" u="sng" dirty="0" err="1">
                <a:hlinkClick r:id="rId55"/>
              </a:rPr>
              <a:t>column</a:t>
            </a:r>
            <a:r>
              <a:rPr lang="fi-FI" sz="1400" u="sng" dirty="0">
                <a:hlinkClick r:id="rId55"/>
              </a:rPr>
              <a:t> </a:t>
            </a:r>
            <a:r>
              <a:rPr lang="fi-FI" sz="1400" u="sng" dirty="0" err="1">
                <a:hlinkClick r:id="rId55"/>
              </a:rPr>
              <a:t>grid</a:t>
            </a:r>
            <a:r>
              <a:rPr lang="fi-FI" sz="1400" u="sng" dirty="0">
                <a:hlinkClick r:id="rId55"/>
              </a:rPr>
              <a:t> - Basic </a:t>
            </a:r>
            <a:r>
              <a:rPr lang="fi-FI" sz="1400" u="sng" dirty="0" err="1">
                <a:hlinkClick r:id="rId55"/>
              </a:rPr>
              <a:t>example</a:t>
            </a:r>
            <a:endParaRPr lang="fi-FI" sz="1400" dirty="0"/>
          </a:p>
          <a:p>
            <a:r>
              <a:rPr lang="en-US" sz="1400" u="sng" dirty="0">
                <a:hlinkClick r:id="rId56"/>
              </a:rPr>
              <a:t>12 column</a:t>
            </a:r>
            <a:r>
              <a:rPr lang="fi-FI" sz="1400" u="sng" dirty="0">
                <a:hlinkClick r:id="rId56"/>
              </a:rPr>
              <a:t> </a:t>
            </a:r>
            <a:r>
              <a:rPr lang="en-US" sz="1400" u="sng" dirty="0">
                <a:hlinkClick r:id="rId56"/>
              </a:rPr>
              <a:t>grid - Responsive (media query)</a:t>
            </a:r>
            <a:endParaRPr lang="fi-FI" sz="1400" dirty="0"/>
          </a:p>
          <a:p>
            <a:r>
              <a:rPr lang="fi-FI" sz="1400" u="sng" dirty="0">
                <a:hlinkClick r:id="rId57"/>
              </a:rPr>
              <a:t>12 </a:t>
            </a:r>
            <a:r>
              <a:rPr lang="fi-FI" sz="1400" u="sng" dirty="0" err="1">
                <a:hlinkClick r:id="rId57"/>
              </a:rPr>
              <a:t>column</a:t>
            </a:r>
            <a:r>
              <a:rPr lang="fi-FI" sz="1400" u="sng" dirty="0">
                <a:hlinkClick r:id="rId57"/>
              </a:rPr>
              <a:t> </a:t>
            </a:r>
            <a:r>
              <a:rPr lang="fi-FI" sz="1400" u="sng" dirty="0" err="1">
                <a:hlinkClick r:id="rId57"/>
              </a:rPr>
              <a:t>grid</a:t>
            </a:r>
            <a:r>
              <a:rPr lang="fi-FI" sz="1400" u="sng" dirty="0">
                <a:hlinkClick r:id="rId57"/>
              </a:rPr>
              <a:t> - Mobile </a:t>
            </a:r>
            <a:r>
              <a:rPr lang="fi-FI" sz="1400" u="sng" dirty="0" err="1">
                <a:hlinkClick r:id="rId57"/>
              </a:rPr>
              <a:t>first</a:t>
            </a:r>
            <a:endParaRPr lang="fi-FI" sz="1400" dirty="0"/>
          </a:p>
          <a:p>
            <a:r>
              <a:rPr lang="fi-FI" sz="1400" u="sng" dirty="0">
                <a:hlinkClick r:id="rId58"/>
              </a:rPr>
              <a:t>12 </a:t>
            </a:r>
            <a:r>
              <a:rPr lang="fi-FI" sz="1400" u="sng" dirty="0" err="1">
                <a:hlinkClick r:id="rId58"/>
              </a:rPr>
              <a:t>column</a:t>
            </a:r>
            <a:r>
              <a:rPr lang="fi-FI" sz="1400" u="sng" dirty="0">
                <a:hlinkClick r:id="rId58"/>
              </a:rPr>
              <a:t> </a:t>
            </a:r>
            <a:r>
              <a:rPr lang="fi-FI" sz="1400" u="sng" dirty="0" err="1">
                <a:hlinkClick r:id="rId58"/>
              </a:rPr>
              <a:t>grid</a:t>
            </a:r>
            <a:r>
              <a:rPr lang="fi-FI" sz="1400" u="sng" dirty="0">
                <a:hlinkClick r:id="rId58"/>
              </a:rPr>
              <a:t> - </a:t>
            </a:r>
            <a:r>
              <a:rPr lang="fi-FI" sz="1400" u="sng" dirty="0" err="1">
                <a:hlinkClick r:id="rId58"/>
              </a:rPr>
              <a:t>Vertical</a:t>
            </a:r>
            <a:endParaRPr lang="fi-FI" sz="1400" dirty="0"/>
          </a:p>
          <a:p>
            <a:r>
              <a:rPr lang="en-US" sz="1400" u="sng" dirty="0">
                <a:hlinkClick r:id="rId59"/>
              </a:rPr>
              <a:t>12 column</a:t>
            </a:r>
            <a:r>
              <a:rPr lang="fi-FI" sz="1400" u="sng" dirty="0">
                <a:hlinkClick r:id="rId59"/>
              </a:rPr>
              <a:t> </a:t>
            </a:r>
            <a:r>
              <a:rPr lang="en-US" sz="1400" u="sng" dirty="0">
                <a:hlinkClick r:id="rId59"/>
              </a:rPr>
              <a:t>grid - Vertical</a:t>
            </a:r>
            <a:r>
              <a:rPr lang="fi-FI" sz="1400" u="sng" dirty="0">
                <a:hlinkClick r:id="rId59"/>
              </a:rPr>
              <a:t> </a:t>
            </a:r>
            <a:r>
              <a:rPr lang="en-US" sz="1400" u="sng" dirty="0">
                <a:hlinkClick r:id="rId59"/>
              </a:rPr>
              <a:t>responsive (media query)</a:t>
            </a:r>
            <a:endParaRPr lang="fi-FI" sz="1400" dirty="0"/>
          </a:p>
          <a:p>
            <a:r>
              <a:rPr lang="fi-FI" sz="1400" u="sng" dirty="0">
                <a:hlinkClick r:id="rId60"/>
              </a:rPr>
              <a:t>12 </a:t>
            </a:r>
            <a:r>
              <a:rPr lang="fi-FI" sz="1400" u="sng" dirty="0" err="1">
                <a:hlinkClick r:id="rId60"/>
              </a:rPr>
              <a:t>column</a:t>
            </a:r>
            <a:r>
              <a:rPr lang="fi-FI" sz="1400" u="sng" dirty="0">
                <a:hlinkClick r:id="rId60"/>
              </a:rPr>
              <a:t> </a:t>
            </a:r>
            <a:r>
              <a:rPr lang="fi-FI" sz="1400" u="sng" dirty="0" err="1">
                <a:hlinkClick r:id="rId60"/>
              </a:rPr>
              <a:t>grid</a:t>
            </a:r>
            <a:r>
              <a:rPr lang="fi-FI" sz="1400" u="sng" dirty="0">
                <a:hlinkClick r:id="rId60"/>
              </a:rPr>
              <a:t> - </a:t>
            </a:r>
            <a:r>
              <a:rPr lang="fi-FI" sz="1400" u="sng" dirty="0" err="1">
                <a:hlinkClick r:id="rId60"/>
              </a:rPr>
              <a:t>Vertical</a:t>
            </a:r>
            <a:r>
              <a:rPr lang="fi-FI" sz="1400" u="sng" dirty="0">
                <a:hlinkClick r:id="rId60"/>
              </a:rPr>
              <a:t> mobile </a:t>
            </a:r>
            <a:r>
              <a:rPr lang="fi-FI" sz="1400" u="sng" dirty="0" err="1">
                <a:hlinkClick r:id="rId60"/>
              </a:rPr>
              <a:t>first</a:t>
            </a:r>
            <a:endParaRPr lang="fi-FI" sz="1400" dirty="0"/>
          </a:p>
          <a:p>
            <a:r>
              <a:rPr lang="fi-FI" sz="1400" u="sng" dirty="0">
                <a:hlinkClick r:id="rId61"/>
              </a:rPr>
              <a:t>12 </a:t>
            </a:r>
            <a:r>
              <a:rPr lang="fi-FI" sz="1400" u="sng" dirty="0" err="1">
                <a:hlinkClick r:id="rId61"/>
              </a:rPr>
              <a:t>column</a:t>
            </a:r>
            <a:r>
              <a:rPr lang="fi-FI" sz="1400" u="sng" dirty="0">
                <a:hlinkClick r:id="rId61"/>
              </a:rPr>
              <a:t> </a:t>
            </a:r>
            <a:r>
              <a:rPr lang="fi-FI" sz="1400" u="sng" dirty="0" err="1">
                <a:hlinkClick r:id="rId61"/>
              </a:rPr>
              <a:t>grid</a:t>
            </a:r>
            <a:r>
              <a:rPr lang="fi-FI" sz="1400" u="sng" dirty="0">
                <a:hlinkClick r:id="rId61"/>
              </a:rPr>
              <a:t> - </a:t>
            </a:r>
            <a:r>
              <a:rPr lang="fi-FI" sz="1400" u="sng" dirty="0" err="1">
                <a:hlinkClick r:id="rId61"/>
              </a:rPr>
              <a:t>Example</a:t>
            </a:r>
            <a:r>
              <a:rPr lang="fi-FI" sz="1400" u="sng" dirty="0">
                <a:hlinkClick r:id="rId61"/>
              </a:rPr>
              <a:t> 2</a:t>
            </a:r>
            <a:endParaRPr lang="fi-FI" sz="1400" dirty="0"/>
          </a:p>
          <a:p>
            <a:r>
              <a:rPr lang="en-US" sz="1400" u="sng" dirty="0">
                <a:hlinkClick r:id="rId62"/>
              </a:rPr>
              <a:t>12 column</a:t>
            </a:r>
            <a:r>
              <a:rPr lang="fi-FI" sz="1400" u="sng" dirty="0">
                <a:hlinkClick r:id="rId62"/>
              </a:rPr>
              <a:t> </a:t>
            </a:r>
            <a:r>
              <a:rPr lang="en-US" sz="1400" u="sng" dirty="0">
                <a:hlinkClick r:id="rId62"/>
              </a:rPr>
              <a:t>grid</a:t>
            </a:r>
            <a:r>
              <a:rPr lang="fi-FI" sz="1400" u="sng" dirty="0">
                <a:hlinkClick r:id="rId62"/>
              </a:rPr>
              <a:t> </a:t>
            </a:r>
            <a:r>
              <a:rPr lang="en-US" sz="1400" u="sng" dirty="0">
                <a:hlinkClick r:id="rId62"/>
              </a:rPr>
              <a:t>Example 2 - Responsive (media query)</a:t>
            </a:r>
            <a:endParaRPr lang="fi-FI" sz="1400" dirty="0"/>
          </a:p>
          <a:p>
            <a:r>
              <a:rPr lang="fi-FI" sz="1400" u="sng" dirty="0">
                <a:hlinkClick r:id="rId63"/>
              </a:rPr>
              <a:t>12 </a:t>
            </a:r>
            <a:r>
              <a:rPr lang="fi-FI" sz="1400" u="sng" dirty="0" err="1">
                <a:hlinkClick r:id="rId63"/>
              </a:rPr>
              <a:t>column</a:t>
            </a:r>
            <a:r>
              <a:rPr lang="fi-FI" sz="1400" u="sng" dirty="0">
                <a:hlinkClick r:id="rId63"/>
              </a:rPr>
              <a:t> </a:t>
            </a:r>
            <a:r>
              <a:rPr lang="fi-FI" sz="1400" u="sng" dirty="0" err="1">
                <a:hlinkClick r:id="rId63"/>
              </a:rPr>
              <a:t>grid</a:t>
            </a:r>
            <a:r>
              <a:rPr lang="fi-FI" sz="1400" u="sng" dirty="0">
                <a:hlinkClick r:id="rId63"/>
              </a:rPr>
              <a:t> </a:t>
            </a:r>
            <a:r>
              <a:rPr lang="fi-FI" sz="1400" u="sng" dirty="0" err="1">
                <a:hlinkClick r:id="rId63"/>
              </a:rPr>
              <a:t>example</a:t>
            </a:r>
            <a:r>
              <a:rPr lang="fi-FI" sz="1400" u="sng" dirty="0">
                <a:hlinkClick r:id="rId63"/>
              </a:rPr>
              <a:t> 2 - Mobile </a:t>
            </a:r>
            <a:r>
              <a:rPr lang="fi-FI" sz="1400" u="sng" dirty="0" err="1">
                <a:hlinkClick r:id="rId63"/>
              </a:rPr>
              <a:t>first</a:t>
            </a:r>
            <a:endParaRPr lang="fi-FI" sz="1400" dirty="0"/>
          </a:p>
          <a:p>
            <a:endParaRPr lang="fi-FI" sz="1400" dirty="0"/>
          </a:p>
        </p:txBody>
      </p:sp>
    </p:spTree>
    <p:extLst>
      <p:ext uri="{BB962C8B-B14F-4D97-AF65-F5344CB8AC3E}">
        <p14:creationId xmlns:p14="http://schemas.microsoft.com/office/powerpoint/2010/main" val="12545589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D8E6FC1-34F9-4866-8137-2870DB0E6B39}"/>
              </a:ext>
            </a:extLst>
          </p:cNvPr>
          <p:cNvSpPr>
            <a:spLocks noGrp="1"/>
          </p:cNvSpPr>
          <p:nvPr>
            <p:ph type="title"/>
          </p:nvPr>
        </p:nvSpPr>
        <p:spPr/>
        <p:txBody>
          <a:bodyPr/>
          <a:lstStyle/>
          <a:p>
            <a:r>
              <a:rPr lang="fi-FI" dirty="0" err="1"/>
              <a:t>Flexbox</a:t>
            </a:r>
            <a:endParaRPr lang="fi-FI" dirty="0"/>
          </a:p>
        </p:txBody>
      </p:sp>
      <p:sp>
        <p:nvSpPr>
          <p:cNvPr id="3" name="Sisällön paikkamerkki 2">
            <a:extLst>
              <a:ext uri="{FF2B5EF4-FFF2-40B4-BE49-F238E27FC236}">
                <a16:creationId xmlns:a16="http://schemas.microsoft.com/office/drawing/2014/main" id="{C944CB0D-7454-4CF5-92DA-74ED57873FBB}"/>
              </a:ext>
            </a:extLst>
          </p:cNvPr>
          <p:cNvSpPr>
            <a:spLocks noGrp="1"/>
          </p:cNvSpPr>
          <p:nvPr>
            <p:ph sz="half" idx="1"/>
          </p:nvPr>
        </p:nvSpPr>
        <p:spPr>
          <a:xfrm>
            <a:off x="1187686" y="1284364"/>
            <a:ext cx="5610974" cy="4960082"/>
          </a:xfrm>
        </p:spPr>
        <p:txBody>
          <a:bodyPr>
            <a:noAutofit/>
          </a:bodyPr>
          <a:lstStyle/>
          <a:p>
            <a:pPr marL="0" indent="0">
              <a:buNone/>
            </a:pPr>
            <a:r>
              <a:rPr lang="fi-FI" sz="2000" dirty="0" err="1"/>
              <a:t>Flex</a:t>
            </a:r>
            <a:r>
              <a:rPr lang="fi-FI" sz="2000" dirty="0"/>
              <a:t>-asettelumallin ymmärtäminen</a:t>
            </a:r>
          </a:p>
          <a:p>
            <a:r>
              <a:rPr lang="fi-FI" sz="2000" dirty="0"/>
              <a:t>Joustava laatikko, jota yleisesti kutsutaan </a:t>
            </a:r>
            <a:r>
              <a:rPr lang="fi-FI" sz="2000" dirty="0" err="1"/>
              <a:t>flexboxiksi</a:t>
            </a:r>
            <a:r>
              <a:rPr lang="fi-FI" sz="2000" dirty="0"/>
              <a:t>, on CSS3:ssa käyttöön otettu uusi asettelumalli, jolla luodaan joustava käyttöliittymä, jossa on useita rivejä ja sarakkeita käyttämättä prosentti- tai kiinteän pituuden arvoja. </a:t>
            </a:r>
          </a:p>
          <a:p>
            <a:r>
              <a:rPr lang="fi-FI" sz="2000" dirty="0"/>
              <a:t>CSS3 </a:t>
            </a:r>
            <a:r>
              <a:rPr lang="fi-FI" sz="2000" dirty="0" err="1"/>
              <a:t>flex</a:t>
            </a:r>
            <a:r>
              <a:rPr lang="fi-FI" sz="2000" dirty="0"/>
              <a:t> layout -malli tarjoaa yksinkertaisen ja tehokkaan mekanismin tilan jakamiseen ja sisällön tasaamiseen automaattisesti tyylitaulukon kautta häiritsemättä varsinaista merkintää.</a:t>
            </a:r>
          </a:p>
          <a:p>
            <a:r>
              <a:rPr lang="fi-FI" sz="2000" dirty="0"/>
              <a:t> Jokaisella sarakkeella on leveys, joka on täsmälleen kolmasosa kuin .</a:t>
            </a:r>
            <a:r>
              <a:rPr lang="fi-FI" sz="2000" dirty="0" err="1"/>
              <a:t>flex-container</a:t>
            </a:r>
            <a:r>
              <a:rPr lang="fi-FI" sz="2000" dirty="0"/>
              <a:t> pääelementissä.</a:t>
            </a:r>
          </a:p>
          <a:p>
            <a:r>
              <a:rPr lang="fi-FI" sz="2000" dirty="0">
                <a:hlinkClick r:id="rId3"/>
              </a:rPr>
              <a:t>https://cssreference.io/flexbox/</a:t>
            </a:r>
            <a:r>
              <a:rPr lang="fi-FI" sz="2000" dirty="0"/>
              <a:t> </a:t>
            </a:r>
          </a:p>
        </p:txBody>
      </p:sp>
      <p:pic>
        <p:nvPicPr>
          <p:cNvPr id="5" name="Kuva 4">
            <a:extLst>
              <a:ext uri="{FF2B5EF4-FFF2-40B4-BE49-F238E27FC236}">
                <a16:creationId xmlns:a16="http://schemas.microsoft.com/office/drawing/2014/main" id="{CA1A620C-97F3-4238-9B8C-055F3E4809EB}"/>
              </a:ext>
            </a:extLst>
          </p:cNvPr>
          <p:cNvPicPr>
            <a:picLocks noChangeAspect="1"/>
          </p:cNvPicPr>
          <p:nvPr/>
        </p:nvPicPr>
        <p:blipFill>
          <a:blip r:embed="rId4"/>
          <a:stretch>
            <a:fillRect/>
          </a:stretch>
        </p:blipFill>
        <p:spPr>
          <a:xfrm>
            <a:off x="7541846" y="0"/>
            <a:ext cx="4650154" cy="6858000"/>
          </a:xfrm>
          <a:prstGeom prst="rect">
            <a:avLst/>
          </a:prstGeom>
        </p:spPr>
      </p:pic>
    </p:spTree>
    <p:extLst>
      <p:ext uri="{BB962C8B-B14F-4D97-AF65-F5344CB8AC3E}">
        <p14:creationId xmlns:p14="http://schemas.microsoft.com/office/powerpoint/2010/main" val="3106152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4972A76-8FCA-424F-9E6D-133C7B25AA34}"/>
              </a:ext>
            </a:extLst>
          </p:cNvPr>
          <p:cNvSpPr>
            <a:spLocks noGrp="1"/>
          </p:cNvSpPr>
          <p:nvPr>
            <p:ph type="title"/>
          </p:nvPr>
        </p:nvSpPr>
        <p:spPr/>
        <p:txBody>
          <a:bodyPr>
            <a:normAutofit fontScale="90000"/>
          </a:bodyPr>
          <a:lstStyle/>
          <a:p>
            <a:r>
              <a:rPr lang="fi-FI" dirty="0"/>
              <a:t>Kuinka </a:t>
            </a:r>
            <a:r>
              <a:rPr lang="fi-FI" dirty="0" err="1"/>
              <a:t>Flex</a:t>
            </a:r>
            <a:r>
              <a:rPr lang="fi-FI" dirty="0"/>
              <a:t> Layout toimii</a:t>
            </a:r>
            <a:br>
              <a:rPr lang="fi-FI" dirty="0"/>
            </a:br>
            <a:endParaRPr lang="fi-FI" dirty="0"/>
          </a:p>
        </p:txBody>
      </p:sp>
      <p:sp>
        <p:nvSpPr>
          <p:cNvPr id="3" name="Sisällön paikkamerkki 2">
            <a:extLst>
              <a:ext uri="{FF2B5EF4-FFF2-40B4-BE49-F238E27FC236}">
                <a16:creationId xmlns:a16="http://schemas.microsoft.com/office/drawing/2014/main" id="{06A3FFAD-8C44-4698-BF22-6F7B257D2706}"/>
              </a:ext>
            </a:extLst>
          </p:cNvPr>
          <p:cNvSpPr>
            <a:spLocks noGrp="1"/>
          </p:cNvSpPr>
          <p:nvPr>
            <p:ph sz="half" idx="1"/>
          </p:nvPr>
        </p:nvSpPr>
        <p:spPr>
          <a:xfrm>
            <a:off x="558802" y="1259725"/>
            <a:ext cx="5537198" cy="4904769"/>
          </a:xfrm>
        </p:spPr>
        <p:txBody>
          <a:bodyPr>
            <a:noAutofit/>
          </a:bodyPr>
          <a:lstStyle/>
          <a:p>
            <a:r>
              <a:rPr lang="fi-FI" sz="2000" dirty="0" err="1"/>
              <a:t>Flexbox</a:t>
            </a:r>
            <a:r>
              <a:rPr lang="fi-FI" sz="2000" dirty="0"/>
              <a:t> koostuu joustavista säiliöistä ja joustavista esineistä. Joustava säiliö voidaan luoda asettamalla </a:t>
            </a:r>
            <a:r>
              <a:rPr lang="fi-FI" sz="2000" dirty="0" err="1"/>
              <a:t>display</a:t>
            </a:r>
            <a:r>
              <a:rPr lang="fi-FI" sz="2000" dirty="0"/>
              <a:t> elementin ominaisuudeksi joko </a:t>
            </a:r>
            <a:r>
              <a:rPr lang="fi-FI" sz="2000" dirty="0" err="1"/>
              <a:t>flex</a:t>
            </a:r>
            <a:r>
              <a:rPr lang="fi-FI" sz="2000" dirty="0"/>
              <a:t>(luo </a:t>
            </a:r>
            <a:r>
              <a:rPr lang="fi-FI" sz="2000" dirty="0" err="1"/>
              <a:t>lohkotason</a:t>
            </a:r>
            <a:r>
              <a:rPr lang="fi-FI" sz="2000" dirty="0"/>
              <a:t> joustava säiliö) tai </a:t>
            </a:r>
            <a:r>
              <a:rPr lang="fi-FI" sz="2000" dirty="0" err="1"/>
              <a:t>inline-flex</a:t>
            </a:r>
            <a:r>
              <a:rPr lang="fi-FI" sz="2000" dirty="0"/>
              <a:t>(luo rivin sisäinen joustava säiliö, joka on samanlainen kuin </a:t>
            </a:r>
            <a:r>
              <a:rPr lang="fi-FI" sz="2000" dirty="0" err="1"/>
              <a:t>inline-block</a:t>
            </a:r>
            <a:r>
              <a:rPr lang="fi-FI" sz="2000" dirty="0"/>
              <a:t> ). </a:t>
            </a:r>
          </a:p>
          <a:p>
            <a:r>
              <a:rPr lang="fi-FI" sz="2000" dirty="0"/>
              <a:t>Kaikista </a:t>
            </a:r>
            <a:r>
              <a:rPr lang="fi-FI" sz="2000" dirty="0" err="1"/>
              <a:t>flex</a:t>
            </a:r>
            <a:r>
              <a:rPr lang="fi-FI" sz="2000" dirty="0"/>
              <a:t>-säiliön alielementeistä tulee automaattisesti joustavia kohteita, ja ne asetetaan käyttämällä joustavaa asettelumallia. </a:t>
            </a:r>
          </a:p>
          <a:p>
            <a:r>
              <a:rPr lang="fi-FI" sz="2000" dirty="0"/>
              <a:t>Ominaisuuksilla </a:t>
            </a:r>
            <a:r>
              <a:rPr lang="fi-FI" sz="2000" dirty="0" err="1"/>
              <a:t>float</a:t>
            </a:r>
            <a:r>
              <a:rPr lang="fi-FI" sz="2000" dirty="0"/>
              <a:t>, </a:t>
            </a:r>
            <a:r>
              <a:rPr lang="fi-FI" sz="2000" dirty="0" err="1"/>
              <a:t>clear</a:t>
            </a:r>
            <a:r>
              <a:rPr lang="fi-FI" sz="2000" dirty="0"/>
              <a:t>, ja </a:t>
            </a:r>
            <a:r>
              <a:rPr lang="fi-FI" sz="2000" dirty="0" err="1"/>
              <a:t>vertical-alignei</a:t>
            </a:r>
            <a:r>
              <a:rPr lang="fi-FI" sz="2000" dirty="0"/>
              <a:t> ole vaikutusta </a:t>
            </a:r>
            <a:r>
              <a:rPr lang="fi-FI" sz="2000" dirty="0" err="1"/>
              <a:t>joustokohteisiin</a:t>
            </a:r>
            <a:r>
              <a:rPr lang="fi-FI" sz="2000" dirty="0"/>
              <a:t>.</a:t>
            </a:r>
          </a:p>
          <a:p>
            <a:r>
              <a:rPr lang="fi-FI" sz="2000" dirty="0" err="1"/>
              <a:t>Flex</a:t>
            </a:r>
            <a:r>
              <a:rPr lang="fi-FI" sz="2000" dirty="0"/>
              <a:t>-tuotteet sijoitetaan joustavan säiliön sisään </a:t>
            </a:r>
            <a:r>
              <a:rPr lang="fi-FI" sz="2000" dirty="0" err="1"/>
              <a:t>flex-direction</a:t>
            </a:r>
            <a:r>
              <a:rPr lang="fi-FI" sz="2000" dirty="0"/>
              <a:t> kiinteistön hallitsemaa </a:t>
            </a:r>
            <a:r>
              <a:rPr lang="fi-FI" sz="2000" dirty="0" err="1"/>
              <a:t>flex</a:t>
            </a:r>
            <a:r>
              <a:rPr lang="fi-FI" sz="2000" dirty="0"/>
              <a:t>-linjaa pitkin. </a:t>
            </a:r>
          </a:p>
          <a:p>
            <a:r>
              <a:rPr lang="fi-FI" sz="2000" dirty="0"/>
              <a:t>Oletuksena on vain yksi taipuisa rivi per </a:t>
            </a:r>
            <a:r>
              <a:rPr lang="fi-FI" sz="2000" dirty="0" err="1"/>
              <a:t>flex</a:t>
            </a:r>
            <a:r>
              <a:rPr lang="fi-FI" sz="2000" dirty="0"/>
              <a:t>-säiliö, jolla on sama suunta kuin nykyisen kirjoitustilan tai tekstin suunnan riviakselilla, katso kuva. </a:t>
            </a:r>
          </a:p>
        </p:txBody>
      </p:sp>
      <p:pic>
        <p:nvPicPr>
          <p:cNvPr id="5" name="Sisällön paikkamerkki 4">
            <a:extLst>
              <a:ext uri="{FF2B5EF4-FFF2-40B4-BE49-F238E27FC236}">
                <a16:creationId xmlns:a16="http://schemas.microsoft.com/office/drawing/2014/main" id="{7C27B22C-F5A1-4F6B-8DE4-FCCEE4F046C5}"/>
              </a:ext>
            </a:extLst>
          </p:cNvPr>
          <p:cNvPicPr>
            <a:picLocks noGrp="1" noChangeAspect="1"/>
          </p:cNvPicPr>
          <p:nvPr>
            <p:ph sz="half" idx="2"/>
          </p:nvPr>
        </p:nvPicPr>
        <p:blipFill>
          <a:blip r:embed="rId2"/>
          <a:stretch>
            <a:fillRect/>
          </a:stretch>
        </p:blipFill>
        <p:spPr>
          <a:xfrm>
            <a:off x="6309784" y="2044700"/>
            <a:ext cx="5537198" cy="2768599"/>
          </a:xfrm>
          <a:prstGeom prst="rect">
            <a:avLst/>
          </a:prstGeom>
        </p:spPr>
      </p:pic>
    </p:spTree>
    <p:extLst>
      <p:ext uri="{BB962C8B-B14F-4D97-AF65-F5344CB8AC3E}">
        <p14:creationId xmlns:p14="http://schemas.microsoft.com/office/powerpoint/2010/main" val="945287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D3D629F-98AE-4FEE-8D60-DA2780AEA405}"/>
              </a:ext>
            </a:extLst>
          </p:cNvPr>
          <p:cNvSpPr>
            <a:spLocks noGrp="1"/>
          </p:cNvSpPr>
          <p:nvPr>
            <p:ph type="title"/>
          </p:nvPr>
        </p:nvSpPr>
        <p:spPr/>
        <p:txBody>
          <a:bodyPr>
            <a:normAutofit fontScale="90000"/>
          </a:bodyPr>
          <a:lstStyle/>
          <a:p>
            <a:r>
              <a:rPr lang="fi-FI" dirty="0" err="1"/>
              <a:t>Flex</a:t>
            </a:r>
            <a:r>
              <a:rPr lang="fi-FI" dirty="0"/>
              <a:t>-säiliön sisällä olevan virtauksen säätely</a:t>
            </a:r>
            <a:br>
              <a:rPr lang="fi-FI" dirty="0"/>
            </a:br>
            <a:endParaRPr lang="fi-FI" dirty="0"/>
          </a:p>
        </p:txBody>
      </p:sp>
      <p:sp>
        <p:nvSpPr>
          <p:cNvPr id="3" name="Sisällön paikkamerkki 2">
            <a:extLst>
              <a:ext uri="{FF2B5EF4-FFF2-40B4-BE49-F238E27FC236}">
                <a16:creationId xmlns:a16="http://schemas.microsoft.com/office/drawing/2014/main" id="{002E0736-3A39-435A-A5FD-11B48D2489F7}"/>
              </a:ext>
            </a:extLst>
          </p:cNvPr>
          <p:cNvSpPr>
            <a:spLocks noGrp="1"/>
          </p:cNvSpPr>
          <p:nvPr>
            <p:ph sz="half" idx="1"/>
          </p:nvPr>
        </p:nvSpPr>
        <p:spPr>
          <a:xfrm>
            <a:off x="565079" y="1541123"/>
            <a:ext cx="5492821" cy="5075433"/>
          </a:xfrm>
        </p:spPr>
        <p:txBody>
          <a:bodyPr>
            <a:normAutofit/>
          </a:bodyPr>
          <a:lstStyle/>
          <a:p>
            <a:r>
              <a:rPr lang="fi-FI" sz="2000" dirty="0"/>
              <a:t>Normaalissa CSS-laatikkomallissa elementit näytetään normaalisti siinä järjestyksessä, jossa ne näkyvät alla olevassa HTML-merkinnässä. </a:t>
            </a:r>
          </a:p>
          <a:p>
            <a:r>
              <a:rPr lang="fi-FI" sz="2000" dirty="0" err="1"/>
              <a:t>Flex</a:t>
            </a:r>
            <a:r>
              <a:rPr lang="fi-FI" sz="2000" dirty="0"/>
              <a:t>-asettelun avulla voit ohjata virtauksen suuntaa </a:t>
            </a:r>
            <a:r>
              <a:rPr lang="fi-FI" sz="2000" dirty="0" err="1"/>
              <a:t>flex</a:t>
            </a:r>
            <a:r>
              <a:rPr lang="fi-FI" sz="2000" dirty="0"/>
              <a:t>-säiliön sisällä siten, että elementit voidaan asettaa mihin tahansa virtaussuuntaan vasemmalle, oikealle, alas tai jopa ylöspäin.</a:t>
            </a:r>
          </a:p>
          <a:p>
            <a:r>
              <a:rPr lang="fi-FI" sz="2000" dirty="0" err="1"/>
              <a:t>Flex</a:t>
            </a:r>
            <a:r>
              <a:rPr lang="fi-FI" sz="2000" dirty="0"/>
              <a:t>-säiliön </a:t>
            </a:r>
            <a:r>
              <a:rPr lang="fi-FI" sz="2000" dirty="0" err="1"/>
              <a:t>flex</a:t>
            </a:r>
            <a:r>
              <a:rPr lang="fi-FI" sz="2000" dirty="0"/>
              <a:t>-tuotteiden virtaus voidaan määrittää </a:t>
            </a:r>
            <a:r>
              <a:rPr lang="fi-FI" sz="2000" dirty="0" err="1"/>
              <a:t>flex-direction</a:t>
            </a:r>
            <a:r>
              <a:rPr lang="fi-FI" sz="2000" dirty="0"/>
              <a:t> ominaisuuden avulla. </a:t>
            </a:r>
          </a:p>
          <a:p>
            <a:r>
              <a:rPr lang="fi-FI" sz="2000" dirty="0"/>
              <a:t>Tämän ominaisuuden oletusarvo </a:t>
            </a:r>
            <a:r>
              <a:rPr lang="fi-FI" sz="2000" dirty="0" err="1"/>
              <a:t>row</a:t>
            </a:r>
            <a:r>
              <a:rPr lang="fi-FI" sz="2000" dirty="0"/>
              <a:t> on sama kuin asiakirjan nykyinen kirjoitustapa tai tekstin suunta, esim. vasemmalta oikealle englannin kielellä.</a:t>
            </a:r>
          </a:p>
        </p:txBody>
      </p:sp>
      <p:pic>
        <p:nvPicPr>
          <p:cNvPr id="6" name="Sisällön paikkamerkki 5">
            <a:extLst>
              <a:ext uri="{FF2B5EF4-FFF2-40B4-BE49-F238E27FC236}">
                <a16:creationId xmlns:a16="http://schemas.microsoft.com/office/drawing/2014/main" id="{45EDDCA8-C088-4DEF-9DC5-C7950E5EE08A}"/>
              </a:ext>
            </a:extLst>
          </p:cNvPr>
          <p:cNvPicPr>
            <a:picLocks noGrp="1" noChangeAspect="1"/>
          </p:cNvPicPr>
          <p:nvPr>
            <p:ph sz="half" idx="2"/>
          </p:nvPr>
        </p:nvPicPr>
        <p:blipFill>
          <a:blip r:embed="rId2"/>
          <a:stretch>
            <a:fillRect/>
          </a:stretch>
        </p:blipFill>
        <p:spPr>
          <a:xfrm>
            <a:off x="6427555" y="1886295"/>
            <a:ext cx="4800600" cy="3186009"/>
          </a:xfrm>
          <a:prstGeom prst="rect">
            <a:avLst/>
          </a:prstGeom>
        </p:spPr>
      </p:pic>
    </p:spTree>
    <p:extLst>
      <p:ext uri="{BB962C8B-B14F-4D97-AF65-F5344CB8AC3E}">
        <p14:creationId xmlns:p14="http://schemas.microsoft.com/office/powerpoint/2010/main" val="3254917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8A23EB1-5D65-4DD3-A935-659BAD89BC2E}"/>
              </a:ext>
            </a:extLst>
          </p:cNvPr>
          <p:cNvSpPr>
            <a:spLocks noGrp="1"/>
          </p:cNvSpPr>
          <p:nvPr>
            <p:ph type="title"/>
          </p:nvPr>
        </p:nvSpPr>
        <p:spPr/>
        <p:txBody>
          <a:bodyPr/>
          <a:lstStyle/>
          <a:p>
            <a:r>
              <a:rPr lang="fi-FI" dirty="0"/>
              <a:t>Kommentit</a:t>
            </a:r>
          </a:p>
        </p:txBody>
      </p:sp>
      <p:sp>
        <p:nvSpPr>
          <p:cNvPr id="3" name="Sisällön paikkamerkki 2">
            <a:extLst>
              <a:ext uri="{FF2B5EF4-FFF2-40B4-BE49-F238E27FC236}">
                <a16:creationId xmlns:a16="http://schemas.microsoft.com/office/drawing/2014/main" id="{66AB2457-645F-4D55-A99B-B84B9A5672DE}"/>
              </a:ext>
            </a:extLst>
          </p:cNvPr>
          <p:cNvSpPr>
            <a:spLocks noGrp="1"/>
          </p:cNvSpPr>
          <p:nvPr>
            <p:ph idx="1"/>
          </p:nvPr>
        </p:nvSpPr>
        <p:spPr>
          <a:xfrm>
            <a:off x="1117599" y="1309955"/>
            <a:ext cx="6866467" cy="4782869"/>
          </a:xfrm>
        </p:spPr>
        <p:txBody>
          <a:bodyPr/>
          <a:lstStyle/>
          <a:p>
            <a:r>
              <a:rPr lang="fi-FI" sz="2000" dirty="0"/>
              <a:t>Kommenttien kirjoittaminen </a:t>
            </a:r>
            <a:r>
              <a:rPr lang="fi-FI" sz="2000" dirty="0" err="1"/>
              <a:t>CSS:ssä</a:t>
            </a:r>
            <a:endParaRPr lang="fi-FI" sz="2000" dirty="0"/>
          </a:p>
          <a:p>
            <a:r>
              <a:rPr lang="fi-FI" sz="2000" dirty="0"/>
              <a:t>Kommentteja lisätään yleensä lähdekoodin ymmärtämisen helpottamiseksi. Se voi auttaa muita kehittäjiä (tai sinua tulevaisuudessa, kun muokkaat lähdekoodia) ymmärtämään, mitä yritit tehdä </a:t>
            </a:r>
            <a:r>
              <a:rPr lang="fi-FI" sz="2000" dirty="0" err="1"/>
              <a:t>CSS:llä</a:t>
            </a:r>
            <a:r>
              <a:rPr lang="fi-FI" sz="2000" dirty="0"/>
              <a:t>. Kommentit ovat tärkeitä ohjelmoijille, mutta selaimet jättävät ne huomiotta.</a:t>
            </a:r>
          </a:p>
          <a:p>
            <a:r>
              <a:rPr lang="fi-FI" sz="2000" dirty="0"/>
              <a:t>CSS-kommentti alkaa /* ja päättyy */</a:t>
            </a:r>
          </a:p>
          <a:p>
            <a:r>
              <a:rPr lang="fi-FI" sz="2000" dirty="0"/>
              <a:t>Voit myös kommentoida osan CSS-koodistasi virheenkorjausta varten.</a:t>
            </a:r>
          </a:p>
          <a:p>
            <a:endParaRPr lang="fi-FI" dirty="0"/>
          </a:p>
        </p:txBody>
      </p:sp>
      <p:pic>
        <p:nvPicPr>
          <p:cNvPr id="5" name="Kuva 4">
            <a:extLst>
              <a:ext uri="{FF2B5EF4-FFF2-40B4-BE49-F238E27FC236}">
                <a16:creationId xmlns:a16="http://schemas.microsoft.com/office/drawing/2014/main" id="{43FDBB9A-C759-4A5E-B158-53F92F92D39A}"/>
              </a:ext>
            </a:extLst>
          </p:cNvPr>
          <p:cNvPicPr>
            <a:picLocks noChangeAspect="1"/>
          </p:cNvPicPr>
          <p:nvPr/>
        </p:nvPicPr>
        <p:blipFill>
          <a:blip r:embed="rId2"/>
          <a:stretch>
            <a:fillRect/>
          </a:stretch>
        </p:blipFill>
        <p:spPr>
          <a:xfrm>
            <a:off x="8214092" y="863307"/>
            <a:ext cx="3743487" cy="2499783"/>
          </a:xfrm>
          <a:prstGeom prst="rect">
            <a:avLst/>
          </a:prstGeom>
        </p:spPr>
      </p:pic>
      <p:pic>
        <p:nvPicPr>
          <p:cNvPr id="6" name="Kuva 5">
            <a:extLst>
              <a:ext uri="{FF2B5EF4-FFF2-40B4-BE49-F238E27FC236}">
                <a16:creationId xmlns:a16="http://schemas.microsoft.com/office/drawing/2014/main" id="{28A58AA2-09E6-44BB-BC88-F3938B69AFA8}"/>
              </a:ext>
            </a:extLst>
          </p:cNvPr>
          <p:cNvPicPr>
            <a:picLocks noChangeAspect="1"/>
          </p:cNvPicPr>
          <p:nvPr/>
        </p:nvPicPr>
        <p:blipFill>
          <a:blip r:embed="rId3"/>
          <a:stretch>
            <a:fillRect/>
          </a:stretch>
        </p:blipFill>
        <p:spPr>
          <a:xfrm>
            <a:off x="8449734" y="3798686"/>
            <a:ext cx="3294061" cy="2419993"/>
          </a:xfrm>
          <a:prstGeom prst="rect">
            <a:avLst/>
          </a:prstGeom>
        </p:spPr>
      </p:pic>
    </p:spTree>
    <p:extLst>
      <p:ext uri="{BB962C8B-B14F-4D97-AF65-F5344CB8AC3E}">
        <p14:creationId xmlns:p14="http://schemas.microsoft.com/office/powerpoint/2010/main" val="25301804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6F92D2F-0B8B-4DD1-AE9B-20305BEBD36A}"/>
              </a:ext>
            </a:extLst>
          </p:cNvPr>
          <p:cNvSpPr>
            <a:spLocks noGrp="1"/>
          </p:cNvSpPr>
          <p:nvPr>
            <p:ph type="title"/>
          </p:nvPr>
        </p:nvSpPr>
        <p:spPr/>
        <p:txBody>
          <a:bodyPr/>
          <a:lstStyle/>
          <a:p>
            <a:r>
              <a:rPr lang="fi-FI" dirty="0" err="1"/>
              <a:t>Flexbox</a:t>
            </a:r>
            <a:endParaRPr lang="fi-FI" dirty="0"/>
          </a:p>
        </p:txBody>
      </p:sp>
      <p:sp>
        <p:nvSpPr>
          <p:cNvPr id="3" name="Sisällön paikkamerkki 2">
            <a:extLst>
              <a:ext uri="{FF2B5EF4-FFF2-40B4-BE49-F238E27FC236}">
                <a16:creationId xmlns:a16="http://schemas.microsoft.com/office/drawing/2014/main" id="{65EC2DED-9B69-4271-A457-594E67AF9983}"/>
              </a:ext>
            </a:extLst>
          </p:cNvPr>
          <p:cNvSpPr>
            <a:spLocks noGrp="1"/>
          </p:cNvSpPr>
          <p:nvPr>
            <p:ph sz="half" idx="1"/>
          </p:nvPr>
        </p:nvSpPr>
        <p:spPr/>
        <p:txBody>
          <a:bodyPr>
            <a:normAutofit/>
          </a:bodyPr>
          <a:lstStyle/>
          <a:p>
            <a:r>
              <a:rPr lang="fi-FI" sz="2000" dirty="0"/>
              <a:t>Vastaavasti voit näyttää joustavan säiliön sisällä olevat joustavat kohteet sarakkeina rivin sijaan käyttämällä ominaisuuden arvoa </a:t>
            </a:r>
            <a:r>
              <a:rPr lang="fi-FI" sz="2000" dirty="0" err="1"/>
              <a:t>column</a:t>
            </a:r>
            <a:r>
              <a:rPr lang="fi-FI" sz="2000" dirty="0"/>
              <a:t> seuraavasti </a:t>
            </a:r>
            <a:r>
              <a:rPr lang="fi-FI" sz="2000" dirty="0" err="1"/>
              <a:t>flex-direction</a:t>
            </a:r>
            <a:r>
              <a:rPr lang="fi-FI" sz="2000" dirty="0"/>
              <a:t>:</a:t>
            </a:r>
          </a:p>
        </p:txBody>
      </p:sp>
      <p:pic>
        <p:nvPicPr>
          <p:cNvPr id="5" name="Sisällön paikkamerkki 4">
            <a:extLst>
              <a:ext uri="{FF2B5EF4-FFF2-40B4-BE49-F238E27FC236}">
                <a16:creationId xmlns:a16="http://schemas.microsoft.com/office/drawing/2014/main" id="{25B0F1C3-CBA0-45BF-ABB7-C5176A928780}"/>
              </a:ext>
            </a:extLst>
          </p:cNvPr>
          <p:cNvPicPr>
            <a:picLocks noGrp="1" noChangeAspect="1"/>
          </p:cNvPicPr>
          <p:nvPr>
            <p:ph sz="half" idx="2"/>
          </p:nvPr>
        </p:nvPicPr>
        <p:blipFill>
          <a:blip r:embed="rId2"/>
          <a:stretch>
            <a:fillRect/>
          </a:stretch>
        </p:blipFill>
        <p:spPr>
          <a:xfrm>
            <a:off x="6554109" y="2286000"/>
            <a:ext cx="4752975" cy="2800350"/>
          </a:xfrm>
          <a:prstGeom prst="rect">
            <a:avLst/>
          </a:prstGeom>
        </p:spPr>
      </p:pic>
    </p:spTree>
    <p:extLst>
      <p:ext uri="{BB962C8B-B14F-4D97-AF65-F5344CB8AC3E}">
        <p14:creationId xmlns:p14="http://schemas.microsoft.com/office/powerpoint/2010/main" val="27455934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30FB560-FED5-4929-843D-F1F4B367C7BD}"/>
              </a:ext>
            </a:extLst>
          </p:cNvPr>
          <p:cNvSpPr>
            <a:spLocks noGrp="1"/>
          </p:cNvSpPr>
          <p:nvPr>
            <p:ph type="title"/>
          </p:nvPr>
        </p:nvSpPr>
        <p:spPr/>
        <p:txBody>
          <a:bodyPr>
            <a:normAutofit fontScale="90000"/>
          </a:bodyPr>
          <a:lstStyle/>
          <a:p>
            <a:r>
              <a:rPr lang="fi-FI" dirty="0" err="1"/>
              <a:t>Flex</a:t>
            </a:r>
            <a:r>
              <a:rPr lang="fi-FI" dirty="0"/>
              <a:t>-tuotteiden mittojen hallinta</a:t>
            </a:r>
            <a:br>
              <a:rPr lang="fi-FI" dirty="0"/>
            </a:br>
            <a:endParaRPr lang="fi-FI" dirty="0"/>
          </a:p>
        </p:txBody>
      </p:sp>
      <p:sp>
        <p:nvSpPr>
          <p:cNvPr id="3" name="Sisällön paikkamerkki 2">
            <a:extLst>
              <a:ext uri="{FF2B5EF4-FFF2-40B4-BE49-F238E27FC236}">
                <a16:creationId xmlns:a16="http://schemas.microsoft.com/office/drawing/2014/main" id="{41C1BAFA-9EB5-4DFC-841C-B437EBED03AE}"/>
              </a:ext>
            </a:extLst>
          </p:cNvPr>
          <p:cNvSpPr>
            <a:spLocks noGrp="1"/>
          </p:cNvSpPr>
          <p:nvPr>
            <p:ph sz="half" idx="1"/>
          </p:nvPr>
        </p:nvSpPr>
        <p:spPr>
          <a:xfrm>
            <a:off x="1257300" y="1874517"/>
            <a:ext cx="4800600" cy="4382349"/>
          </a:xfrm>
        </p:spPr>
        <p:txBody>
          <a:bodyPr>
            <a:normAutofit lnSpcReduction="10000"/>
          </a:bodyPr>
          <a:lstStyle/>
          <a:p>
            <a:r>
              <a:rPr lang="fi-FI" sz="2000" dirty="0"/>
              <a:t>Joustavan asettelun tärkein näkökohta on joustavien esineiden kyky muuttaa leveyttä tai korkeutta täyttämään käytettävissä oleva tila. Tämä saavutetaan </a:t>
            </a:r>
            <a:r>
              <a:rPr lang="fi-FI" sz="2000" dirty="0" err="1"/>
              <a:t>flexomaisuudella</a:t>
            </a:r>
            <a:r>
              <a:rPr lang="fi-FI" sz="2000" dirty="0"/>
              <a:t>. </a:t>
            </a:r>
          </a:p>
          <a:p>
            <a:r>
              <a:rPr lang="fi-FI" sz="2000" dirty="0"/>
              <a:t>Se on lyhenne ominaisuus </a:t>
            </a:r>
            <a:r>
              <a:rPr lang="fi-FI" sz="2000" dirty="0" err="1"/>
              <a:t>flex-grow</a:t>
            </a:r>
            <a:r>
              <a:rPr lang="fi-FI" sz="2000" dirty="0"/>
              <a:t>, </a:t>
            </a:r>
            <a:r>
              <a:rPr lang="fi-FI" sz="2000" dirty="0" err="1"/>
              <a:t>flex-shrink</a:t>
            </a:r>
            <a:r>
              <a:rPr lang="fi-FI" sz="2000" dirty="0"/>
              <a:t> ja </a:t>
            </a:r>
            <a:r>
              <a:rPr lang="fi-FI" sz="2000" dirty="0" err="1"/>
              <a:t>flex-basis</a:t>
            </a:r>
            <a:r>
              <a:rPr lang="fi-FI" sz="2000" dirty="0"/>
              <a:t> ominaisuuksia.</a:t>
            </a:r>
          </a:p>
          <a:p>
            <a:r>
              <a:rPr lang="fi-FI" sz="2000" dirty="0"/>
              <a:t>Joustava säiliö jakaa vapaan tilan kohteilleen suhteessa niiden </a:t>
            </a:r>
            <a:r>
              <a:rPr lang="fi-FI" sz="2000" dirty="0" err="1"/>
              <a:t>flex</a:t>
            </a:r>
            <a:r>
              <a:rPr lang="fi-FI" sz="2000" dirty="0"/>
              <a:t> </a:t>
            </a:r>
            <a:r>
              <a:rPr lang="fi-FI" sz="2000" dirty="0" err="1"/>
              <a:t>grow</a:t>
            </a:r>
            <a:r>
              <a:rPr lang="fi-FI" sz="2000" dirty="0"/>
              <a:t> tekijään tai kutistaa niitä ylivuodon estämiseksi suhteessa niiden </a:t>
            </a:r>
            <a:r>
              <a:rPr lang="fi-FI" sz="2000" dirty="0" err="1"/>
              <a:t>flex</a:t>
            </a:r>
            <a:r>
              <a:rPr lang="fi-FI" sz="2000" dirty="0"/>
              <a:t> </a:t>
            </a:r>
            <a:r>
              <a:rPr lang="fi-FI" sz="2000" dirty="0" err="1"/>
              <a:t>shrink</a:t>
            </a:r>
            <a:r>
              <a:rPr lang="fi-FI" sz="2000" dirty="0"/>
              <a:t> tekijään.</a:t>
            </a:r>
          </a:p>
          <a:p>
            <a:endParaRPr lang="fi-FI" dirty="0"/>
          </a:p>
        </p:txBody>
      </p:sp>
      <p:sp>
        <p:nvSpPr>
          <p:cNvPr id="4" name="Sisällön paikkamerkki 3">
            <a:extLst>
              <a:ext uri="{FF2B5EF4-FFF2-40B4-BE49-F238E27FC236}">
                <a16:creationId xmlns:a16="http://schemas.microsoft.com/office/drawing/2014/main" id="{D3490ACD-4EB3-4A1D-AF08-A8DEB444F4DA}"/>
              </a:ext>
            </a:extLst>
          </p:cNvPr>
          <p:cNvSpPr>
            <a:spLocks noGrp="1"/>
          </p:cNvSpPr>
          <p:nvPr>
            <p:ph sz="half" idx="2"/>
          </p:nvPr>
        </p:nvSpPr>
        <p:spPr/>
        <p:txBody>
          <a:bodyPr>
            <a:normAutofit lnSpcReduction="10000"/>
          </a:bodyPr>
          <a:lstStyle/>
          <a:p>
            <a:endParaRPr lang="fi-FI"/>
          </a:p>
        </p:txBody>
      </p:sp>
    </p:spTree>
    <p:extLst>
      <p:ext uri="{BB962C8B-B14F-4D97-AF65-F5344CB8AC3E}">
        <p14:creationId xmlns:p14="http://schemas.microsoft.com/office/powerpoint/2010/main" val="15143472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037B2E2-858B-4B81-9FBC-6A4ED177AF76}"/>
              </a:ext>
            </a:extLst>
          </p:cNvPr>
          <p:cNvSpPr>
            <a:spLocks noGrp="1"/>
          </p:cNvSpPr>
          <p:nvPr>
            <p:ph type="title"/>
          </p:nvPr>
        </p:nvSpPr>
        <p:spPr/>
        <p:txBody>
          <a:bodyPr/>
          <a:lstStyle/>
          <a:p>
            <a:r>
              <a:rPr lang="fi-FI" dirty="0" err="1"/>
              <a:t>Flex</a:t>
            </a:r>
            <a:endParaRPr lang="fi-FI" dirty="0"/>
          </a:p>
        </p:txBody>
      </p:sp>
      <p:sp>
        <p:nvSpPr>
          <p:cNvPr id="3" name="Sisällön paikkamerkki 2">
            <a:extLst>
              <a:ext uri="{FF2B5EF4-FFF2-40B4-BE49-F238E27FC236}">
                <a16:creationId xmlns:a16="http://schemas.microsoft.com/office/drawing/2014/main" id="{E9F7B710-98E7-46CF-B890-1B2E157BF6DB}"/>
              </a:ext>
            </a:extLst>
          </p:cNvPr>
          <p:cNvSpPr>
            <a:spLocks noGrp="1"/>
          </p:cNvSpPr>
          <p:nvPr>
            <p:ph sz="half" idx="1"/>
          </p:nvPr>
        </p:nvSpPr>
        <p:spPr>
          <a:xfrm>
            <a:off x="1257300" y="1388533"/>
            <a:ext cx="4800600" cy="4516967"/>
          </a:xfrm>
        </p:spPr>
        <p:txBody>
          <a:bodyPr>
            <a:normAutofit/>
          </a:bodyPr>
          <a:lstStyle/>
          <a:p>
            <a:r>
              <a:rPr lang="fi-FI" sz="2000" dirty="0"/>
              <a:t>Yllä olevassa esimerkissä ensimmäinen ja kolmas </a:t>
            </a:r>
            <a:r>
              <a:rPr lang="fi-FI" sz="2000" dirty="0" err="1"/>
              <a:t>joustoelementti</a:t>
            </a:r>
            <a:r>
              <a:rPr lang="fi-FI" sz="2000" dirty="0"/>
              <a:t> vievät kumpikin 1/4 eli vapaasta tilasta, kun taas toinen </a:t>
            </a:r>
            <a:r>
              <a:rPr lang="fi-FI" sz="2000" dirty="0" err="1"/>
              <a:t>flex</a:t>
            </a:r>
            <a:r>
              <a:rPr lang="fi-FI" sz="2000" dirty="0"/>
              <a:t> - elementti vie 1/2 eli vapaasta tilasta. Samalla tavalla voit luoda muita joustavia asetteluja tällä yksinkertaisella tekniikalla.1/(1+1+2)2/(1+1+2)</a:t>
            </a:r>
          </a:p>
          <a:p>
            <a:endParaRPr lang="fi-FI" sz="2000" dirty="0"/>
          </a:p>
          <a:p>
            <a:r>
              <a:rPr lang="fi-FI" sz="2000" dirty="0"/>
              <a:t>Huomautus: On erittäin suositeltavaa käyttää pikakirjoitusta yksittäisten </a:t>
            </a:r>
            <a:r>
              <a:rPr lang="fi-FI" sz="2000" dirty="0" err="1"/>
              <a:t>flex</a:t>
            </a:r>
            <a:r>
              <a:rPr lang="fi-FI" sz="2000" dirty="0"/>
              <a:t>-ominaisuuksien sijaan, koska se nollaa määrittelemättömät komponentit oikein.</a:t>
            </a:r>
          </a:p>
        </p:txBody>
      </p:sp>
      <p:sp>
        <p:nvSpPr>
          <p:cNvPr id="4" name="Sisällön paikkamerkki 3">
            <a:extLst>
              <a:ext uri="{FF2B5EF4-FFF2-40B4-BE49-F238E27FC236}">
                <a16:creationId xmlns:a16="http://schemas.microsoft.com/office/drawing/2014/main" id="{11DDC9B2-35FD-43BA-9760-D21A7CE87B8D}"/>
              </a:ext>
            </a:extLst>
          </p:cNvPr>
          <p:cNvSpPr>
            <a:spLocks noGrp="1"/>
          </p:cNvSpPr>
          <p:nvPr>
            <p:ph sz="half" idx="2"/>
          </p:nvPr>
        </p:nvSpPr>
        <p:spPr>
          <a:xfrm>
            <a:off x="6432039" y="940085"/>
            <a:ext cx="4800600" cy="3092522"/>
          </a:xfrm>
        </p:spPr>
        <p:txBody>
          <a:bodyPr>
            <a:noAutofit/>
          </a:bodyPr>
          <a:lstStyle/>
          <a:p>
            <a:r>
              <a:rPr lang="fi-FI" sz="2000" dirty="0" err="1"/>
              <a:t>Flex</a:t>
            </a:r>
            <a:r>
              <a:rPr lang="fi-FI" sz="2000" dirty="0"/>
              <a:t>-kohteiden kohdistaminen </a:t>
            </a:r>
            <a:r>
              <a:rPr lang="fi-FI" sz="2000" dirty="0" err="1"/>
              <a:t>Flex</a:t>
            </a:r>
            <a:r>
              <a:rPr lang="fi-FI" sz="2000" dirty="0"/>
              <a:t>-säiliöön</a:t>
            </a:r>
          </a:p>
          <a:p>
            <a:r>
              <a:rPr lang="fi-FI" sz="2000" dirty="0"/>
              <a:t>On neljä ominaisuutta </a:t>
            </a:r>
            <a:r>
              <a:rPr lang="fi-FI" sz="2000" dirty="0" err="1"/>
              <a:t>justify-content</a:t>
            </a:r>
            <a:r>
              <a:rPr lang="fi-FI" sz="2000" dirty="0"/>
              <a:t>, </a:t>
            </a:r>
            <a:r>
              <a:rPr lang="fi-FI" sz="2000" dirty="0" err="1"/>
              <a:t>align-contentja</a:t>
            </a:r>
            <a:r>
              <a:rPr lang="fi-FI" sz="2000" dirty="0"/>
              <a:t> </a:t>
            </a:r>
            <a:r>
              <a:rPr lang="fi-FI" sz="2000" dirty="0" err="1"/>
              <a:t>align-itemsjotka</a:t>
            </a:r>
            <a:r>
              <a:rPr lang="fi-FI" sz="2000" dirty="0"/>
              <a:t> </a:t>
            </a:r>
            <a:r>
              <a:rPr lang="fi-FI" sz="2000" dirty="0" err="1"/>
              <a:t>align-selfon</a:t>
            </a:r>
            <a:r>
              <a:rPr lang="fi-FI" sz="2000" dirty="0"/>
              <a:t> suunniteltu ohjaamaan joustavien kohteiden kohdistusta </a:t>
            </a:r>
            <a:r>
              <a:rPr lang="fi-FI" sz="2000" dirty="0" err="1"/>
              <a:t>flex</a:t>
            </a:r>
            <a:r>
              <a:rPr lang="fi-FI" sz="2000" dirty="0"/>
              <a:t>-säiliössä. Ensimmäiset kolme koskevat </a:t>
            </a:r>
            <a:r>
              <a:rPr lang="fi-FI" sz="2000" dirty="0" err="1"/>
              <a:t>flex</a:t>
            </a:r>
            <a:r>
              <a:rPr lang="fi-FI" sz="2000" dirty="0"/>
              <a:t>-säiliöitä, kun taas viimeinen koskee yksittäisiä </a:t>
            </a:r>
            <a:r>
              <a:rPr lang="fi-FI" sz="2000" dirty="0" err="1"/>
              <a:t>flex</a:t>
            </a:r>
            <a:r>
              <a:rPr lang="fi-FI" sz="2000" dirty="0"/>
              <a:t>-tuotteita.</a:t>
            </a:r>
          </a:p>
          <a:p>
            <a:r>
              <a:rPr lang="fi-FI" sz="2000" dirty="0"/>
              <a:t>Kohdista </a:t>
            </a:r>
            <a:r>
              <a:rPr lang="fi-FI" sz="2000" dirty="0" err="1"/>
              <a:t>Flex</a:t>
            </a:r>
            <a:r>
              <a:rPr lang="fi-FI" sz="2000" dirty="0"/>
              <a:t>-kohteet pääakselia pitkin</a:t>
            </a:r>
          </a:p>
          <a:p>
            <a:r>
              <a:rPr lang="fi-FI" sz="2000" dirty="0" err="1"/>
              <a:t>Flex</a:t>
            </a:r>
            <a:r>
              <a:rPr lang="fi-FI" sz="2000" dirty="0"/>
              <a:t>-osat voidaan kohdistaa </a:t>
            </a:r>
            <a:r>
              <a:rPr lang="fi-FI" sz="2000" dirty="0" err="1"/>
              <a:t>flex</a:t>
            </a:r>
            <a:r>
              <a:rPr lang="fi-FI" sz="2000" dirty="0"/>
              <a:t>-säiliön pääakselia (eli vaakasuuntaan) pitkin </a:t>
            </a:r>
            <a:r>
              <a:rPr lang="fi-FI" sz="2000" dirty="0" err="1"/>
              <a:t>justify-contentominaisuuden</a:t>
            </a:r>
            <a:r>
              <a:rPr lang="fi-FI" sz="2000" dirty="0"/>
              <a:t> avulla. Sitä käytetään tyypillisesti silloin, kun joustavat tuotteet eivät käytä kaikkea pääakselilla käytettävissä olevaa tilaa.</a:t>
            </a:r>
          </a:p>
        </p:txBody>
      </p:sp>
    </p:spTree>
    <p:extLst>
      <p:ext uri="{BB962C8B-B14F-4D97-AF65-F5344CB8AC3E}">
        <p14:creationId xmlns:p14="http://schemas.microsoft.com/office/powerpoint/2010/main" val="15248699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80A163C-24B9-4957-BBE0-2B90282C703A}"/>
              </a:ext>
            </a:extLst>
          </p:cNvPr>
          <p:cNvSpPr>
            <a:spLocks noGrp="1"/>
          </p:cNvSpPr>
          <p:nvPr>
            <p:ph type="title"/>
          </p:nvPr>
        </p:nvSpPr>
        <p:spPr/>
        <p:txBody>
          <a:bodyPr>
            <a:normAutofit fontScale="90000"/>
          </a:bodyPr>
          <a:lstStyle/>
          <a:p>
            <a:r>
              <a:rPr lang="fi-FI" dirty="0" err="1"/>
              <a:t>Justify-contenthyväksyy</a:t>
            </a:r>
            <a:r>
              <a:rPr lang="fi-FI" dirty="0"/>
              <a:t> seuraavat arvot:</a:t>
            </a:r>
            <a:br>
              <a:rPr lang="fi-FI" dirty="0"/>
            </a:br>
            <a:endParaRPr lang="fi-FI" dirty="0"/>
          </a:p>
        </p:txBody>
      </p:sp>
      <p:sp>
        <p:nvSpPr>
          <p:cNvPr id="3" name="Sisällön paikkamerkki 2">
            <a:extLst>
              <a:ext uri="{FF2B5EF4-FFF2-40B4-BE49-F238E27FC236}">
                <a16:creationId xmlns:a16="http://schemas.microsoft.com/office/drawing/2014/main" id="{F61B80EC-C021-4B62-992B-FBE8D4DE5E8F}"/>
              </a:ext>
            </a:extLst>
          </p:cNvPr>
          <p:cNvSpPr>
            <a:spLocks noGrp="1"/>
          </p:cNvSpPr>
          <p:nvPr>
            <p:ph sz="half" idx="1"/>
          </p:nvPr>
        </p:nvSpPr>
        <p:spPr>
          <a:xfrm>
            <a:off x="709819" y="1238489"/>
            <a:ext cx="6944427" cy="3619500"/>
          </a:xfrm>
        </p:spPr>
        <p:txBody>
          <a:bodyPr>
            <a:noAutofit/>
          </a:bodyPr>
          <a:lstStyle/>
          <a:p>
            <a:endParaRPr lang="fi-FI" sz="1800" dirty="0"/>
          </a:p>
          <a:p>
            <a:r>
              <a:rPr lang="fi-FI" sz="1800" dirty="0" err="1"/>
              <a:t>flex-start</a:t>
            </a:r>
            <a:r>
              <a:rPr lang="fi-FI" sz="1800" dirty="0"/>
              <a:t> — Oletusarvo. </a:t>
            </a:r>
            <a:r>
              <a:rPr lang="fi-FI" sz="1800" dirty="0" err="1"/>
              <a:t>Flex</a:t>
            </a:r>
            <a:r>
              <a:rPr lang="fi-FI" sz="1800" dirty="0"/>
              <a:t>-tuotteet sijoitetaan pääakselin alkuun.</a:t>
            </a:r>
          </a:p>
          <a:p>
            <a:r>
              <a:rPr lang="fi-FI" sz="1800" dirty="0" err="1"/>
              <a:t>flex-end</a:t>
            </a:r>
            <a:r>
              <a:rPr lang="fi-FI" sz="1800" dirty="0"/>
              <a:t> — </a:t>
            </a:r>
            <a:r>
              <a:rPr lang="fi-FI" sz="1800" dirty="0" err="1"/>
              <a:t>Flex</a:t>
            </a:r>
            <a:r>
              <a:rPr lang="fi-FI" sz="1800" dirty="0"/>
              <a:t>-osat sijoitetaan pääakselin päähän.</a:t>
            </a:r>
          </a:p>
          <a:p>
            <a:r>
              <a:rPr lang="fi-FI" sz="1800" dirty="0"/>
              <a:t>keskellä — </a:t>
            </a:r>
            <a:r>
              <a:rPr lang="fi-FI" sz="1800" dirty="0" err="1"/>
              <a:t>Flex</a:t>
            </a:r>
            <a:r>
              <a:rPr lang="fi-FI" sz="1800" dirty="0"/>
              <a:t>-osat sijoitetaan pääakselin keskelle siten, että molemmissa päissä on yhtä paljon vapaata tilaa. Jos vapaan tilan jäännös on negatiivinen, ts. jos kohteet vuotavat yli, niin joustavat tuotteet vuotavat yhtä paljon molempiin suuntiin.</a:t>
            </a:r>
          </a:p>
          <a:p>
            <a:r>
              <a:rPr lang="fi-FI" sz="1800" dirty="0" err="1"/>
              <a:t>space-between</a:t>
            </a:r>
            <a:r>
              <a:rPr lang="fi-FI" sz="1800" dirty="0"/>
              <a:t> — </a:t>
            </a:r>
            <a:r>
              <a:rPr lang="fi-FI" sz="1800" dirty="0" err="1"/>
              <a:t>Flex</a:t>
            </a:r>
            <a:r>
              <a:rPr lang="fi-FI" sz="1800" dirty="0"/>
              <a:t>-kohteet jakautuvat tasaisesti pääakselille, jossa ensimmäinen kohde sijoitetaan pääalkureunaan ja viimeinen pääpäähän. Jos kohteet ylittävät tai niitä on vain yksi, tämä arvo on yhtä suuri kuin </a:t>
            </a:r>
            <a:r>
              <a:rPr lang="fi-FI" sz="1800" dirty="0" err="1"/>
              <a:t>flex-start</a:t>
            </a:r>
            <a:r>
              <a:rPr lang="fi-FI" sz="1800" dirty="0"/>
              <a:t>.</a:t>
            </a:r>
          </a:p>
          <a:p>
            <a:r>
              <a:rPr lang="fi-FI" sz="1800" dirty="0" err="1"/>
              <a:t>space-around</a:t>
            </a:r>
            <a:r>
              <a:rPr lang="fi-FI" sz="1800" dirty="0"/>
              <a:t>— </a:t>
            </a:r>
            <a:r>
              <a:rPr lang="fi-FI" sz="1800" dirty="0" err="1"/>
              <a:t>Flex</a:t>
            </a:r>
            <a:r>
              <a:rPr lang="fi-FI" sz="1800" dirty="0"/>
              <a:t>-tuotteet jaetaan tasaisesti puolikokoisina välyksin molemmissa päissä. Jos ne ylittävät tai niitä on vain yksi, tämä arvo on sama kuin center.</a:t>
            </a:r>
          </a:p>
        </p:txBody>
      </p:sp>
      <p:pic>
        <p:nvPicPr>
          <p:cNvPr id="5" name="Sisällön paikkamerkki 4">
            <a:extLst>
              <a:ext uri="{FF2B5EF4-FFF2-40B4-BE49-F238E27FC236}">
                <a16:creationId xmlns:a16="http://schemas.microsoft.com/office/drawing/2014/main" id="{F50E2FFB-8DE6-4ADB-927E-2974B93797DE}"/>
              </a:ext>
            </a:extLst>
          </p:cNvPr>
          <p:cNvPicPr>
            <a:picLocks noGrp="1" noChangeAspect="1"/>
          </p:cNvPicPr>
          <p:nvPr>
            <p:ph sz="half" idx="2"/>
          </p:nvPr>
        </p:nvPicPr>
        <p:blipFill>
          <a:blip r:embed="rId2"/>
          <a:stretch>
            <a:fillRect/>
          </a:stretch>
        </p:blipFill>
        <p:spPr>
          <a:xfrm>
            <a:off x="7521690" y="1481137"/>
            <a:ext cx="2987040" cy="3733800"/>
          </a:xfrm>
          <a:prstGeom prst="rect">
            <a:avLst/>
          </a:prstGeom>
        </p:spPr>
      </p:pic>
    </p:spTree>
    <p:extLst>
      <p:ext uri="{BB962C8B-B14F-4D97-AF65-F5344CB8AC3E}">
        <p14:creationId xmlns:p14="http://schemas.microsoft.com/office/powerpoint/2010/main" val="2693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DA5D823-0663-4459-9EB0-12F03CBAB423}"/>
              </a:ext>
            </a:extLst>
          </p:cNvPr>
          <p:cNvSpPr>
            <a:spLocks noGrp="1"/>
          </p:cNvSpPr>
          <p:nvPr>
            <p:ph type="title"/>
          </p:nvPr>
        </p:nvSpPr>
        <p:spPr/>
        <p:txBody>
          <a:bodyPr>
            <a:normAutofit fontScale="90000"/>
          </a:bodyPr>
          <a:lstStyle/>
          <a:p>
            <a:r>
              <a:rPr lang="fi-FI" dirty="0"/>
              <a:t>Kohdista </a:t>
            </a:r>
            <a:r>
              <a:rPr lang="fi-FI" dirty="0" err="1"/>
              <a:t>Flex</a:t>
            </a:r>
            <a:r>
              <a:rPr lang="fi-FI" dirty="0"/>
              <a:t>-osat kohtisuoraan</a:t>
            </a:r>
            <a:br>
              <a:rPr lang="fi-FI" dirty="0"/>
            </a:br>
            <a:endParaRPr lang="fi-FI" dirty="0"/>
          </a:p>
        </p:txBody>
      </p:sp>
      <p:sp>
        <p:nvSpPr>
          <p:cNvPr id="3" name="Sisällön paikkamerkki 2">
            <a:extLst>
              <a:ext uri="{FF2B5EF4-FFF2-40B4-BE49-F238E27FC236}">
                <a16:creationId xmlns:a16="http://schemas.microsoft.com/office/drawing/2014/main" id="{ECAA4A77-7BB9-431E-AFFA-73EDC0A4B56D}"/>
              </a:ext>
            </a:extLst>
          </p:cNvPr>
          <p:cNvSpPr>
            <a:spLocks noGrp="1"/>
          </p:cNvSpPr>
          <p:nvPr>
            <p:ph sz="half" idx="1"/>
          </p:nvPr>
        </p:nvSpPr>
        <p:spPr>
          <a:xfrm>
            <a:off x="1251677" y="1128451"/>
            <a:ext cx="5877255" cy="1905000"/>
          </a:xfrm>
        </p:spPr>
        <p:txBody>
          <a:bodyPr>
            <a:normAutofit fontScale="92500" lnSpcReduction="20000"/>
          </a:bodyPr>
          <a:lstStyle/>
          <a:p>
            <a:r>
              <a:rPr lang="fi-FI" dirty="0" err="1"/>
              <a:t>Flex</a:t>
            </a:r>
            <a:r>
              <a:rPr lang="fi-FI" dirty="0"/>
              <a:t>-osat voidaan kohdistaa </a:t>
            </a:r>
            <a:r>
              <a:rPr lang="fi-FI" dirty="0" err="1"/>
              <a:t>flex</a:t>
            </a:r>
            <a:r>
              <a:rPr lang="fi-FI" dirty="0"/>
              <a:t>-säiliön poikkiakselia pitkin (eli kohtisuoraan) käyttämällä ominaisuutta </a:t>
            </a:r>
            <a:r>
              <a:rPr lang="fi-FI" dirty="0" err="1"/>
              <a:t>align-items</a:t>
            </a:r>
            <a:r>
              <a:rPr lang="fi-FI" dirty="0"/>
              <a:t> tai </a:t>
            </a:r>
            <a:r>
              <a:rPr lang="fi-FI" dirty="0" err="1"/>
              <a:t>align-self</a:t>
            </a:r>
            <a:r>
              <a:rPr lang="fi-FI" dirty="0"/>
              <a:t>. </a:t>
            </a:r>
          </a:p>
          <a:p>
            <a:r>
              <a:rPr lang="fi-FI" dirty="0"/>
              <a:t>Kuitenkin, jos </a:t>
            </a:r>
            <a:r>
              <a:rPr lang="fi-FI" dirty="0" err="1"/>
              <a:t>align-items</a:t>
            </a:r>
            <a:r>
              <a:rPr lang="fi-FI" dirty="0"/>
              <a:t> käytetään </a:t>
            </a:r>
            <a:r>
              <a:rPr lang="fi-FI" dirty="0" err="1"/>
              <a:t>flex</a:t>
            </a:r>
            <a:r>
              <a:rPr lang="fi-FI" dirty="0"/>
              <a:t>-säiliöön, </a:t>
            </a:r>
            <a:r>
              <a:rPr lang="fi-FI" dirty="0" err="1"/>
              <a:t>align-self</a:t>
            </a:r>
            <a:r>
              <a:rPr lang="fi-FI" dirty="0"/>
              <a:t> ominaisuutta sovelletaan yksittäisiin </a:t>
            </a:r>
            <a:r>
              <a:rPr lang="fi-FI" dirty="0" err="1"/>
              <a:t>flex</a:t>
            </a:r>
            <a:r>
              <a:rPr lang="fi-FI" dirty="0"/>
              <a:t>-kohteisiin ja ohittaa </a:t>
            </a:r>
            <a:r>
              <a:rPr lang="fi-FI" dirty="0" err="1"/>
              <a:t>align-items</a:t>
            </a:r>
            <a:r>
              <a:rPr lang="fi-FI" dirty="0"/>
              <a:t>. </a:t>
            </a:r>
          </a:p>
          <a:p>
            <a:r>
              <a:rPr lang="fi-FI" dirty="0"/>
              <a:t>Molemmat ominaisuudet hyväksyvät seuraavat arvot:</a:t>
            </a:r>
          </a:p>
        </p:txBody>
      </p:sp>
      <p:sp>
        <p:nvSpPr>
          <p:cNvPr id="4" name="Sisällön paikkamerkki 3">
            <a:extLst>
              <a:ext uri="{FF2B5EF4-FFF2-40B4-BE49-F238E27FC236}">
                <a16:creationId xmlns:a16="http://schemas.microsoft.com/office/drawing/2014/main" id="{03D62C85-1C02-43E7-8DEE-B508434F73A5}"/>
              </a:ext>
            </a:extLst>
          </p:cNvPr>
          <p:cNvSpPr>
            <a:spLocks noGrp="1"/>
          </p:cNvSpPr>
          <p:nvPr>
            <p:ph sz="half" idx="2"/>
          </p:nvPr>
        </p:nvSpPr>
        <p:spPr>
          <a:xfrm>
            <a:off x="1591732" y="3033451"/>
            <a:ext cx="5537200" cy="3632200"/>
          </a:xfrm>
        </p:spPr>
        <p:txBody>
          <a:bodyPr>
            <a:normAutofit fontScale="92500" lnSpcReduction="20000"/>
          </a:bodyPr>
          <a:lstStyle/>
          <a:p>
            <a:r>
              <a:rPr lang="fi-FI" dirty="0" err="1"/>
              <a:t>flex-start</a:t>
            </a:r>
            <a:r>
              <a:rPr lang="fi-FI" dirty="0"/>
              <a:t> — </a:t>
            </a:r>
            <a:r>
              <a:rPr lang="fi-FI" dirty="0" err="1"/>
              <a:t>Flex</a:t>
            </a:r>
            <a:r>
              <a:rPr lang="fi-FI" dirty="0"/>
              <a:t>-kohteet sijoitetaan poikkiakselin alkuun.</a:t>
            </a:r>
          </a:p>
          <a:p>
            <a:r>
              <a:rPr lang="fi-FI" dirty="0" err="1"/>
              <a:t>flex-end</a:t>
            </a:r>
            <a:r>
              <a:rPr lang="fi-FI" dirty="0"/>
              <a:t> — </a:t>
            </a:r>
            <a:r>
              <a:rPr lang="fi-FI" dirty="0" err="1"/>
              <a:t>Flex</a:t>
            </a:r>
            <a:r>
              <a:rPr lang="fi-FI" dirty="0"/>
              <a:t>-osat sijoitetaan poikkiakselin päähän.</a:t>
            </a:r>
          </a:p>
          <a:p>
            <a:r>
              <a:rPr lang="fi-FI" dirty="0"/>
              <a:t>center — </a:t>
            </a:r>
            <a:r>
              <a:rPr lang="fi-FI" dirty="0" err="1"/>
              <a:t>Flex</a:t>
            </a:r>
            <a:r>
              <a:rPr lang="fi-FI" dirty="0"/>
              <a:t>-osat sijoitetaan poikkiakselin keskelle siten, että molemmissa päissä on yhtä paljon vapaata tilaa. Jos vapaan tilan jäännös on negatiivinen, ts. jos kohteet vuotavat yli, niin joustavat tuotteet vuotavat yhtä paljon molempiin suuntiin.</a:t>
            </a:r>
          </a:p>
          <a:p>
            <a:r>
              <a:rPr lang="fi-FI" dirty="0" err="1"/>
              <a:t>baseline</a:t>
            </a:r>
            <a:r>
              <a:rPr lang="fi-FI" dirty="0"/>
              <a:t> — Kunkin joustavan kohteen tekstin perusviiva (tai tekstin sisäinen akseli) on tasattu suurimmalla </a:t>
            </a:r>
            <a:r>
              <a:rPr lang="fi-FI" dirty="0" err="1"/>
              <a:t>joustokohteen</a:t>
            </a:r>
            <a:r>
              <a:rPr lang="fi-FI" dirty="0"/>
              <a:t> perusviivan kanssa </a:t>
            </a:r>
            <a:r>
              <a:rPr lang="fi-FI" dirty="0" err="1"/>
              <a:t>font-size</a:t>
            </a:r>
            <a:r>
              <a:rPr lang="fi-FI" dirty="0"/>
              <a:t>.</a:t>
            </a:r>
          </a:p>
          <a:p>
            <a:r>
              <a:rPr lang="fi-FI" dirty="0" err="1"/>
              <a:t>stretch</a:t>
            </a:r>
            <a:r>
              <a:rPr lang="fi-FI" dirty="0"/>
              <a:t> — Joustava kohde venyy täyttääkseen nykyisen rivin tai sarakkeen, ellei pienin ja suurin leveys tai korkeus estä sitä. Omaisuuden oletusarvo </a:t>
            </a:r>
            <a:r>
              <a:rPr lang="fi-FI" dirty="0" err="1"/>
              <a:t>align-items</a:t>
            </a:r>
            <a:r>
              <a:rPr lang="fi-FI" dirty="0"/>
              <a:t>.</a:t>
            </a:r>
          </a:p>
        </p:txBody>
      </p:sp>
      <p:pic>
        <p:nvPicPr>
          <p:cNvPr id="5" name="Kuva 4">
            <a:extLst>
              <a:ext uri="{FF2B5EF4-FFF2-40B4-BE49-F238E27FC236}">
                <a16:creationId xmlns:a16="http://schemas.microsoft.com/office/drawing/2014/main" id="{4584BEF1-D4D1-4D3D-A007-A4D5A99901B3}"/>
              </a:ext>
            </a:extLst>
          </p:cNvPr>
          <p:cNvPicPr>
            <a:picLocks noChangeAspect="1"/>
          </p:cNvPicPr>
          <p:nvPr/>
        </p:nvPicPr>
        <p:blipFill>
          <a:blip r:embed="rId2"/>
          <a:stretch>
            <a:fillRect/>
          </a:stretch>
        </p:blipFill>
        <p:spPr>
          <a:xfrm>
            <a:off x="7878945" y="1128451"/>
            <a:ext cx="3221931" cy="5164667"/>
          </a:xfrm>
          <a:prstGeom prst="rect">
            <a:avLst/>
          </a:prstGeom>
        </p:spPr>
      </p:pic>
    </p:spTree>
    <p:extLst>
      <p:ext uri="{BB962C8B-B14F-4D97-AF65-F5344CB8AC3E}">
        <p14:creationId xmlns:p14="http://schemas.microsoft.com/office/powerpoint/2010/main" val="13785343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C8FDB54-A739-4C01-9446-EAE36AC9D02B}"/>
              </a:ext>
            </a:extLst>
          </p:cNvPr>
          <p:cNvSpPr>
            <a:spLocks noGrp="1"/>
          </p:cNvSpPr>
          <p:nvPr>
            <p:ph type="title"/>
          </p:nvPr>
        </p:nvSpPr>
        <p:spPr/>
        <p:txBody>
          <a:bodyPr/>
          <a:lstStyle/>
          <a:p>
            <a:r>
              <a:rPr lang="fi-FI" dirty="0" err="1"/>
              <a:t>Flexbox</a:t>
            </a:r>
            <a:r>
              <a:rPr lang="fi-FI" dirty="0"/>
              <a:t>, </a:t>
            </a:r>
            <a:r>
              <a:rPr lang="fi-FI" dirty="0" err="1"/>
              <a:t>Align-content</a:t>
            </a:r>
            <a:endParaRPr lang="fi-FI" dirty="0"/>
          </a:p>
        </p:txBody>
      </p:sp>
      <p:sp>
        <p:nvSpPr>
          <p:cNvPr id="3" name="Sisällön paikkamerkki 2">
            <a:extLst>
              <a:ext uri="{FF2B5EF4-FFF2-40B4-BE49-F238E27FC236}">
                <a16:creationId xmlns:a16="http://schemas.microsoft.com/office/drawing/2014/main" id="{EDD90442-DB82-4CAB-83FA-BA8BC4C04303}"/>
              </a:ext>
            </a:extLst>
          </p:cNvPr>
          <p:cNvSpPr>
            <a:spLocks noGrp="1"/>
          </p:cNvSpPr>
          <p:nvPr>
            <p:ph sz="half" idx="1"/>
          </p:nvPr>
        </p:nvSpPr>
        <p:spPr>
          <a:xfrm>
            <a:off x="400691" y="1273997"/>
            <a:ext cx="6529227" cy="4631504"/>
          </a:xfrm>
        </p:spPr>
        <p:txBody>
          <a:bodyPr>
            <a:noAutofit/>
          </a:bodyPr>
          <a:lstStyle/>
          <a:p>
            <a:r>
              <a:rPr lang="fi-FI" sz="2000" dirty="0"/>
              <a:t>Voit myös jakaa vapaata tilaa monirivisen tai monisarakkeen joustavan säiliön poikkiakselille. Ominaisuutta </a:t>
            </a:r>
            <a:r>
              <a:rPr lang="fi-FI" sz="2000" dirty="0" err="1"/>
              <a:t>align-content</a:t>
            </a:r>
            <a:r>
              <a:rPr lang="fi-FI" sz="2000" dirty="0"/>
              <a:t> käytetään kohdistamaan taipuisan säiliön viivat, esimerkiksi rivit monirivisen </a:t>
            </a:r>
            <a:r>
              <a:rPr lang="fi-FI" sz="2000" dirty="0" err="1"/>
              <a:t>joustosäiliön</a:t>
            </a:r>
            <a:r>
              <a:rPr lang="fi-FI" sz="2000" dirty="0"/>
              <a:t> sisällä, kun poikkiakselilla on ylimääräistä tilaa, samalla tavalla kuin </a:t>
            </a:r>
            <a:r>
              <a:rPr lang="fi-FI" sz="2000" dirty="0" err="1"/>
              <a:t>justify-content</a:t>
            </a:r>
            <a:r>
              <a:rPr lang="fi-FI" sz="2000" dirty="0"/>
              <a:t> kohdistaa yksittäiset kohteet pääakselin sisällä.</a:t>
            </a:r>
          </a:p>
          <a:p>
            <a:r>
              <a:rPr lang="fi-FI" sz="2000" dirty="0"/>
              <a:t>Ominaisuus </a:t>
            </a:r>
            <a:r>
              <a:rPr lang="fi-FI" sz="2000" dirty="0" err="1"/>
              <a:t>align-content</a:t>
            </a:r>
            <a:r>
              <a:rPr lang="fi-FI" sz="2000" dirty="0"/>
              <a:t> hyväksyy samat arvot kuin </a:t>
            </a:r>
            <a:r>
              <a:rPr lang="fi-FI" sz="2000" dirty="0" err="1"/>
              <a:t>justify-content</a:t>
            </a:r>
            <a:r>
              <a:rPr lang="fi-FI" sz="2000" dirty="0"/>
              <a:t>, mutta käyttää niitä poikkiakselilla pääakselin sijaan. Se hyväksyy myös yhden arvon:</a:t>
            </a:r>
          </a:p>
          <a:p>
            <a:r>
              <a:rPr lang="fi-FI" sz="2000" dirty="0" err="1"/>
              <a:t>Stretch</a:t>
            </a:r>
            <a:r>
              <a:rPr lang="fi-FI" sz="2000" dirty="0"/>
              <a:t>  Vapaa tila jaetaan tasaisesti kaikkien rivien tai sarakkeiden kesken, mikä lisää niiden poikkikokoa. Jos jäljellä oleva vapaa tila on negatiivinen, tämä arvo on sama kuin </a:t>
            </a:r>
            <a:r>
              <a:rPr lang="fi-FI" sz="2000" dirty="0" err="1"/>
              <a:t>flex-start</a:t>
            </a:r>
            <a:r>
              <a:rPr lang="fi-FI" sz="2000" dirty="0"/>
              <a:t>.</a:t>
            </a:r>
          </a:p>
        </p:txBody>
      </p:sp>
      <p:pic>
        <p:nvPicPr>
          <p:cNvPr id="5" name="Sisällön paikkamerkki 4">
            <a:extLst>
              <a:ext uri="{FF2B5EF4-FFF2-40B4-BE49-F238E27FC236}">
                <a16:creationId xmlns:a16="http://schemas.microsoft.com/office/drawing/2014/main" id="{DBEF6DD8-E53D-4D85-886F-8C9566B52D5E}"/>
              </a:ext>
            </a:extLst>
          </p:cNvPr>
          <p:cNvPicPr>
            <a:picLocks noGrp="1" noChangeAspect="1"/>
          </p:cNvPicPr>
          <p:nvPr>
            <p:ph sz="half" idx="2"/>
          </p:nvPr>
        </p:nvPicPr>
        <p:blipFill>
          <a:blip r:embed="rId2"/>
          <a:stretch>
            <a:fillRect/>
          </a:stretch>
        </p:blipFill>
        <p:spPr>
          <a:xfrm>
            <a:off x="7398414" y="1483783"/>
            <a:ext cx="3063604" cy="3619500"/>
          </a:xfrm>
          <a:prstGeom prst="rect">
            <a:avLst/>
          </a:prstGeom>
        </p:spPr>
      </p:pic>
      <p:pic>
        <p:nvPicPr>
          <p:cNvPr id="6" name="Kuva 5">
            <a:extLst>
              <a:ext uri="{FF2B5EF4-FFF2-40B4-BE49-F238E27FC236}">
                <a16:creationId xmlns:a16="http://schemas.microsoft.com/office/drawing/2014/main" id="{A7C491BA-EE44-474C-BED4-7D1BFA0E8BD6}"/>
              </a:ext>
            </a:extLst>
          </p:cNvPr>
          <p:cNvPicPr>
            <a:picLocks noChangeAspect="1"/>
          </p:cNvPicPr>
          <p:nvPr/>
        </p:nvPicPr>
        <p:blipFill>
          <a:blip r:embed="rId3"/>
          <a:stretch>
            <a:fillRect/>
          </a:stretch>
        </p:blipFill>
        <p:spPr>
          <a:xfrm>
            <a:off x="7933265" y="5374217"/>
            <a:ext cx="2326217" cy="1397193"/>
          </a:xfrm>
          <a:prstGeom prst="rect">
            <a:avLst/>
          </a:prstGeom>
        </p:spPr>
      </p:pic>
    </p:spTree>
    <p:extLst>
      <p:ext uri="{BB962C8B-B14F-4D97-AF65-F5344CB8AC3E}">
        <p14:creationId xmlns:p14="http://schemas.microsoft.com/office/powerpoint/2010/main" val="19588826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F6ED47D-31A5-41E4-B9C8-4153DED038EF}"/>
              </a:ext>
            </a:extLst>
          </p:cNvPr>
          <p:cNvSpPr>
            <a:spLocks noGrp="1"/>
          </p:cNvSpPr>
          <p:nvPr>
            <p:ph type="title"/>
          </p:nvPr>
        </p:nvSpPr>
        <p:spPr/>
        <p:txBody>
          <a:bodyPr/>
          <a:lstStyle/>
          <a:p>
            <a:r>
              <a:rPr lang="fi-FI" dirty="0"/>
              <a:t>Järjestyksen muuttaminen</a:t>
            </a:r>
          </a:p>
        </p:txBody>
      </p:sp>
      <p:sp>
        <p:nvSpPr>
          <p:cNvPr id="3" name="Sisällön paikkamerkki 2">
            <a:extLst>
              <a:ext uri="{FF2B5EF4-FFF2-40B4-BE49-F238E27FC236}">
                <a16:creationId xmlns:a16="http://schemas.microsoft.com/office/drawing/2014/main" id="{28633EE2-D86E-410E-807F-9FE975B1782C}"/>
              </a:ext>
            </a:extLst>
          </p:cNvPr>
          <p:cNvSpPr>
            <a:spLocks noGrp="1"/>
          </p:cNvSpPr>
          <p:nvPr>
            <p:ph sz="half" idx="1"/>
          </p:nvPr>
        </p:nvSpPr>
        <p:spPr>
          <a:xfrm>
            <a:off x="540688" y="1459065"/>
            <a:ext cx="5318429" cy="3619500"/>
          </a:xfrm>
        </p:spPr>
        <p:txBody>
          <a:bodyPr>
            <a:noAutofit/>
          </a:bodyPr>
          <a:lstStyle/>
          <a:p>
            <a:r>
              <a:rPr lang="fi-FI" sz="2000" dirty="0"/>
              <a:t>Voit myös muuttaa järjestystä, jossa yksittäiset joustavat kohteet näytetään </a:t>
            </a:r>
            <a:r>
              <a:rPr lang="fi-FI" sz="2000" dirty="0" err="1"/>
              <a:t>order</a:t>
            </a:r>
            <a:r>
              <a:rPr lang="fi-FI" sz="2000" dirty="0"/>
              <a:t> ominaisuuden avulla. </a:t>
            </a:r>
          </a:p>
          <a:p>
            <a:r>
              <a:rPr lang="fi-FI" sz="2000" dirty="0"/>
              <a:t>Tämä ominaisuus hyväksyy arvona positiivisen tai negatiivisen kokonaisluvun. </a:t>
            </a:r>
          </a:p>
          <a:p>
            <a:r>
              <a:rPr lang="fi-FI" sz="2000" dirty="0"/>
              <a:t>Oletuksena kaikki joustavat kohteet näytetään ja asetetaan samassa järjestyksessä kuin ne näkyvät HTML-merkinnöissä, koska oletusarvo </a:t>
            </a:r>
            <a:r>
              <a:rPr lang="fi-FI" sz="2000" dirty="0" err="1"/>
              <a:t>order</a:t>
            </a:r>
            <a:r>
              <a:rPr lang="fi-FI" sz="2000" dirty="0"/>
              <a:t> on 0.</a:t>
            </a:r>
          </a:p>
          <a:p>
            <a:r>
              <a:rPr lang="fi-FI" sz="2000" dirty="0"/>
              <a:t>Pieni numero tulee alkuun, suuri loppuun.</a:t>
            </a:r>
          </a:p>
        </p:txBody>
      </p:sp>
      <p:pic>
        <p:nvPicPr>
          <p:cNvPr id="5" name="Sisällön paikkamerkki 4">
            <a:extLst>
              <a:ext uri="{FF2B5EF4-FFF2-40B4-BE49-F238E27FC236}">
                <a16:creationId xmlns:a16="http://schemas.microsoft.com/office/drawing/2014/main" id="{053E4793-F930-4C10-85D5-DCD04A4F52D5}"/>
              </a:ext>
            </a:extLst>
          </p:cNvPr>
          <p:cNvPicPr>
            <a:picLocks noGrp="1" noChangeAspect="1"/>
          </p:cNvPicPr>
          <p:nvPr>
            <p:ph sz="half" idx="2"/>
          </p:nvPr>
        </p:nvPicPr>
        <p:blipFill>
          <a:blip r:embed="rId2"/>
          <a:stretch>
            <a:fillRect/>
          </a:stretch>
        </p:blipFill>
        <p:spPr>
          <a:xfrm>
            <a:off x="6468534" y="1680964"/>
            <a:ext cx="3314178" cy="4224536"/>
          </a:xfrm>
          <a:prstGeom prst="rect">
            <a:avLst/>
          </a:prstGeom>
        </p:spPr>
      </p:pic>
    </p:spTree>
    <p:extLst>
      <p:ext uri="{BB962C8B-B14F-4D97-AF65-F5344CB8AC3E}">
        <p14:creationId xmlns:p14="http://schemas.microsoft.com/office/powerpoint/2010/main" val="6021592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F47E495-38F8-47E6-8C4A-85233B3EE2D1}"/>
              </a:ext>
            </a:extLst>
          </p:cNvPr>
          <p:cNvSpPr>
            <a:spLocks noGrp="1"/>
          </p:cNvSpPr>
          <p:nvPr>
            <p:ph type="title"/>
          </p:nvPr>
        </p:nvSpPr>
        <p:spPr/>
        <p:txBody>
          <a:bodyPr/>
          <a:lstStyle/>
          <a:p>
            <a:r>
              <a:rPr lang="fi-FI" dirty="0"/>
              <a:t>Tekstin tasaus </a:t>
            </a:r>
            <a:r>
              <a:rPr lang="fi-FI" dirty="0" err="1"/>
              <a:t>flex</a:t>
            </a:r>
            <a:endParaRPr lang="fi-FI" dirty="0"/>
          </a:p>
        </p:txBody>
      </p:sp>
      <p:sp>
        <p:nvSpPr>
          <p:cNvPr id="3" name="Sisällön paikkamerkki 2">
            <a:extLst>
              <a:ext uri="{FF2B5EF4-FFF2-40B4-BE49-F238E27FC236}">
                <a16:creationId xmlns:a16="http://schemas.microsoft.com/office/drawing/2014/main" id="{1B00CB0E-0906-46BC-8C05-067B3DA1613C}"/>
              </a:ext>
            </a:extLst>
          </p:cNvPr>
          <p:cNvSpPr>
            <a:spLocks noGrp="1"/>
          </p:cNvSpPr>
          <p:nvPr>
            <p:ph sz="half" idx="1"/>
          </p:nvPr>
        </p:nvSpPr>
        <p:spPr>
          <a:xfrm>
            <a:off x="1257300" y="1617133"/>
            <a:ext cx="4800600" cy="4288367"/>
          </a:xfrm>
        </p:spPr>
        <p:txBody>
          <a:bodyPr>
            <a:noAutofit/>
          </a:bodyPr>
          <a:lstStyle/>
          <a:p>
            <a:r>
              <a:rPr lang="fi-FI" sz="2000" dirty="0"/>
              <a:t>Vaaka- ja pystysuuntainen keskitasaus </a:t>
            </a:r>
            <a:r>
              <a:rPr lang="fi-FI" sz="2000" dirty="0" err="1"/>
              <a:t>Flexboxin</a:t>
            </a:r>
            <a:r>
              <a:rPr lang="fi-FI" sz="2000" dirty="0"/>
              <a:t> kanssa</a:t>
            </a:r>
          </a:p>
          <a:p>
            <a:r>
              <a:rPr lang="fi-FI" sz="2000" dirty="0"/>
              <a:t>Normaalisti sisältö lohkon pystysuoraan kohdistukseen liittyy JavaScriptin tai joidenkin rumien CSS-temppujen käyttö. Mutta </a:t>
            </a:r>
            <a:r>
              <a:rPr lang="fi-FI" sz="2000" dirty="0" err="1"/>
              <a:t>flexboxilla</a:t>
            </a:r>
            <a:r>
              <a:rPr lang="fi-FI" sz="2000" dirty="0"/>
              <a:t> voit tehdä tämän helposti ilman säätöjä.</a:t>
            </a:r>
          </a:p>
          <a:p>
            <a:endParaRPr lang="fi-FI" sz="2000" dirty="0"/>
          </a:p>
          <a:p>
            <a:r>
              <a:rPr lang="fi-FI" sz="2000" dirty="0"/>
              <a:t>Seuraava esimerkki näyttää kuinka kohdistaa </a:t>
            </a:r>
            <a:r>
              <a:rPr lang="fi-FI" sz="2000" dirty="0" err="1"/>
              <a:t>sisältölohko</a:t>
            </a:r>
            <a:r>
              <a:rPr lang="fi-FI" sz="2000" dirty="0"/>
              <a:t> pystysuunnassa ja vaakasuunnassa keskeltä helposti CSS3 joustavan laatikko ominaisuuden avulla.</a:t>
            </a:r>
          </a:p>
        </p:txBody>
      </p:sp>
      <p:pic>
        <p:nvPicPr>
          <p:cNvPr id="5" name="Kuva 4">
            <a:extLst>
              <a:ext uri="{FF2B5EF4-FFF2-40B4-BE49-F238E27FC236}">
                <a16:creationId xmlns:a16="http://schemas.microsoft.com/office/drawing/2014/main" id="{CBACDDF0-A955-4159-BA18-08FE99D7CC40}"/>
              </a:ext>
            </a:extLst>
          </p:cNvPr>
          <p:cNvPicPr>
            <a:picLocks noChangeAspect="1"/>
          </p:cNvPicPr>
          <p:nvPr/>
        </p:nvPicPr>
        <p:blipFill>
          <a:blip r:embed="rId2"/>
          <a:stretch>
            <a:fillRect/>
          </a:stretch>
        </p:blipFill>
        <p:spPr>
          <a:xfrm>
            <a:off x="6500812" y="1315509"/>
            <a:ext cx="5076825" cy="3448050"/>
          </a:xfrm>
          <a:prstGeom prst="rect">
            <a:avLst/>
          </a:prstGeom>
        </p:spPr>
      </p:pic>
    </p:spTree>
    <p:extLst>
      <p:ext uri="{BB962C8B-B14F-4D97-AF65-F5344CB8AC3E}">
        <p14:creationId xmlns:p14="http://schemas.microsoft.com/office/powerpoint/2010/main" val="4179348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00DFA56-548A-41AD-BF54-4DF8AAF30DFE}"/>
              </a:ext>
            </a:extLst>
          </p:cNvPr>
          <p:cNvSpPr>
            <a:spLocks noGrp="1"/>
          </p:cNvSpPr>
          <p:nvPr>
            <p:ph type="title"/>
          </p:nvPr>
        </p:nvSpPr>
        <p:spPr/>
        <p:txBody>
          <a:bodyPr/>
          <a:lstStyle/>
          <a:p>
            <a:r>
              <a:rPr lang="fi-FI" dirty="0" err="1"/>
              <a:t>Flex</a:t>
            </a:r>
            <a:r>
              <a:rPr lang="fi-FI" dirty="0"/>
              <a:t> kääriminen</a:t>
            </a:r>
          </a:p>
        </p:txBody>
      </p:sp>
      <p:sp>
        <p:nvSpPr>
          <p:cNvPr id="3" name="Sisällön paikkamerkki 2">
            <a:extLst>
              <a:ext uri="{FF2B5EF4-FFF2-40B4-BE49-F238E27FC236}">
                <a16:creationId xmlns:a16="http://schemas.microsoft.com/office/drawing/2014/main" id="{D1AA9A39-4603-48A6-85D6-5859FF3645AA}"/>
              </a:ext>
            </a:extLst>
          </p:cNvPr>
          <p:cNvSpPr>
            <a:spLocks noGrp="1"/>
          </p:cNvSpPr>
          <p:nvPr>
            <p:ph sz="half" idx="1"/>
          </p:nvPr>
        </p:nvSpPr>
        <p:spPr>
          <a:xfrm>
            <a:off x="380144" y="1110679"/>
            <a:ext cx="5800561" cy="3619500"/>
          </a:xfrm>
        </p:spPr>
        <p:txBody>
          <a:bodyPr>
            <a:noAutofit/>
          </a:bodyPr>
          <a:lstStyle/>
          <a:p>
            <a:r>
              <a:rPr lang="fi-FI" sz="2000" dirty="0"/>
              <a:t>Voit käyttää </a:t>
            </a:r>
            <a:r>
              <a:rPr lang="fi-FI" sz="2000" dirty="0" err="1"/>
              <a:t>flex</a:t>
            </a:r>
            <a:r>
              <a:rPr lang="fi-FI" sz="2000" dirty="0"/>
              <a:t>-</a:t>
            </a:r>
            <a:r>
              <a:rPr lang="fi-FI" sz="2000" dirty="0" err="1"/>
              <a:t>wrapflex</a:t>
            </a:r>
            <a:r>
              <a:rPr lang="fi-FI" sz="2000" dirty="0"/>
              <a:t>-säiliön ominaisuutta hallitaksesi, käärivätkö sen joustavat kohteet useiksi riveiksi vai eivät, jos niille ei ole tarpeeksi tilaa yhdellä joustavalla rivillä.</a:t>
            </a:r>
          </a:p>
          <a:p>
            <a:pPr marL="0" indent="0">
              <a:buNone/>
            </a:pPr>
            <a:r>
              <a:rPr lang="fi-FI" sz="2000" dirty="0" err="1"/>
              <a:t>flex-wrap</a:t>
            </a:r>
            <a:r>
              <a:rPr lang="fi-FI" sz="2000" dirty="0"/>
              <a:t> hyväksyy seuraavat arvot:</a:t>
            </a:r>
          </a:p>
          <a:p>
            <a:r>
              <a:rPr lang="fi-FI" sz="2000" dirty="0" err="1"/>
              <a:t>nowrap</a:t>
            </a:r>
            <a:r>
              <a:rPr lang="fi-FI" sz="2000" dirty="0"/>
              <a:t> — Oletusarvo. Joustavat tuotteet on sijoitettu yhdelle riville. Se voi aiheuttaa ylivuotoa, jos </a:t>
            </a:r>
            <a:r>
              <a:rPr lang="fi-FI" sz="2000" dirty="0" err="1"/>
              <a:t>joustolinjassa</a:t>
            </a:r>
            <a:r>
              <a:rPr lang="fi-FI" sz="2000" dirty="0"/>
              <a:t> ei ole tarpeeksi tilaa.</a:t>
            </a:r>
          </a:p>
          <a:p>
            <a:r>
              <a:rPr lang="fi-FI" sz="2000" dirty="0" err="1"/>
              <a:t>wrap</a:t>
            </a:r>
            <a:r>
              <a:rPr lang="fi-FI" sz="2000" dirty="0"/>
              <a:t> — Joustava säilö katkaisee joustavat kohteensa useille riveille samalla tavalla kuin teksti katkeaa uudelle riville, kun se on liian leveä </a:t>
            </a:r>
            <a:r>
              <a:rPr lang="fi-FI" sz="2000" dirty="0" err="1"/>
              <a:t>mahtukseen</a:t>
            </a:r>
            <a:r>
              <a:rPr lang="fi-FI" sz="2000" dirty="0"/>
              <a:t> nykyiselle riville.</a:t>
            </a:r>
          </a:p>
          <a:p>
            <a:r>
              <a:rPr lang="fi-FI" sz="2000" dirty="0" err="1"/>
              <a:t>wrap-reverse</a:t>
            </a:r>
            <a:r>
              <a:rPr lang="fi-FI" sz="2000" dirty="0"/>
              <a:t> — Joustavat tuotteet kietoutuvat tarvittaessa, mutta päinvastaisessa järjestyksessä</a:t>
            </a:r>
          </a:p>
        </p:txBody>
      </p:sp>
      <p:pic>
        <p:nvPicPr>
          <p:cNvPr id="5" name="Sisällön paikkamerkki 4">
            <a:extLst>
              <a:ext uri="{FF2B5EF4-FFF2-40B4-BE49-F238E27FC236}">
                <a16:creationId xmlns:a16="http://schemas.microsoft.com/office/drawing/2014/main" id="{8642BE02-CBA6-4CBB-A4C4-3B94AD044F0D}"/>
              </a:ext>
            </a:extLst>
          </p:cNvPr>
          <p:cNvPicPr>
            <a:picLocks noGrp="1" noChangeAspect="1"/>
          </p:cNvPicPr>
          <p:nvPr>
            <p:ph sz="half" idx="2"/>
          </p:nvPr>
        </p:nvPicPr>
        <p:blipFill>
          <a:blip r:embed="rId2"/>
          <a:stretch>
            <a:fillRect/>
          </a:stretch>
        </p:blipFill>
        <p:spPr>
          <a:xfrm>
            <a:off x="6911519" y="1524000"/>
            <a:ext cx="2936730" cy="3619500"/>
          </a:xfrm>
          <a:prstGeom prst="rect">
            <a:avLst/>
          </a:prstGeom>
        </p:spPr>
      </p:pic>
    </p:spTree>
    <p:extLst>
      <p:ext uri="{BB962C8B-B14F-4D97-AF65-F5344CB8AC3E}">
        <p14:creationId xmlns:p14="http://schemas.microsoft.com/office/powerpoint/2010/main" val="20734012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0331875-3262-4C20-B738-0317079F9A32}"/>
              </a:ext>
            </a:extLst>
          </p:cNvPr>
          <p:cNvSpPr>
            <a:spLocks noGrp="1"/>
          </p:cNvSpPr>
          <p:nvPr>
            <p:ph type="title"/>
          </p:nvPr>
        </p:nvSpPr>
        <p:spPr/>
        <p:txBody>
          <a:bodyPr/>
          <a:lstStyle/>
          <a:p>
            <a:r>
              <a:rPr lang="fi-FI" dirty="0" err="1"/>
              <a:t>Flexbox</a:t>
            </a:r>
            <a:endParaRPr lang="fi-FI" dirty="0"/>
          </a:p>
        </p:txBody>
      </p:sp>
      <p:sp>
        <p:nvSpPr>
          <p:cNvPr id="3" name="Sisällön paikkamerkki 2">
            <a:extLst>
              <a:ext uri="{FF2B5EF4-FFF2-40B4-BE49-F238E27FC236}">
                <a16:creationId xmlns:a16="http://schemas.microsoft.com/office/drawing/2014/main" id="{75061C88-9DD9-487B-8702-195FAF224705}"/>
              </a:ext>
            </a:extLst>
          </p:cNvPr>
          <p:cNvSpPr>
            <a:spLocks noGrp="1"/>
          </p:cNvSpPr>
          <p:nvPr>
            <p:ph sz="half" idx="1"/>
          </p:nvPr>
        </p:nvSpPr>
        <p:spPr>
          <a:xfrm>
            <a:off x="508883" y="1391478"/>
            <a:ext cx="5549017" cy="5303520"/>
          </a:xfrm>
        </p:spPr>
        <p:txBody>
          <a:bodyPr>
            <a:normAutofit/>
          </a:bodyPr>
          <a:lstStyle/>
          <a:p>
            <a:pPr>
              <a:spcBef>
                <a:spcPts val="0"/>
              </a:spcBef>
              <a:spcAft>
                <a:spcPts val="0"/>
              </a:spcAft>
            </a:pPr>
            <a:r>
              <a:rPr lang="fi-FI" b="1" u="sng" dirty="0">
                <a:hlinkClick r:id="rId2"/>
              </a:rPr>
              <a:t>Flexbox — Photo Gallery Examples</a:t>
            </a:r>
            <a:endParaRPr lang="fi-FI" dirty="0"/>
          </a:p>
          <a:p>
            <a:pPr>
              <a:spcBef>
                <a:spcPts val="0"/>
              </a:spcBef>
              <a:spcAft>
                <a:spcPts val="0"/>
              </a:spcAft>
            </a:pPr>
            <a:r>
              <a:rPr lang="fi-FI" u="sng" dirty="0">
                <a:hlinkClick r:id="rId3"/>
              </a:rPr>
              <a:t>Flex-direction row</a:t>
            </a:r>
            <a:endParaRPr lang="fi-FI" dirty="0"/>
          </a:p>
          <a:p>
            <a:pPr>
              <a:spcBef>
                <a:spcPts val="0"/>
              </a:spcBef>
              <a:spcAft>
                <a:spcPts val="0"/>
              </a:spcAft>
            </a:pPr>
            <a:r>
              <a:rPr lang="fi-FI" u="sng" dirty="0">
                <a:hlinkClick r:id="rId4"/>
              </a:rPr>
              <a:t>Flex-direction column</a:t>
            </a:r>
            <a:endParaRPr lang="fi-FI" dirty="0"/>
          </a:p>
          <a:p>
            <a:pPr>
              <a:spcBef>
                <a:spcPts val="0"/>
              </a:spcBef>
              <a:spcAft>
                <a:spcPts val="0"/>
              </a:spcAft>
            </a:pPr>
            <a:r>
              <a:rPr lang="fi-FI" u="sng" dirty="0">
                <a:hlinkClick r:id="rId5"/>
              </a:rPr>
              <a:t>Align items stretch</a:t>
            </a:r>
            <a:endParaRPr lang="fi-FI" dirty="0"/>
          </a:p>
          <a:p>
            <a:pPr>
              <a:spcBef>
                <a:spcPts val="0"/>
              </a:spcBef>
              <a:spcAft>
                <a:spcPts val="0"/>
              </a:spcAft>
            </a:pPr>
            <a:r>
              <a:rPr lang="fi-FI" u="sng" dirty="0">
                <a:hlinkClick r:id="rId6"/>
              </a:rPr>
              <a:t>Align items flex-start</a:t>
            </a:r>
            <a:endParaRPr lang="fi-FI" dirty="0"/>
          </a:p>
          <a:p>
            <a:pPr>
              <a:spcBef>
                <a:spcPts val="0"/>
              </a:spcBef>
              <a:spcAft>
                <a:spcPts val="0"/>
              </a:spcAft>
            </a:pPr>
            <a:r>
              <a:rPr lang="fi-FI" u="sng" dirty="0">
                <a:hlinkClick r:id="rId7"/>
              </a:rPr>
              <a:t>Align items flex-end</a:t>
            </a:r>
            <a:endParaRPr lang="fi-FI" dirty="0"/>
          </a:p>
          <a:p>
            <a:pPr>
              <a:spcBef>
                <a:spcPts val="0"/>
              </a:spcBef>
              <a:spcAft>
                <a:spcPts val="0"/>
              </a:spcAft>
            </a:pPr>
            <a:r>
              <a:rPr lang="fi-FI" u="sng" dirty="0">
                <a:hlinkClick r:id="rId8"/>
              </a:rPr>
              <a:t>Flexbox — Align items center</a:t>
            </a:r>
            <a:endParaRPr lang="fi-FI" dirty="0"/>
          </a:p>
          <a:p>
            <a:pPr>
              <a:spcBef>
                <a:spcPts val="0"/>
              </a:spcBef>
              <a:spcAft>
                <a:spcPts val="0"/>
              </a:spcAft>
            </a:pPr>
            <a:r>
              <a:rPr lang="fi-FI" b="1" u="sng" dirty="0">
                <a:hlinkClick r:id="rId9"/>
              </a:rPr>
              <a:t>Flexbox — Card Examples</a:t>
            </a:r>
            <a:endParaRPr lang="fi-FI" dirty="0"/>
          </a:p>
          <a:p>
            <a:pPr>
              <a:spcBef>
                <a:spcPts val="0"/>
              </a:spcBef>
              <a:spcAft>
                <a:spcPts val="0"/>
              </a:spcAft>
            </a:pPr>
            <a:r>
              <a:rPr lang="fi-FI" u="sng" dirty="0">
                <a:hlinkClick r:id="rId10"/>
              </a:rPr>
              <a:t>Cards — Align items stretch</a:t>
            </a:r>
            <a:endParaRPr lang="fi-FI" dirty="0"/>
          </a:p>
          <a:p>
            <a:pPr>
              <a:spcBef>
                <a:spcPts val="0"/>
              </a:spcBef>
              <a:spcAft>
                <a:spcPts val="0"/>
              </a:spcAft>
            </a:pPr>
            <a:r>
              <a:rPr lang="fi-FI" u="sng" dirty="0">
                <a:hlinkClick r:id="rId11"/>
              </a:rPr>
              <a:t>Cards — Align items flex-start</a:t>
            </a:r>
            <a:endParaRPr lang="fi-FI" dirty="0"/>
          </a:p>
          <a:p>
            <a:pPr>
              <a:spcBef>
                <a:spcPts val="0"/>
              </a:spcBef>
              <a:spcAft>
                <a:spcPts val="0"/>
              </a:spcAft>
            </a:pPr>
            <a:r>
              <a:rPr lang="fi-FI" u="sng" dirty="0">
                <a:hlinkClick r:id="rId12"/>
              </a:rPr>
              <a:t>Cards — Align items flex-end</a:t>
            </a:r>
            <a:endParaRPr lang="fi-FI" dirty="0"/>
          </a:p>
          <a:p>
            <a:pPr>
              <a:spcBef>
                <a:spcPts val="0"/>
              </a:spcBef>
              <a:spcAft>
                <a:spcPts val="0"/>
              </a:spcAft>
            </a:pPr>
            <a:r>
              <a:rPr lang="fi-FI" u="sng" dirty="0">
                <a:hlinkClick r:id="rId13"/>
              </a:rPr>
              <a:t>Cards — Align items center</a:t>
            </a:r>
            <a:endParaRPr lang="fi-FI" dirty="0"/>
          </a:p>
          <a:p>
            <a:pPr>
              <a:spcBef>
                <a:spcPts val="0"/>
              </a:spcBef>
              <a:spcAft>
                <a:spcPts val="0"/>
              </a:spcAft>
            </a:pPr>
            <a:r>
              <a:rPr lang="fi-FI" u="sng" dirty="0">
                <a:hlinkClick r:id="rId14"/>
              </a:rPr>
              <a:t>Cards — Double-width</a:t>
            </a:r>
            <a:endParaRPr lang="fi-FI" dirty="0"/>
          </a:p>
          <a:p>
            <a:pPr>
              <a:spcBef>
                <a:spcPts val="0"/>
              </a:spcBef>
              <a:spcAft>
                <a:spcPts val="0"/>
              </a:spcAft>
            </a:pPr>
            <a:r>
              <a:rPr lang="fi-FI" u="sng" dirty="0">
                <a:hlinkClick r:id="rId15"/>
              </a:rPr>
              <a:t>Cards — Flex direction column</a:t>
            </a:r>
            <a:endParaRPr lang="fi-FI" dirty="0"/>
          </a:p>
          <a:p>
            <a:pPr>
              <a:spcBef>
                <a:spcPts val="0"/>
              </a:spcBef>
              <a:spcAft>
                <a:spcPts val="0"/>
              </a:spcAft>
            </a:pPr>
            <a:r>
              <a:rPr lang="fi-FI" b="1" u="sng" dirty="0">
                <a:hlinkClick r:id="rId16"/>
              </a:rPr>
              <a:t>Flexbox — Grids</a:t>
            </a:r>
            <a:endParaRPr lang="fi-FI" dirty="0"/>
          </a:p>
          <a:p>
            <a:pPr>
              <a:spcBef>
                <a:spcPts val="0"/>
              </a:spcBef>
              <a:spcAft>
                <a:spcPts val="0"/>
              </a:spcAft>
            </a:pPr>
            <a:r>
              <a:rPr lang="fi-FI" u="sng" dirty="0" err="1">
                <a:hlinkClick r:id="rId17"/>
              </a:rPr>
              <a:t>Random</a:t>
            </a:r>
            <a:r>
              <a:rPr lang="fi-FI" u="sng" dirty="0">
                <a:hlinkClick r:id="rId17"/>
              </a:rPr>
              <a:t> </a:t>
            </a:r>
            <a:r>
              <a:rPr lang="fi-FI" u="sng" dirty="0" err="1">
                <a:hlinkClick r:id="rId17"/>
              </a:rPr>
              <a:t>grid</a:t>
            </a:r>
            <a:endParaRPr lang="fi-FI" u="sng" dirty="0"/>
          </a:p>
          <a:p>
            <a:pPr>
              <a:spcBef>
                <a:spcPts val="0"/>
              </a:spcBef>
              <a:spcAft>
                <a:spcPts val="0"/>
              </a:spcAft>
            </a:pPr>
            <a:r>
              <a:rPr lang="fi-FI" u="sng" dirty="0">
                <a:hlinkClick r:id="rId18"/>
              </a:rPr>
              <a:t>12 </a:t>
            </a:r>
            <a:r>
              <a:rPr lang="fi-FI" u="sng" dirty="0" err="1">
                <a:hlinkClick r:id="rId18"/>
              </a:rPr>
              <a:t>column</a:t>
            </a:r>
            <a:r>
              <a:rPr lang="fi-FI" u="sng" dirty="0">
                <a:hlinkClick r:id="rId18"/>
              </a:rPr>
              <a:t> </a:t>
            </a:r>
            <a:r>
              <a:rPr lang="fi-FI" u="sng" dirty="0" err="1">
                <a:hlinkClick r:id="rId18"/>
              </a:rPr>
              <a:t>grid</a:t>
            </a:r>
            <a:r>
              <a:rPr lang="fi-FI" u="sng" dirty="0">
                <a:hlinkClick r:id="rId18"/>
              </a:rPr>
              <a:t> 1</a:t>
            </a:r>
            <a:endParaRPr lang="fi-FI" dirty="0"/>
          </a:p>
          <a:p>
            <a:pPr>
              <a:spcBef>
                <a:spcPts val="0"/>
              </a:spcBef>
              <a:spcAft>
                <a:spcPts val="0"/>
              </a:spcAft>
            </a:pPr>
            <a:r>
              <a:rPr lang="fi-FI" u="sng" dirty="0">
                <a:hlinkClick r:id="rId19"/>
              </a:rPr>
              <a:t>12 </a:t>
            </a:r>
            <a:r>
              <a:rPr lang="fi-FI" u="sng" dirty="0" err="1">
                <a:hlinkClick r:id="rId19"/>
              </a:rPr>
              <a:t>column</a:t>
            </a:r>
            <a:r>
              <a:rPr lang="fi-FI" u="sng" dirty="0">
                <a:hlinkClick r:id="rId19"/>
              </a:rPr>
              <a:t> </a:t>
            </a:r>
            <a:r>
              <a:rPr lang="fi-FI" u="sng" dirty="0" err="1">
                <a:hlinkClick r:id="rId19"/>
              </a:rPr>
              <a:t>grid</a:t>
            </a:r>
            <a:r>
              <a:rPr lang="fi-FI" u="sng" dirty="0">
                <a:hlinkClick r:id="rId19"/>
              </a:rPr>
              <a:t> 2</a:t>
            </a:r>
            <a:endParaRPr lang="fi-FI" dirty="0"/>
          </a:p>
          <a:p>
            <a:pPr>
              <a:spcBef>
                <a:spcPts val="0"/>
              </a:spcBef>
              <a:spcAft>
                <a:spcPts val="0"/>
              </a:spcAft>
            </a:pPr>
            <a:r>
              <a:rPr lang="fi-FI" u="sng" dirty="0" err="1">
                <a:hlinkClick r:id="rId20"/>
              </a:rPr>
              <a:t>Vertical</a:t>
            </a:r>
            <a:r>
              <a:rPr lang="fi-FI" u="sng" dirty="0">
                <a:hlinkClick r:id="rId20"/>
              </a:rPr>
              <a:t> 12 </a:t>
            </a:r>
            <a:r>
              <a:rPr lang="fi-FI" u="sng" dirty="0" err="1">
                <a:hlinkClick r:id="rId20"/>
              </a:rPr>
              <a:t>column</a:t>
            </a:r>
            <a:r>
              <a:rPr lang="fi-FI" u="sng" dirty="0">
                <a:hlinkClick r:id="rId20"/>
              </a:rPr>
              <a:t> </a:t>
            </a:r>
            <a:r>
              <a:rPr lang="fi-FI" u="sng" dirty="0" err="1">
                <a:hlinkClick r:id="rId20"/>
              </a:rPr>
              <a:t>grid</a:t>
            </a:r>
            <a:r>
              <a:rPr lang="fi-FI" u="sng" dirty="0">
                <a:hlinkClick r:id="rId20"/>
              </a:rPr>
              <a:t> 1</a:t>
            </a:r>
            <a:endParaRPr lang="fi-FI" dirty="0"/>
          </a:p>
          <a:p>
            <a:pPr>
              <a:spcBef>
                <a:spcPts val="0"/>
              </a:spcBef>
              <a:spcAft>
                <a:spcPts val="0"/>
              </a:spcAft>
            </a:pPr>
            <a:r>
              <a:rPr lang="fi-FI" u="sng" dirty="0" err="1">
                <a:hlinkClick r:id="rId21"/>
              </a:rPr>
              <a:t>Vertical</a:t>
            </a:r>
            <a:r>
              <a:rPr lang="fi-FI" u="sng" dirty="0">
                <a:hlinkClick r:id="rId21"/>
              </a:rPr>
              <a:t> 12 </a:t>
            </a:r>
            <a:r>
              <a:rPr lang="fi-FI" u="sng" dirty="0" err="1">
                <a:hlinkClick r:id="rId21"/>
              </a:rPr>
              <a:t>column</a:t>
            </a:r>
            <a:r>
              <a:rPr lang="fi-FI" u="sng" dirty="0">
                <a:hlinkClick r:id="rId21"/>
              </a:rPr>
              <a:t> </a:t>
            </a:r>
            <a:r>
              <a:rPr lang="fi-FI" u="sng" dirty="0" err="1">
                <a:hlinkClick r:id="rId21"/>
              </a:rPr>
              <a:t>grid</a:t>
            </a:r>
            <a:r>
              <a:rPr lang="fi-FI" u="sng" dirty="0">
                <a:hlinkClick r:id="rId21"/>
              </a:rPr>
              <a:t> 2</a:t>
            </a:r>
            <a:endParaRPr lang="fi-FI" dirty="0"/>
          </a:p>
          <a:p>
            <a:pPr>
              <a:spcBef>
                <a:spcPts val="0"/>
              </a:spcBef>
              <a:spcAft>
                <a:spcPts val="0"/>
              </a:spcAft>
            </a:pPr>
            <a:r>
              <a:rPr lang="fi-FI" u="sng" dirty="0" err="1">
                <a:hlinkClick r:id="rId22"/>
              </a:rPr>
              <a:t>Nested</a:t>
            </a:r>
            <a:r>
              <a:rPr lang="fi-FI" u="sng" dirty="0">
                <a:hlinkClick r:id="rId22"/>
              </a:rPr>
              <a:t> </a:t>
            </a:r>
            <a:r>
              <a:rPr lang="fi-FI" u="sng" dirty="0" err="1">
                <a:hlinkClick r:id="rId22"/>
              </a:rPr>
              <a:t>grid</a:t>
            </a:r>
            <a:endParaRPr lang="fi-FI" dirty="0"/>
          </a:p>
          <a:p>
            <a:pPr>
              <a:spcBef>
                <a:spcPts val="0"/>
              </a:spcBef>
              <a:spcAft>
                <a:spcPts val="0"/>
              </a:spcAft>
            </a:pPr>
            <a:endParaRPr lang="fi-FI" dirty="0"/>
          </a:p>
          <a:p>
            <a:pPr>
              <a:spcBef>
                <a:spcPts val="0"/>
              </a:spcBef>
              <a:spcAft>
                <a:spcPts val="0"/>
              </a:spcAft>
            </a:pPr>
            <a:endParaRPr lang="fi-FI" dirty="0"/>
          </a:p>
        </p:txBody>
      </p:sp>
      <p:sp>
        <p:nvSpPr>
          <p:cNvPr id="4" name="Sisällön paikkamerkki 3">
            <a:extLst>
              <a:ext uri="{FF2B5EF4-FFF2-40B4-BE49-F238E27FC236}">
                <a16:creationId xmlns:a16="http://schemas.microsoft.com/office/drawing/2014/main" id="{6DDF784F-9D2B-4AC0-A25C-B43B95C5EC3C}"/>
              </a:ext>
            </a:extLst>
          </p:cNvPr>
          <p:cNvSpPr>
            <a:spLocks noGrp="1"/>
          </p:cNvSpPr>
          <p:nvPr>
            <p:ph sz="half" idx="2"/>
          </p:nvPr>
        </p:nvSpPr>
        <p:spPr>
          <a:xfrm>
            <a:off x="6647796" y="1248355"/>
            <a:ext cx="4800600" cy="5609645"/>
          </a:xfrm>
        </p:spPr>
        <p:txBody>
          <a:bodyPr>
            <a:noAutofit/>
          </a:bodyPr>
          <a:lstStyle/>
          <a:p>
            <a:pPr>
              <a:spcBef>
                <a:spcPts val="0"/>
              </a:spcBef>
              <a:spcAft>
                <a:spcPts val="0"/>
              </a:spcAft>
            </a:pPr>
            <a:r>
              <a:rPr lang="fi-FI" sz="1400" b="1" u="sng" dirty="0" err="1">
                <a:hlinkClick r:id="rId23"/>
              </a:rPr>
              <a:t>Flexbox</a:t>
            </a:r>
            <a:r>
              <a:rPr lang="fi-FI" sz="1400" b="1" u="sng" dirty="0">
                <a:hlinkClick r:id="rId23"/>
              </a:rPr>
              <a:t> — Media Objects</a:t>
            </a:r>
            <a:endParaRPr lang="fi-FI" sz="1400" dirty="0"/>
          </a:p>
          <a:p>
            <a:pPr>
              <a:spcBef>
                <a:spcPts val="0"/>
              </a:spcBef>
              <a:spcAft>
                <a:spcPts val="0"/>
              </a:spcAft>
            </a:pPr>
            <a:r>
              <a:rPr lang="fi-FI" sz="1400" u="sng" dirty="0">
                <a:hlinkClick r:id="rId24"/>
              </a:rPr>
              <a:t>Image on </a:t>
            </a:r>
            <a:r>
              <a:rPr lang="fi-FI" sz="1400" u="sng" dirty="0" err="1">
                <a:hlinkClick r:id="rId24"/>
              </a:rPr>
              <a:t>left</a:t>
            </a:r>
            <a:endParaRPr lang="fi-FI" sz="1400" dirty="0"/>
          </a:p>
          <a:p>
            <a:pPr>
              <a:spcBef>
                <a:spcPts val="0"/>
              </a:spcBef>
              <a:spcAft>
                <a:spcPts val="0"/>
              </a:spcAft>
            </a:pPr>
            <a:r>
              <a:rPr lang="fi-FI" sz="1400" u="sng" dirty="0">
                <a:hlinkClick r:id="rId25"/>
              </a:rPr>
              <a:t>Image on </a:t>
            </a:r>
            <a:r>
              <a:rPr lang="fi-FI" sz="1400" u="sng" dirty="0" err="1">
                <a:hlinkClick r:id="rId25"/>
              </a:rPr>
              <a:t>right</a:t>
            </a:r>
            <a:endParaRPr lang="fi-FI" sz="1400" dirty="0"/>
          </a:p>
          <a:p>
            <a:pPr>
              <a:spcBef>
                <a:spcPts val="0"/>
              </a:spcBef>
              <a:spcAft>
                <a:spcPts val="0"/>
              </a:spcAft>
            </a:pPr>
            <a:r>
              <a:rPr lang="fi-FI" sz="1400" u="sng" dirty="0" err="1">
                <a:hlinkClick r:id="rId26"/>
              </a:rPr>
              <a:t>Nested</a:t>
            </a:r>
            <a:r>
              <a:rPr lang="fi-FI" sz="1400" u="sng" dirty="0">
                <a:hlinkClick r:id="rId26"/>
              </a:rPr>
              <a:t> media </a:t>
            </a:r>
            <a:r>
              <a:rPr lang="fi-FI" sz="1400" u="sng" dirty="0" err="1">
                <a:hlinkClick r:id="rId26"/>
              </a:rPr>
              <a:t>objects</a:t>
            </a:r>
            <a:endParaRPr lang="fi-FI" sz="1400" dirty="0"/>
          </a:p>
          <a:p>
            <a:pPr>
              <a:spcBef>
                <a:spcPts val="0"/>
              </a:spcBef>
              <a:spcAft>
                <a:spcPts val="0"/>
              </a:spcAft>
            </a:pPr>
            <a:r>
              <a:rPr lang="en-US" sz="1400" u="sng" dirty="0">
                <a:hlinkClick r:id="rId27"/>
              </a:rPr>
              <a:t>Using HTML entity</a:t>
            </a:r>
            <a:r>
              <a:rPr lang="fi-FI" sz="1400" u="sng" dirty="0">
                <a:hlinkClick r:id="rId27"/>
              </a:rPr>
              <a:t> </a:t>
            </a:r>
            <a:r>
              <a:rPr lang="en-US" sz="1400" u="sng" dirty="0">
                <a:hlinkClick r:id="rId27"/>
              </a:rPr>
              <a:t>instead of image</a:t>
            </a:r>
            <a:endParaRPr lang="fi-FI" sz="1400" dirty="0"/>
          </a:p>
          <a:p>
            <a:pPr>
              <a:spcBef>
                <a:spcPts val="0"/>
              </a:spcBef>
              <a:spcAft>
                <a:spcPts val="0"/>
              </a:spcAft>
            </a:pPr>
            <a:r>
              <a:rPr lang="en-US" sz="1400" u="sng" dirty="0">
                <a:hlinkClick r:id="rId28"/>
              </a:rPr>
              <a:t>Using Unicode emoji instead of image</a:t>
            </a:r>
            <a:endParaRPr lang="fi-FI" sz="1400" dirty="0"/>
          </a:p>
          <a:p>
            <a:pPr>
              <a:spcBef>
                <a:spcPts val="0"/>
              </a:spcBef>
              <a:spcAft>
                <a:spcPts val="0"/>
              </a:spcAft>
            </a:pPr>
            <a:r>
              <a:rPr lang="fi-FI" sz="1400" b="1" u="sng" dirty="0" err="1">
                <a:hlinkClick r:id="rId29"/>
              </a:rPr>
              <a:t>Flexbox</a:t>
            </a:r>
            <a:r>
              <a:rPr lang="fi-FI" sz="1400" b="1" u="sng" dirty="0">
                <a:hlinkClick r:id="rId29"/>
              </a:rPr>
              <a:t> — </a:t>
            </a:r>
            <a:r>
              <a:rPr lang="fi-FI" sz="1400" b="1" u="sng" dirty="0" err="1">
                <a:hlinkClick r:id="rId29"/>
              </a:rPr>
              <a:t>Website</a:t>
            </a:r>
            <a:r>
              <a:rPr lang="fi-FI" sz="1400" b="1" u="sng" dirty="0">
                <a:hlinkClick r:id="rId29"/>
              </a:rPr>
              <a:t> Layout </a:t>
            </a:r>
            <a:r>
              <a:rPr lang="fi-FI" sz="1400" b="1" u="sng" dirty="0" err="1">
                <a:hlinkClick r:id="rId29"/>
              </a:rPr>
              <a:t>Examples</a:t>
            </a:r>
            <a:endParaRPr lang="fi-FI" sz="1400" dirty="0"/>
          </a:p>
          <a:p>
            <a:pPr>
              <a:spcBef>
                <a:spcPts val="0"/>
              </a:spcBef>
              <a:spcAft>
                <a:spcPts val="0"/>
              </a:spcAft>
            </a:pPr>
            <a:r>
              <a:rPr lang="fi-FI" sz="1400" u="sng" dirty="0">
                <a:hlinkClick r:id="rId30"/>
              </a:rPr>
              <a:t>Layout 1</a:t>
            </a:r>
            <a:endParaRPr lang="fi-FI" sz="1400" dirty="0"/>
          </a:p>
          <a:p>
            <a:pPr>
              <a:spcBef>
                <a:spcPts val="0"/>
              </a:spcBef>
              <a:spcAft>
                <a:spcPts val="0"/>
              </a:spcAft>
            </a:pPr>
            <a:r>
              <a:rPr lang="fi-FI" sz="1400" u="sng" dirty="0">
                <a:hlinkClick r:id="rId31"/>
              </a:rPr>
              <a:t>Layout 2</a:t>
            </a:r>
            <a:endParaRPr lang="fi-FI" sz="1400" dirty="0"/>
          </a:p>
          <a:p>
            <a:pPr>
              <a:spcBef>
                <a:spcPts val="0"/>
              </a:spcBef>
              <a:spcAft>
                <a:spcPts val="0"/>
              </a:spcAft>
            </a:pPr>
            <a:r>
              <a:rPr lang="fi-FI" sz="1400" u="sng" dirty="0">
                <a:hlinkClick r:id="rId32"/>
              </a:rPr>
              <a:t>Layout 3</a:t>
            </a:r>
            <a:endParaRPr lang="fi-FI" sz="1400" dirty="0"/>
          </a:p>
          <a:p>
            <a:pPr>
              <a:spcBef>
                <a:spcPts val="0"/>
              </a:spcBef>
              <a:spcAft>
                <a:spcPts val="0"/>
              </a:spcAft>
            </a:pPr>
            <a:r>
              <a:rPr lang="fi-FI" sz="1400" u="sng" dirty="0">
                <a:hlinkClick r:id="rId33"/>
              </a:rPr>
              <a:t>Layout 4</a:t>
            </a:r>
            <a:endParaRPr lang="fi-FI" sz="1400" dirty="0"/>
          </a:p>
          <a:p>
            <a:pPr>
              <a:spcBef>
                <a:spcPts val="0"/>
              </a:spcBef>
              <a:spcAft>
                <a:spcPts val="0"/>
              </a:spcAft>
            </a:pPr>
            <a:r>
              <a:rPr lang="fi-FI" sz="1400" u="sng" dirty="0" err="1">
                <a:hlinkClick r:id="rId34"/>
              </a:rPr>
              <a:t>Holy</a:t>
            </a:r>
            <a:r>
              <a:rPr lang="fi-FI" sz="1400" u="sng" dirty="0">
                <a:hlinkClick r:id="rId34"/>
              </a:rPr>
              <a:t> </a:t>
            </a:r>
            <a:r>
              <a:rPr lang="fi-FI" sz="1400" u="sng" dirty="0" err="1">
                <a:hlinkClick r:id="rId34"/>
              </a:rPr>
              <a:t>grail</a:t>
            </a:r>
            <a:r>
              <a:rPr lang="fi-FI" sz="1400" u="sng" dirty="0">
                <a:hlinkClick r:id="rId34"/>
              </a:rPr>
              <a:t> layout (</a:t>
            </a:r>
            <a:r>
              <a:rPr lang="fi-FI" sz="1400" u="sng" dirty="0" err="1">
                <a:hlinkClick r:id="rId34"/>
              </a:rPr>
              <a:t>method</a:t>
            </a:r>
            <a:r>
              <a:rPr lang="fi-FI" sz="1400" u="sng" dirty="0">
                <a:hlinkClick r:id="rId34"/>
              </a:rPr>
              <a:t> 1)</a:t>
            </a:r>
            <a:endParaRPr lang="fi-FI" sz="1400" dirty="0"/>
          </a:p>
          <a:p>
            <a:pPr>
              <a:spcBef>
                <a:spcPts val="0"/>
              </a:spcBef>
              <a:spcAft>
                <a:spcPts val="0"/>
              </a:spcAft>
            </a:pPr>
            <a:r>
              <a:rPr lang="fi-FI" sz="1400" u="sng" dirty="0" err="1">
                <a:hlinkClick r:id="rId35"/>
              </a:rPr>
              <a:t>Holy</a:t>
            </a:r>
            <a:r>
              <a:rPr lang="fi-FI" sz="1400" u="sng" dirty="0">
                <a:hlinkClick r:id="rId35"/>
              </a:rPr>
              <a:t> </a:t>
            </a:r>
            <a:r>
              <a:rPr lang="fi-FI" sz="1400" u="sng" dirty="0" err="1">
                <a:hlinkClick r:id="rId35"/>
              </a:rPr>
              <a:t>grail</a:t>
            </a:r>
            <a:r>
              <a:rPr lang="fi-FI" sz="1400" u="sng" dirty="0">
                <a:hlinkClick r:id="rId35"/>
              </a:rPr>
              <a:t> layout (</a:t>
            </a:r>
            <a:r>
              <a:rPr lang="fi-FI" sz="1400" u="sng" dirty="0" err="1">
                <a:hlinkClick r:id="rId35"/>
              </a:rPr>
              <a:t>method</a:t>
            </a:r>
            <a:r>
              <a:rPr lang="fi-FI" sz="1400" u="sng" dirty="0">
                <a:hlinkClick r:id="rId35"/>
              </a:rPr>
              <a:t> 2)</a:t>
            </a:r>
            <a:endParaRPr lang="fi-FI" sz="1400" dirty="0"/>
          </a:p>
          <a:p>
            <a:pPr>
              <a:spcBef>
                <a:spcPts val="0"/>
              </a:spcBef>
              <a:spcAft>
                <a:spcPts val="0"/>
              </a:spcAft>
            </a:pPr>
            <a:r>
              <a:rPr lang="fi-FI" sz="1400" b="1" u="sng" dirty="0" err="1">
                <a:hlinkClick r:id="rId36"/>
              </a:rPr>
              <a:t>Flexbox</a:t>
            </a:r>
            <a:r>
              <a:rPr lang="fi-FI" sz="1400" b="1" u="sng" dirty="0">
                <a:hlinkClick r:id="rId36"/>
              </a:rPr>
              <a:t> — </a:t>
            </a:r>
            <a:r>
              <a:rPr lang="fi-FI" sz="1400" b="1" u="sng" dirty="0" err="1">
                <a:hlinkClick r:id="rId36"/>
              </a:rPr>
              <a:t>Form</a:t>
            </a:r>
            <a:r>
              <a:rPr lang="fi-FI" sz="1400" b="1" u="sng" dirty="0">
                <a:hlinkClick r:id="rId36"/>
              </a:rPr>
              <a:t> </a:t>
            </a:r>
            <a:r>
              <a:rPr lang="fi-FI" sz="1400" b="1" u="sng" dirty="0" err="1">
                <a:hlinkClick r:id="rId36"/>
              </a:rPr>
              <a:t>Examples</a:t>
            </a:r>
            <a:endParaRPr lang="fi-FI" sz="1400" dirty="0"/>
          </a:p>
          <a:p>
            <a:pPr>
              <a:spcBef>
                <a:spcPts val="0"/>
              </a:spcBef>
              <a:spcAft>
                <a:spcPts val="0"/>
              </a:spcAft>
            </a:pPr>
            <a:r>
              <a:rPr lang="fi-FI" sz="1400" u="sng" dirty="0" err="1">
                <a:hlinkClick r:id="rId37"/>
              </a:rPr>
              <a:t>Navbar</a:t>
            </a:r>
            <a:r>
              <a:rPr lang="fi-FI" sz="1400" u="sng" dirty="0">
                <a:hlinkClick r:id="rId37"/>
              </a:rPr>
              <a:t> </a:t>
            </a:r>
            <a:r>
              <a:rPr lang="fi-FI" sz="1400" u="sng" dirty="0" err="1">
                <a:hlinkClick r:id="rId37"/>
              </a:rPr>
              <a:t>form</a:t>
            </a:r>
            <a:r>
              <a:rPr lang="fi-FI" sz="1400" u="sng" dirty="0">
                <a:hlinkClick r:id="rId37"/>
              </a:rPr>
              <a:t> </a:t>
            </a:r>
            <a:r>
              <a:rPr lang="fi-FI" sz="1400" u="sng" dirty="0" err="1">
                <a:hlinkClick r:id="rId37"/>
              </a:rPr>
              <a:t>with</a:t>
            </a:r>
            <a:r>
              <a:rPr lang="fi-FI" sz="1400" u="sng" dirty="0">
                <a:hlinkClick r:id="rId37"/>
              </a:rPr>
              <a:t> </a:t>
            </a:r>
            <a:r>
              <a:rPr lang="fi-FI" sz="1400" u="sng" dirty="0" err="1">
                <a:hlinkClick r:id="rId37"/>
              </a:rPr>
              <a:t>adjacent</a:t>
            </a:r>
            <a:r>
              <a:rPr lang="fi-FI" sz="1400" u="sng" dirty="0">
                <a:hlinkClick r:id="rId37"/>
              </a:rPr>
              <a:t> </a:t>
            </a:r>
            <a:r>
              <a:rPr lang="fi-FI" sz="1400" u="sng" dirty="0" err="1">
                <a:hlinkClick r:id="rId37"/>
              </a:rPr>
              <a:t>search</a:t>
            </a:r>
            <a:endParaRPr lang="fi-FI" sz="1400" dirty="0"/>
          </a:p>
          <a:p>
            <a:pPr>
              <a:spcBef>
                <a:spcPts val="0"/>
              </a:spcBef>
              <a:spcAft>
                <a:spcPts val="0"/>
              </a:spcAft>
            </a:pPr>
            <a:r>
              <a:rPr lang="fi-FI" sz="1400" u="sng" dirty="0">
                <a:hlinkClick r:id="rId38"/>
              </a:rPr>
              <a:t>Basic </a:t>
            </a:r>
            <a:r>
              <a:rPr lang="fi-FI" sz="1400" u="sng" dirty="0" err="1">
                <a:hlinkClick r:id="rId38"/>
              </a:rPr>
              <a:t>form</a:t>
            </a:r>
            <a:r>
              <a:rPr lang="fi-FI" sz="1400" u="sng" dirty="0">
                <a:hlinkClick r:id="rId38"/>
              </a:rPr>
              <a:t> 1</a:t>
            </a:r>
            <a:endParaRPr lang="fi-FI" sz="1400" dirty="0"/>
          </a:p>
          <a:p>
            <a:pPr>
              <a:spcBef>
                <a:spcPts val="0"/>
              </a:spcBef>
              <a:spcAft>
                <a:spcPts val="0"/>
              </a:spcAft>
            </a:pPr>
            <a:r>
              <a:rPr lang="fi-FI" sz="1400" u="sng" dirty="0">
                <a:hlinkClick r:id="rId39"/>
              </a:rPr>
              <a:t>Basic </a:t>
            </a:r>
            <a:r>
              <a:rPr lang="fi-FI" sz="1400" u="sng" dirty="0" err="1">
                <a:hlinkClick r:id="rId39"/>
              </a:rPr>
              <a:t>form</a:t>
            </a:r>
            <a:r>
              <a:rPr lang="fi-FI" sz="1400" u="sng" dirty="0">
                <a:hlinkClick r:id="rId39"/>
              </a:rPr>
              <a:t> 2</a:t>
            </a:r>
            <a:endParaRPr lang="fi-FI" sz="1400" dirty="0"/>
          </a:p>
          <a:p>
            <a:pPr>
              <a:spcBef>
                <a:spcPts val="0"/>
              </a:spcBef>
              <a:spcAft>
                <a:spcPts val="0"/>
              </a:spcAft>
            </a:pPr>
            <a:r>
              <a:rPr lang="fi-FI" sz="1400" u="sng" dirty="0" err="1">
                <a:hlinkClick r:id="rId40"/>
              </a:rPr>
              <a:t>Form</a:t>
            </a:r>
            <a:r>
              <a:rPr lang="fi-FI" sz="1400" u="sng" dirty="0">
                <a:hlinkClick r:id="rId40"/>
              </a:rPr>
              <a:t> </a:t>
            </a:r>
            <a:r>
              <a:rPr lang="fi-FI" sz="1400" u="sng" dirty="0" err="1">
                <a:hlinkClick r:id="rId40"/>
              </a:rPr>
              <a:t>with</a:t>
            </a:r>
            <a:r>
              <a:rPr lang="fi-FI" sz="1400" u="sng" dirty="0">
                <a:hlinkClick r:id="rId40"/>
              </a:rPr>
              <a:t> </a:t>
            </a:r>
            <a:r>
              <a:rPr lang="fi-FI" sz="1400" u="sng" dirty="0" err="1">
                <a:hlinkClick r:id="rId40"/>
              </a:rPr>
              <a:t>stretchy</a:t>
            </a:r>
            <a:r>
              <a:rPr lang="fi-FI" sz="1400" u="sng" dirty="0">
                <a:hlinkClick r:id="rId40"/>
              </a:rPr>
              <a:t> </a:t>
            </a:r>
            <a:r>
              <a:rPr lang="fi-FI" sz="1400" u="sng" dirty="0" err="1">
                <a:hlinkClick r:id="rId40"/>
              </a:rPr>
              <a:t>textarea</a:t>
            </a:r>
            <a:endParaRPr lang="fi-FI" sz="1400" dirty="0"/>
          </a:p>
          <a:p>
            <a:pPr>
              <a:spcBef>
                <a:spcPts val="0"/>
              </a:spcBef>
              <a:spcAft>
                <a:spcPts val="0"/>
              </a:spcAft>
            </a:pPr>
            <a:r>
              <a:rPr lang="fi-FI" sz="1400" u="sng" dirty="0" err="1">
                <a:hlinkClick r:id="rId41"/>
              </a:rPr>
              <a:t>Form</a:t>
            </a:r>
            <a:r>
              <a:rPr lang="fi-FI" sz="1400" u="sng" dirty="0">
                <a:hlinkClick r:id="rId41"/>
              </a:rPr>
              <a:t> </a:t>
            </a:r>
            <a:r>
              <a:rPr lang="fi-FI" sz="1400" u="sng" dirty="0" err="1">
                <a:hlinkClick r:id="rId41"/>
              </a:rPr>
              <a:t>with</a:t>
            </a:r>
            <a:r>
              <a:rPr lang="fi-FI" sz="1400" u="sng" dirty="0">
                <a:hlinkClick r:id="rId41"/>
              </a:rPr>
              <a:t> </a:t>
            </a:r>
            <a:r>
              <a:rPr lang="fi-FI" sz="1400" u="sng" dirty="0" err="1">
                <a:hlinkClick r:id="rId41"/>
              </a:rPr>
              <a:t>stretchy</a:t>
            </a:r>
            <a:r>
              <a:rPr lang="fi-FI" sz="1400" u="sng" dirty="0">
                <a:hlinkClick r:id="rId41"/>
              </a:rPr>
              <a:t> </a:t>
            </a:r>
            <a:r>
              <a:rPr lang="fi-FI" sz="1400" u="sng" dirty="0" err="1">
                <a:hlinkClick r:id="rId41"/>
              </a:rPr>
              <a:t>textarea</a:t>
            </a:r>
            <a:r>
              <a:rPr lang="fi-FI" sz="1400" u="sng" dirty="0">
                <a:hlinkClick r:id="rId41"/>
              </a:rPr>
              <a:t> 2</a:t>
            </a:r>
            <a:endParaRPr lang="fi-FI" sz="1400" dirty="0"/>
          </a:p>
          <a:p>
            <a:pPr>
              <a:spcBef>
                <a:spcPts val="0"/>
              </a:spcBef>
              <a:spcAft>
                <a:spcPts val="0"/>
              </a:spcAft>
            </a:pPr>
            <a:r>
              <a:rPr lang="fi-FI" sz="1400" u="sng" dirty="0">
                <a:hlinkClick r:id="rId42"/>
              </a:rPr>
              <a:t>More </a:t>
            </a:r>
            <a:r>
              <a:rPr lang="fi-FI" sz="1400" u="sng" dirty="0" err="1">
                <a:hlinkClick r:id="rId42"/>
              </a:rPr>
              <a:t>form</a:t>
            </a:r>
            <a:r>
              <a:rPr lang="fi-FI" sz="1400" u="sng" dirty="0">
                <a:hlinkClick r:id="rId42"/>
              </a:rPr>
              <a:t> </a:t>
            </a:r>
            <a:r>
              <a:rPr lang="fi-FI" sz="1400" u="sng" dirty="0" err="1">
                <a:hlinkClick r:id="rId42"/>
              </a:rPr>
              <a:t>elements</a:t>
            </a:r>
            <a:endParaRPr lang="fi-FI" sz="1400" dirty="0"/>
          </a:p>
          <a:p>
            <a:pPr>
              <a:spcBef>
                <a:spcPts val="0"/>
              </a:spcBef>
              <a:spcAft>
                <a:spcPts val="0"/>
              </a:spcAft>
            </a:pPr>
            <a:endParaRPr lang="fi-FI" sz="1400" dirty="0"/>
          </a:p>
        </p:txBody>
      </p:sp>
    </p:spTree>
    <p:extLst>
      <p:ext uri="{BB962C8B-B14F-4D97-AF65-F5344CB8AC3E}">
        <p14:creationId xmlns:p14="http://schemas.microsoft.com/office/powerpoint/2010/main" val="26746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E314FCB-3F7D-442E-94F7-08DF5D31B182}"/>
              </a:ext>
            </a:extLst>
          </p:cNvPr>
          <p:cNvSpPr>
            <a:spLocks noGrp="1"/>
          </p:cNvSpPr>
          <p:nvPr>
            <p:ph type="title"/>
          </p:nvPr>
        </p:nvSpPr>
        <p:spPr/>
        <p:txBody>
          <a:bodyPr/>
          <a:lstStyle/>
          <a:p>
            <a:r>
              <a:rPr lang="fi-FI" dirty="0" err="1"/>
              <a:t>Selectors</a:t>
            </a:r>
            <a:r>
              <a:rPr lang="fi-FI" dirty="0"/>
              <a:t>, valitsimet</a:t>
            </a:r>
          </a:p>
        </p:txBody>
      </p:sp>
      <p:sp>
        <p:nvSpPr>
          <p:cNvPr id="3" name="Sisällön paikkamerkki 2">
            <a:extLst>
              <a:ext uri="{FF2B5EF4-FFF2-40B4-BE49-F238E27FC236}">
                <a16:creationId xmlns:a16="http://schemas.microsoft.com/office/drawing/2014/main" id="{081B2F56-C8BB-4E35-BE33-5E27A8D4938D}"/>
              </a:ext>
            </a:extLst>
          </p:cNvPr>
          <p:cNvSpPr>
            <a:spLocks noGrp="1"/>
          </p:cNvSpPr>
          <p:nvPr>
            <p:ph idx="1"/>
          </p:nvPr>
        </p:nvSpPr>
        <p:spPr>
          <a:xfrm>
            <a:off x="888715" y="1439186"/>
            <a:ext cx="10541285" cy="5038669"/>
          </a:xfrm>
        </p:spPr>
        <p:txBody>
          <a:bodyPr>
            <a:normAutofit/>
          </a:bodyPr>
          <a:lstStyle/>
          <a:p>
            <a:r>
              <a:rPr lang="fi-FI" sz="2000" dirty="0">
                <a:hlinkClick r:id="rId2"/>
              </a:rPr>
              <a:t>https://petrit.net/www-ohjelmointi/css-tyyli/valitsimet/</a:t>
            </a:r>
            <a:r>
              <a:rPr lang="fi-FI" sz="2000" dirty="0"/>
              <a:t> </a:t>
            </a:r>
          </a:p>
          <a:p>
            <a:r>
              <a:rPr lang="fi-FI" sz="2000" dirty="0">
                <a:hlinkClick r:id="rId3"/>
              </a:rPr>
              <a:t>https://petrit.net/www-ohjelmointi/css-tyyli/css_maarittelyt/</a:t>
            </a:r>
            <a:r>
              <a:rPr lang="fi-FI" sz="2000" dirty="0"/>
              <a:t> </a:t>
            </a:r>
          </a:p>
          <a:p>
            <a:r>
              <a:rPr lang="fi-FI" sz="2000" dirty="0">
                <a:hlinkClick r:id="rId4"/>
              </a:rPr>
              <a:t>https://petrit.net/www-ohjelmointi/css-tyyli/valitsimien_tarkennus/</a:t>
            </a:r>
            <a:r>
              <a:rPr lang="fi-FI" sz="2000" dirty="0"/>
              <a:t> </a:t>
            </a:r>
          </a:p>
          <a:p>
            <a:pPr fontAlgn="base"/>
            <a:r>
              <a:rPr lang="fi-FI" sz="2000" dirty="0"/>
              <a:t>CSS-valitsin on malli, joka vastaa verkkosivun elementtejä. </a:t>
            </a:r>
          </a:p>
          <a:p>
            <a:pPr fontAlgn="base"/>
            <a:r>
              <a:rPr lang="fi-FI" sz="2000" dirty="0"/>
              <a:t>Valitsimeen liittyviä tyylisääntöjä sovelletaan elementteihin, jotka vastaavat niitä.</a:t>
            </a:r>
          </a:p>
          <a:p>
            <a:pPr fontAlgn="base"/>
            <a:r>
              <a:rPr lang="fi-FI" sz="2000" dirty="0"/>
              <a:t>Valitsimet ovat yksi </a:t>
            </a:r>
            <a:r>
              <a:rPr lang="fi-FI" sz="2000" dirty="0" err="1"/>
              <a:t>CSS:n</a:t>
            </a:r>
            <a:r>
              <a:rPr lang="fi-FI" sz="2000" dirty="0"/>
              <a:t> tärkeimmistä osista, koska niiden avulla voit kohdistaa tiettyihin Web-sivusi elementteihin eri tavoin, jotta ne voidaan muotoilla.</a:t>
            </a:r>
          </a:p>
          <a:p>
            <a:pPr fontAlgn="base"/>
            <a:r>
              <a:rPr lang="fi-FI" sz="2000" dirty="0" err="1"/>
              <a:t>CSS:ssä</a:t>
            </a:r>
            <a:r>
              <a:rPr lang="fi-FI" sz="2000" dirty="0"/>
              <a:t> on saatavilla useita valitsimia, yleisvalitsin, elementtityyppien valitsimet, id-valitsimet, luokka valitsimet, lapsielementin valitsimet, </a:t>
            </a:r>
            <a:r>
              <a:rPr lang="fi-FI" sz="2000" dirty="0" err="1"/>
              <a:t>jne</a:t>
            </a:r>
            <a:endParaRPr lang="fi-FI" sz="2000" dirty="0"/>
          </a:p>
          <a:p>
            <a:endParaRPr lang="fi-FI" sz="2000" dirty="0"/>
          </a:p>
          <a:p>
            <a:endParaRPr lang="fi-FI" sz="2000" dirty="0"/>
          </a:p>
        </p:txBody>
      </p:sp>
    </p:spTree>
    <p:extLst>
      <p:ext uri="{BB962C8B-B14F-4D97-AF65-F5344CB8AC3E}">
        <p14:creationId xmlns:p14="http://schemas.microsoft.com/office/powerpoint/2010/main" val="11388639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A233E7B-C403-4DFB-B4D2-EAF8633E198F}"/>
              </a:ext>
            </a:extLst>
          </p:cNvPr>
          <p:cNvSpPr>
            <a:spLocks noGrp="1"/>
          </p:cNvSpPr>
          <p:nvPr>
            <p:ph type="title"/>
          </p:nvPr>
        </p:nvSpPr>
        <p:spPr/>
        <p:txBody>
          <a:bodyPr/>
          <a:lstStyle/>
          <a:p>
            <a:r>
              <a:rPr lang="fi-FI" dirty="0"/>
              <a:t>Mediatyypit johdatus</a:t>
            </a:r>
          </a:p>
        </p:txBody>
      </p:sp>
      <p:sp>
        <p:nvSpPr>
          <p:cNvPr id="3" name="Sisällön paikkamerkki 2">
            <a:extLst>
              <a:ext uri="{FF2B5EF4-FFF2-40B4-BE49-F238E27FC236}">
                <a16:creationId xmlns:a16="http://schemas.microsoft.com/office/drawing/2014/main" id="{286300EA-C3C0-402F-ACDD-B35258212A07}"/>
              </a:ext>
            </a:extLst>
          </p:cNvPr>
          <p:cNvSpPr>
            <a:spLocks noGrp="1"/>
          </p:cNvSpPr>
          <p:nvPr>
            <p:ph sz="half" idx="1"/>
          </p:nvPr>
        </p:nvSpPr>
        <p:spPr>
          <a:xfrm>
            <a:off x="1257299" y="1684867"/>
            <a:ext cx="9199033" cy="4220633"/>
          </a:xfrm>
        </p:spPr>
        <p:txBody>
          <a:bodyPr>
            <a:noAutofit/>
          </a:bodyPr>
          <a:lstStyle/>
          <a:p>
            <a:r>
              <a:rPr lang="fi-FI" sz="2000" dirty="0"/>
              <a:t>Yksi tyylisivujen tärkeimmistä ominaisuuksista on, että voit määrittää erilliset tyylisivut eri materiaalityypeille. Tämä on yksi parhaista tavoista luoda tulostinystävällisiä Web-sivuja — määritä vain eri tyylisivu "tulostettavalle" materiaalityypille.</a:t>
            </a:r>
          </a:p>
          <a:p>
            <a:r>
              <a:rPr lang="fi-FI" sz="2000" dirty="0"/>
              <a:t>Jotkut CSS-ominaisuudet on suunniteltu vain tietyille medioille. Esimerkiksi </a:t>
            </a:r>
            <a:r>
              <a:rPr lang="fi-FI" sz="2000" dirty="0" err="1"/>
              <a:t>page-break-after</a:t>
            </a:r>
            <a:r>
              <a:rPr lang="fi-FI" sz="2000" dirty="0"/>
              <a:t> ominaisuus koskee vain sivuttua mediaa. On kuitenkin useita ominaisuuksia, joita eri mediatyypit voivat jakaa, mutta ne voivat vaatia eri arvoja kyseiselle ominaisuudelle. Ominaisuutta </a:t>
            </a:r>
            <a:r>
              <a:rPr lang="fi-FI" sz="2000" dirty="0" err="1"/>
              <a:t>font-size</a:t>
            </a:r>
            <a:r>
              <a:rPr lang="fi-FI" sz="2000" dirty="0"/>
              <a:t> voidaan käyttää esimerkiksi sekä näyttö- että </a:t>
            </a:r>
            <a:r>
              <a:rPr lang="fi-FI" sz="2000" dirty="0" err="1"/>
              <a:t>painomateriaalille</a:t>
            </a:r>
            <a:r>
              <a:rPr lang="fi-FI" sz="2000" dirty="0"/>
              <a:t>, mutta mahdollisesti eri arvoilla.</a:t>
            </a:r>
          </a:p>
          <a:p>
            <a:r>
              <a:rPr lang="fi-FI" sz="2000" dirty="0"/>
              <a:t>Asiakirja tarvitsee yleensä suuremman fontin tietokoneen näytölle verrattuna paperiin, jotta se olisi paremmin luettavissa, myös </a:t>
            </a:r>
            <a:r>
              <a:rPr lang="fi-FI" sz="2000" dirty="0" err="1"/>
              <a:t>sans</a:t>
            </a:r>
            <a:r>
              <a:rPr lang="fi-FI" sz="2000" dirty="0"/>
              <a:t>-</a:t>
            </a:r>
            <a:r>
              <a:rPr lang="fi-FI" sz="2000" dirty="0" err="1"/>
              <a:t>serif</a:t>
            </a:r>
            <a:r>
              <a:rPr lang="fi-FI" sz="2000" dirty="0"/>
              <a:t>-fontteja pidetään helpompia lukea näytöltä, kun taas </a:t>
            </a:r>
            <a:r>
              <a:rPr lang="fi-FI" sz="2000" dirty="0" err="1"/>
              <a:t>serif</a:t>
            </a:r>
            <a:r>
              <a:rPr lang="fi-FI" sz="2000" dirty="0"/>
              <a:t>-fontit ovat suosittuja tulostuksessa. Siksi on tarpeen määrittää, että tyylisivu tai tyylisääntöjoukko koskee tiettyjä mediatyyppejä.</a:t>
            </a:r>
          </a:p>
        </p:txBody>
      </p:sp>
    </p:spTree>
    <p:extLst>
      <p:ext uri="{BB962C8B-B14F-4D97-AF65-F5344CB8AC3E}">
        <p14:creationId xmlns:p14="http://schemas.microsoft.com/office/powerpoint/2010/main" val="33510401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468D257-7652-4016-8BD9-0FD9A4F1646B}"/>
              </a:ext>
            </a:extLst>
          </p:cNvPr>
          <p:cNvSpPr>
            <a:spLocks noGrp="1"/>
          </p:cNvSpPr>
          <p:nvPr>
            <p:ph type="title"/>
          </p:nvPr>
        </p:nvSpPr>
        <p:spPr/>
        <p:txBody>
          <a:bodyPr>
            <a:normAutofit fontScale="90000"/>
          </a:bodyPr>
          <a:lstStyle/>
          <a:p>
            <a:r>
              <a:rPr lang="fi-FI" dirty="0"/>
              <a:t>Mediasta riippuvien tyylisivujen luominen</a:t>
            </a:r>
            <a:br>
              <a:rPr lang="fi-FI" dirty="0"/>
            </a:br>
            <a:endParaRPr lang="fi-FI" dirty="0"/>
          </a:p>
        </p:txBody>
      </p:sp>
      <p:sp>
        <p:nvSpPr>
          <p:cNvPr id="3" name="Sisällön paikkamerkki 2">
            <a:extLst>
              <a:ext uri="{FF2B5EF4-FFF2-40B4-BE49-F238E27FC236}">
                <a16:creationId xmlns:a16="http://schemas.microsoft.com/office/drawing/2014/main" id="{8C78968D-7A32-4D0C-9B79-5B95210F1A98}"/>
              </a:ext>
            </a:extLst>
          </p:cNvPr>
          <p:cNvSpPr>
            <a:spLocks noGrp="1"/>
          </p:cNvSpPr>
          <p:nvPr>
            <p:ph sz="half" idx="1"/>
          </p:nvPr>
        </p:nvSpPr>
        <p:spPr>
          <a:xfrm>
            <a:off x="774414" y="1119883"/>
            <a:ext cx="5939748" cy="3619500"/>
          </a:xfrm>
        </p:spPr>
        <p:txBody>
          <a:bodyPr>
            <a:noAutofit/>
          </a:bodyPr>
          <a:lstStyle/>
          <a:p>
            <a:r>
              <a:rPr lang="fi-FI" sz="2000" dirty="0"/>
              <a:t>Tyylisivujen mediariippuvuuksien määrittämiseen käytetään yleisesti kolmea menetelmää:</a:t>
            </a:r>
          </a:p>
          <a:p>
            <a:r>
              <a:rPr lang="fi-FI" sz="2000" dirty="0"/>
              <a:t>Tapa 1: @media At-sääntöjen käyttäminen</a:t>
            </a:r>
          </a:p>
          <a:p>
            <a:r>
              <a:rPr lang="fi-FI" sz="2000" dirty="0"/>
              <a:t>Sääntöä @media käytetään määrittämään erilaisia ​​tyylisääntöjä eri mediatyypeille yhdessä tyylisivussa. Sitä seuraa yleensä pilkuilla eroteltu luettelo mediatyypeistä ja CSS-ilmoitus lohko, joka sisältää kohdemedian tyylisäännöt.</a:t>
            </a:r>
          </a:p>
          <a:p>
            <a:r>
              <a:rPr lang="fi-FI" sz="2000" dirty="0"/>
              <a:t>esimerkin tyyliselvitys käskee selainta näyttämään </a:t>
            </a:r>
            <a:r>
              <a:rPr lang="fi-FI" sz="2000" dirty="0" err="1"/>
              <a:t>bodyn</a:t>
            </a:r>
            <a:r>
              <a:rPr lang="fi-FI" sz="2000" dirty="0"/>
              <a:t> 14 pikselin </a:t>
            </a:r>
            <a:r>
              <a:rPr lang="fi-FI" sz="2000" dirty="0" err="1"/>
              <a:t>Arial</a:t>
            </a:r>
            <a:r>
              <a:rPr lang="fi-FI" sz="2000" dirty="0"/>
              <a:t>-fontilla näytöllä, mutta tulostettaessa se on 12 pisteen Times fontilla. Arvoksi </a:t>
            </a:r>
            <a:r>
              <a:rPr lang="fi-FI" sz="2000" dirty="0" err="1"/>
              <a:t>line-height</a:t>
            </a:r>
            <a:r>
              <a:rPr lang="fi-FI" sz="2000" dirty="0"/>
              <a:t> asetetaan kuitenkin molemmille 1,2:</a:t>
            </a:r>
          </a:p>
        </p:txBody>
      </p:sp>
      <p:pic>
        <p:nvPicPr>
          <p:cNvPr id="5" name="Sisällön paikkamerkki 4">
            <a:extLst>
              <a:ext uri="{FF2B5EF4-FFF2-40B4-BE49-F238E27FC236}">
                <a16:creationId xmlns:a16="http://schemas.microsoft.com/office/drawing/2014/main" id="{7FC88060-C7BD-45D8-86E2-75D55C0FA03E}"/>
              </a:ext>
            </a:extLst>
          </p:cNvPr>
          <p:cNvPicPr>
            <a:picLocks noGrp="1" noChangeAspect="1"/>
          </p:cNvPicPr>
          <p:nvPr>
            <p:ph sz="half" idx="2"/>
          </p:nvPr>
        </p:nvPicPr>
        <p:blipFill>
          <a:blip r:embed="rId2"/>
          <a:stretch>
            <a:fillRect/>
          </a:stretch>
        </p:blipFill>
        <p:spPr>
          <a:xfrm>
            <a:off x="6898003" y="2286000"/>
            <a:ext cx="3268559" cy="3619500"/>
          </a:xfrm>
          <a:prstGeom prst="rect">
            <a:avLst/>
          </a:prstGeom>
        </p:spPr>
      </p:pic>
    </p:spTree>
    <p:extLst>
      <p:ext uri="{BB962C8B-B14F-4D97-AF65-F5344CB8AC3E}">
        <p14:creationId xmlns:p14="http://schemas.microsoft.com/office/powerpoint/2010/main" val="1305630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E5AA1D8-60ED-4852-AAE5-47C621115566}"/>
              </a:ext>
            </a:extLst>
          </p:cNvPr>
          <p:cNvSpPr>
            <a:spLocks noGrp="1"/>
          </p:cNvSpPr>
          <p:nvPr>
            <p:ph type="title"/>
          </p:nvPr>
        </p:nvSpPr>
        <p:spPr/>
        <p:txBody>
          <a:bodyPr>
            <a:normAutofit fontScale="90000"/>
          </a:bodyPr>
          <a:lstStyle/>
          <a:p>
            <a:r>
              <a:rPr lang="fi-FI" dirty="0"/>
              <a:t>Tapa 2: @</a:t>
            </a:r>
            <a:r>
              <a:rPr lang="fi-FI" dirty="0" err="1"/>
              <a:t>importAt</a:t>
            </a:r>
            <a:r>
              <a:rPr lang="fi-FI" dirty="0"/>
              <a:t>-sääntöjen käyttäminen</a:t>
            </a:r>
            <a:br>
              <a:rPr lang="fi-FI" dirty="0"/>
            </a:br>
            <a:endParaRPr lang="fi-FI" dirty="0"/>
          </a:p>
        </p:txBody>
      </p:sp>
      <p:sp>
        <p:nvSpPr>
          <p:cNvPr id="3" name="Sisällön paikkamerkki 2">
            <a:extLst>
              <a:ext uri="{FF2B5EF4-FFF2-40B4-BE49-F238E27FC236}">
                <a16:creationId xmlns:a16="http://schemas.microsoft.com/office/drawing/2014/main" id="{4E3BACA8-E228-429F-AA48-1F0F96788754}"/>
              </a:ext>
            </a:extLst>
          </p:cNvPr>
          <p:cNvSpPr>
            <a:spLocks noGrp="1"/>
          </p:cNvSpPr>
          <p:nvPr>
            <p:ph sz="half" idx="1"/>
          </p:nvPr>
        </p:nvSpPr>
        <p:spPr>
          <a:xfrm>
            <a:off x="1257300" y="1520575"/>
            <a:ext cx="4800600" cy="4906816"/>
          </a:xfrm>
        </p:spPr>
        <p:txBody>
          <a:bodyPr>
            <a:normAutofit/>
          </a:bodyPr>
          <a:lstStyle/>
          <a:p>
            <a:r>
              <a:rPr lang="fi-FI" dirty="0"/>
              <a:t>Sääntö @</a:t>
            </a:r>
            <a:r>
              <a:rPr lang="fi-FI" dirty="0" err="1"/>
              <a:t>importon</a:t>
            </a:r>
            <a:r>
              <a:rPr lang="fi-FI" dirty="0"/>
              <a:t> toinen tapa asettaa tyylitietoja tietylle kohdemedialle — Määritä vain pilkuilla erotetut mediatyypit tuotujen tyylisivujen URL-osoitteen jälkeen.</a:t>
            </a:r>
          </a:p>
          <a:p>
            <a:r>
              <a:rPr lang="fi-FI" dirty="0" err="1"/>
              <a:t>printmediatyyppi</a:t>
            </a:r>
            <a:r>
              <a:rPr lang="fi-FI" dirty="0"/>
              <a:t> @import kehottaa selainta lataamaan ulkoisen tyylisivun (print.css) ja käyttämään sen tyylejä vain tulostusmateriaalille.</a:t>
            </a:r>
          </a:p>
          <a:p>
            <a:r>
              <a:rPr lang="fi-FI" dirty="0"/>
              <a:t>Huomautus: Kaikkien @import lausekkeiden on oltava tyylitaulukon alussa, ennen ilmoituksia. Mikä tahansa tyylitaulukossa määritetty tyylisääntö ohittaa tuotujen tyylisivujen ristiriitaiset tyylisäännöt.</a:t>
            </a:r>
          </a:p>
        </p:txBody>
      </p:sp>
      <p:pic>
        <p:nvPicPr>
          <p:cNvPr id="5" name="Sisällön paikkamerkki 4">
            <a:extLst>
              <a:ext uri="{FF2B5EF4-FFF2-40B4-BE49-F238E27FC236}">
                <a16:creationId xmlns:a16="http://schemas.microsoft.com/office/drawing/2014/main" id="{846C1382-6DDE-4EA9-83AA-934F429586C9}"/>
              </a:ext>
            </a:extLst>
          </p:cNvPr>
          <p:cNvPicPr>
            <a:picLocks noGrp="1" noChangeAspect="1"/>
          </p:cNvPicPr>
          <p:nvPr>
            <p:ph sz="half" idx="2"/>
          </p:nvPr>
        </p:nvPicPr>
        <p:blipFill>
          <a:blip r:embed="rId2"/>
          <a:stretch>
            <a:fillRect/>
          </a:stretch>
        </p:blipFill>
        <p:spPr>
          <a:xfrm>
            <a:off x="6517746" y="2523066"/>
            <a:ext cx="4486275" cy="1638300"/>
          </a:xfrm>
          <a:prstGeom prst="rect">
            <a:avLst/>
          </a:prstGeom>
        </p:spPr>
      </p:pic>
    </p:spTree>
    <p:extLst>
      <p:ext uri="{BB962C8B-B14F-4D97-AF65-F5344CB8AC3E}">
        <p14:creationId xmlns:p14="http://schemas.microsoft.com/office/powerpoint/2010/main" val="41663814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6A47A59-D90D-442A-ACFE-B8236465E51C}"/>
              </a:ext>
            </a:extLst>
          </p:cNvPr>
          <p:cNvSpPr>
            <a:spLocks noGrp="1"/>
          </p:cNvSpPr>
          <p:nvPr>
            <p:ph type="title"/>
          </p:nvPr>
        </p:nvSpPr>
        <p:spPr/>
        <p:txBody>
          <a:bodyPr>
            <a:normAutofit fontScale="90000"/>
          </a:bodyPr>
          <a:lstStyle/>
          <a:p>
            <a:r>
              <a:rPr lang="fi-FI" dirty="0"/>
              <a:t>Tapa 3: &lt;</a:t>
            </a:r>
            <a:r>
              <a:rPr lang="fi-FI" dirty="0" err="1"/>
              <a:t>link</a:t>
            </a:r>
            <a:r>
              <a:rPr lang="fi-FI" dirty="0"/>
              <a:t>&gt;Elementin käyttö</a:t>
            </a:r>
            <a:br>
              <a:rPr lang="fi-FI" dirty="0"/>
            </a:br>
            <a:endParaRPr lang="fi-FI" dirty="0"/>
          </a:p>
        </p:txBody>
      </p:sp>
      <p:sp>
        <p:nvSpPr>
          <p:cNvPr id="3" name="Sisällön paikkamerkki 2">
            <a:extLst>
              <a:ext uri="{FF2B5EF4-FFF2-40B4-BE49-F238E27FC236}">
                <a16:creationId xmlns:a16="http://schemas.microsoft.com/office/drawing/2014/main" id="{9ADD5818-85EC-4E7F-A97E-C04A42860CE3}"/>
              </a:ext>
            </a:extLst>
          </p:cNvPr>
          <p:cNvSpPr>
            <a:spLocks noGrp="1"/>
          </p:cNvSpPr>
          <p:nvPr>
            <p:ph sz="half" idx="1"/>
          </p:nvPr>
        </p:nvSpPr>
        <p:spPr>
          <a:xfrm>
            <a:off x="1257300" y="1433245"/>
            <a:ext cx="4800600" cy="4994146"/>
          </a:xfrm>
        </p:spPr>
        <p:txBody>
          <a:bodyPr>
            <a:normAutofit/>
          </a:bodyPr>
          <a:lstStyle/>
          <a:p>
            <a:r>
              <a:rPr lang="fi-FI" dirty="0"/>
              <a:t>Elementin </a:t>
            </a:r>
            <a:r>
              <a:rPr lang="fi-FI" dirty="0" err="1"/>
              <a:t>mediaattribuuttia</a:t>
            </a:r>
            <a:r>
              <a:rPr lang="fi-FI" dirty="0"/>
              <a:t> &lt;</a:t>
            </a:r>
            <a:r>
              <a:rPr lang="fi-FI" dirty="0" err="1"/>
              <a:t>link</a:t>
            </a:r>
            <a:r>
              <a:rPr lang="fi-FI" dirty="0"/>
              <a:t>&gt;käytetään määrittämään kohdemedia ulkoiselle tyylisivulle HTML-dokumentissa.</a:t>
            </a:r>
          </a:p>
          <a:p>
            <a:r>
              <a:rPr lang="fi-FI" dirty="0" err="1"/>
              <a:t>mediaattribuutti</a:t>
            </a:r>
            <a:r>
              <a:rPr lang="fi-FI" dirty="0"/>
              <a:t> kehottaa selainta lataamaan ulkoisen tyylisivun "screen.css" ja käyttämään sen tyylejä vain näytölle, kun taas "print.css" tulostustarkoituksiin.</a:t>
            </a:r>
          </a:p>
          <a:p>
            <a:r>
              <a:rPr lang="fi-FI" dirty="0"/>
              <a:t>Vihje: Voit myös määrittää elementille useita mediatyyppejä (jokainen erotettuna pilkulla, </a:t>
            </a:r>
            <a:r>
              <a:rPr lang="fi-FI" dirty="0" err="1"/>
              <a:t>esim</a:t>
            </a:r>
            <a:r>
              <a:rPr lang="fi-FI" dirty="0"/>
              <a:t> media="</a:t>
            </a:r>
            <a:r>
              <a:rPr lang="fi-FI" dirty="0" err="1"/>
              <a:t>screen</a:t>
            </a:r>
            <a:r>
              <a:rPr lang="fi-FI" dirty="0"/>
              <a:t>, </a:t>
            </a:r>
            <a:r>
              <a:rPr lang="fi-FI" dirty="0" err="1"/>
              <a:t>print</a:t>
            </a:r>
            <a:r>
              <a:rPr lang="fi-FI" dirty="0"/>
              <a:t>". ) sekä mediavaatimuksia &lt;</a:t>
            </a:r>
            <a:r>
              <a:rPr lang="fi-FI" dirty="0" err="1"/>
              <a:t>link</a:t>
            </a:r>
            <a:r>
              <a:rPr lang="fi-FI" dirty="0"/>
              <a:t>&gt;.</a:t>
            </a:r>
          </a:p>
        </p:txBody>
      </p:sp>
      <p:pic>
        <p:nvPicPr>
          <p:cNvPr id="8" name="Sisällön paikkamerkki 7">
            <a:extLst>
              <a:ext uri="{FF2B5EF4-FFF2-40B4-BE49-F238E27FC236}">
                <a16:creationId xmlns:a16="http://schemas.microsoft.com/office/drawing/2014/main" id="{AF2EEE40-3C30-4B4A-AA4B-D2579C3C650F}"/>
              </a:ext>
            </a:extLst>
          </p:cNvPr>
          <p:cNvPicPr>
            <a:picLocks noGrp="1" noChangeAspect="1"/>
          </p:cNvPicPr>
          <p:nvPr>
            <p:ph sz="half" idx="2"/>
          </p:nvPr>
        </p:nvPicPr>
        <p:blipFill>
          <a:blip r:embed="rId2"/>
          <a:stretch>
            <a:fillRect/>
          </a:stretch>
        </p:blipFill>
        <p:spPr>
          <a:xfrm>
            <a:off x="6648450" y="3761163"/>
            <a:ext cx="4800600" cy="669174"/>
          </a:xfrm>
          <a:prstGeom prst="rect">
            <a:avLst/>
          </a:prstGeom>
        </p:spPr>
      </p:pic>
    </p:spTree>
    <p:extLst>
      <p:ext uri="{BB962C8B-B14F-4D97-AF65-F5344CB8AC3E}">
        <p14:creationId xmlns:p14="http://schemas.microsoft.com/office/powerpoint/2010/main" val="18150246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BE89F7B-A480-4CA3-A989-B416A1AE85E0}"/>
              </a:ext>
            </a:extLst>
          </p:cNvPr>
          <p:cNvSpPr>
            <a:spLocks noGrp="1"/>
          </p:cNvSpPr>
          <p:nvPr>
            <p:ph type="title"/>
          </p:nvPr>
        </p:nvSpPr>
        <p:spPr/>
        <p:txBody>
          <a:bodyPr/>
          <a:lstStyle/>
          <a:p>
            <a:r>
              <a:rPr lang="fi-FI" dirty="0"/>
              <a:t>Erilaiset mediatyypit</a:t>
            </a:r>
          </a:p>
        </p:txBody>
      </p:sp>
      <p:pic>
        <p:nvPicPr>
          <p:cNvPr id="5" name="Sisällön paikkamerkki 4">
            <a:extLst>
              <a:ext uri="{FF2B5EF4-FFF2-40B4-BE49-F238E27FC236}">
                <a16:creationId xmlns:a16="http://schemas.microsoft.com/office/drawing/2014/main" id="{959BD5E9-A9D5-4944-B1C6-EC2499F6DC80}"/>
              </a:ext>
            </a:extLst>
          </p:cNvPr>
          <p:cNvPicPr>
            <a:picLocks noGrp="1" noChangeAspect="1"/>
          </p:cNvPicPr>
          <p:nvPr>
            <p:ph sz="half" idx="1"/>
          </p:nvPr>
        </p:nvPicPr>
        <p:blipFill>
          <a:blip r:embed="rId2"/>
          <a:stretch>
            <a:fillRect/>
          </a:stretch>
        </p:blipFill>
        <p:spPr>
          <a:xfrm>
            <a:off x="2051879" y="1413932"/>
            <a:ext cx="6871899" cy="4656667"/>
          </a:xfrm>
          <a:prstGeom prst="rect">
            <a:avLst/>
          </a:prstGeom>
        </p:spPr>
      </p:pic>
    </p:spTree>
    <p:extLst>
      <p:ext uri="{BB962C8B-B14F-4D97-AF65-F5344CB8AC3E}">
        <p14:creationId xmlns:p14="http://schemas.microsoft.com/office/powerpoint/2010/main" val="9918626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88D68F0-BBDE-4AA2-B042-5B93D5B318AB}"/>
              </a:ext>
            </a:extLst>
          </p:cNvPr>
          <p:cNvSpPr>
            <a:spLocks noGrp="1"/>
          </p:cNvSpPr>
          <p:nvPr>
            <p:ph type="title"/>
          </p:nvPr>
        </p:nvSpPr>
        <p:spPr/>
        <p:txBody>
          <a:bodyPr/>
          <a:lstStyle/>
          <a:p>
            <a:r>
              <a:rPr lang="fi-FI"/>
              <a:t>24 Header</a:t>
            </a:r>
            <a:r>
              <a:rPr lang="fi-FI" dirty="0"/>
              <a:t> ja </a:t>
            </a:r>
            <a:r>
              <a:rPr lang="fi-FI" dirty="0" err="1"/>
              <a:t>footer</a:t>
            </a:r>
            <a:endParaRPr lang="fi-FI" dirty="0"/>
          </a:p>
        </p:txBody>
      </p:sp>
      <p:sp>
        <p:nvSpPr>
          <p:cNvPr id="3" name="Sisällön paikkamerkki 2">
            <a:extLst>
              <a:ext uri="{FF2B5EF4-FFF2-40B4-BE49-F238E27FC236}">
                <a16:creationId xmlns:a16="http://schemas.microsoft.com/office/drawing/2014/main" id="{226D6E32-E8D0-4CCE-95FB-7AD1DD74172E}"/>
              </a:ext>
            </a:extLst>
          </p:cNvPr>
          <p:cNvSpPr>
            <a:spLocks noGrp="1"/>
          </p:cNvSpPr>
          <p:nvPr>
            <p:ph sz="half" idx="1"/>
          </p:nvPr>
        </p:nvSpPr>
        <p:spPr/>
        <p:txBody>
          <a:bodyPr>
            <a:normAutofit fontScale="92500"/>
          </a:bodyPr>
          <a:lstStyle/>
          <a:p>
            <a:r>
              <a:rPr lang="fi-FI" sz="2000" dirty="0"/>
              <a:t>Voit helposti luoda tahmean tai kiinteän ylä- ja alatunnisteen käyttämällä kiinteää CSS-sijaintia . </a:t>
            </a:r>
          </a:p>
          <a:p>
            <a:r>
              <a:rPr lang="fi-FI" sz="2000" dirty="0"/>
              <a:t>Käytä vain CSS- position ominaisuutta arvon </a:t>
            </a:r>
            <a:r>
              <a:rPr lang="fi-FI" sz="2000" dirty="0" err="1"/>
              <a:t>fixed</a:t>
            </a:r>
            <a:r>
              <a:rPr lang="fi-FI" sz="2000" dirty="0"/>
              <a:t> kanssa yhdessä top ja </a:t>
            </a:r>
            <a:r>
              <a:rPr lang="fi-FI" sz="2000" dirty="0" err="1"/>
              <a:t>bottom</a:t>
            </a:r>
            <a:r>
              <a:rPr lang="fi-FI" sz="2000" dirty="0"/>
              <a:t> ominaisuuden kanssa, jotta elementti sijoitetaan ylä- tai alaosaan vastaavasti.</a:t>
            </a:r>
          </a:p>
          <a:p>
            <a:r>
              <a:rPr lang="fi-FI" sz="2000" dirty="0">
                <a:hlinkClick r:id="rId2"/>
              </a:rPr>
              <a:t>https://www.tutorialrepublic.com/faq/how-to-create-fixed-header-or-footer-using-css.php</a:t>
            </a:r>
            <a:r>
              <a:rPr lang="fi-FI" sz="2000" dirty="0"/>
              <a:t> </a:t>
            </a:r>
          </a:p>
        </p:txBody>
      </p:sp>
      <p:pic>
        <p:nvPicPr>
          <p:cNvPr id="5" name="Kuva 4">
            <a:extLst>
              <a:ext uri="{FF2B5EF4-FFF2-40B4-BE49-F238E27FC236}">
                <a16:creationId xmlns:a16="http://schemas.microsoft.com/office/drawing/2014/main" id="{7EA122A4-1066-45A3-A7BE-0C87D8838659}"/>
              </a:ext>
            </a:extLst>
          </p:cNvPr>
          <p:cNvPicPr>
            <a:picLocks noChangeAspect="1"/>
          </p:cNvPicPr>
          <p:nvPr/>
        </p:nvPicPr>
        <p:blipFill>
          <a:blip r:embed="rId3"/>
          <a:stretch>
            <a:fillRect/>
          </a:stretch>
        </p:blipFill>
        <p:spPr>
          <a:xfrm>
            <a:off x="6679397" y="0"/>
            <a:ext cx="3451249" cy="3238500"/>
          </a:xfrm>
          <a:prstGeom prst="rect">
            <a:avLst/>
          </a:prstGeom>
        </p:spPr>
      </p:pic>
      <p:pic>
        <p:nvPicPr>
          <p:cNvPr id="6" name="Kuva 5">
            <a:extLst>
              <a:ext uri="{FF2B5EF4-FFF2-40B4-BE49-F238E27FC236}">
                <a16:creationId xmlns:a16="http://schemas.microsoft.com/office/drawing/2014/main" id="{3D1BC919-4E23-44AD-BDD5-B577B9720660}"/>
              </a:ext>
            </a:extLst>
          </p:cNvPr>
          <p:cNvPicPr>
            <a:picLocks noChangeAspect="1"/>
          </p:cNvPicPr>
          <p:nvPr/>
        </p:nvPicPr>
        <p:blipFill>
          <a:blip r:embed="rId4"/>
          <a:stretch>
            <a:fillRect/>
          </a:stretch>
        </p:blipFill>
        <p:spPr>
          <a:xfrm>
            <a:off x="6653996" y="3238500"/>
            <a:ext cx="3169240" cy="2980267"/>
          </a:xfrm>
          <a:prstGeom prst="rect">
            <a:avLst/>
          </a:prstGeom>
        </p:spPr>
      </p:pic>
      <p:pic>
        <p:nvPicPr>
          <p:cNvPr id="7" name="Kuva 6">
            <a:extLst>
              <a:ext uri="{FF2B5EF4-FFF2-40B4-BE49-F238E27FC236}">
                <a16:creationId xmlns:a16="http://schemas.microsoft.com/office/drawing/2014/main" id="{BFBDBF4A-8B3D-4CBE-AB43-9F9AB327B052}"/>
              </a:ext>
            </a:extLst>
          </p:cNvPr>
          <p:cNvPicPr>
            <a:picLocks noChangeAspect="1"/>
          </p:cNvPicPr>
          <p:nvPr/>
        </p:nvPicPr>
        <p:blipFill>
          <a:blip r:embed="rId5"/>
          <a:stretch>
            <a:fillRect/>
          </a:stretch>
        </p:blipFill>
        <p:spPr>
          <a:xfrm>
            <a:off x="6653996" y="6222218"/>
            <a:ext cx="3311271" cy="479770"/>
          </a:xfrm>
          <a:prstGeom prst="rect">
            <a:avLst/>
          </a:prstGeom>
        </p:spPr>
      </p:pic>
    </p:spTree>
    <p:extLst>
      <p:ext uri="{BB962C8B-B14F-4D97-AF65-F5344CB8AC3E}">
        <p14:creationId xmlns:p14="http://schemas.microsoft.com/office/powerpoint/2010/main" val="5151204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CDC5975-7B7F-4436-B4C9-FA7B99B622A0}"/>
              </a:ext>
            </a:extLst>
          </p:cNvPr>
          <p:cNvSpPr>
            <a:spLocks noGrp="1"/>
          </p:cNvSpPr>
          <p:nvPr>
            <p:ph type="title"/>
          </p:nvPr>
        </p:nvSpPr>
        <p:spPr>
          <a:xfrm>
            <a:off x="774600" y="178850"/>
            <a:ext cx="3566160" cy="955566"/>
          </a:xfrm>
        </p:spPr>
        <p:txBody>
          <a:bodyPr/>
          <a:lstStyle/>
          <a:p>
            <a:r>
              <a:rPr lang="fi-FI" dirty="0"/>
              <a:t>Media </a:t>
            </a:r>
            <a:r>
              <a:rPr lang="fi-FI" dirty="0" err="1"/>
              <a:t>queries</a:t>
            </a:r>
            <a:endParaRPr lang="fi-FI" dirty="0"/>
          </a:p>
        </p:txBody>
      </p:sp>
      <p:sp>
        <p:nvSpPr>
          <p:cNvPr id="3" name="Sisällön paikkamerkki 2">
            <a:extLst>
              <a:ext uri="{FF2B5EF4-FFF2-40B4-BE49-F238E27FC236}">
                <a16:creationId xmlns:a16="http://schemas.microsoft.com/office/drawing/2014/main" id="{B962EB35-A44A-4A28-8412-C08EB9A34312}"/>
              </a:ext>
            </a:extLst>
          </p:cNvPr>
          <p:cNvSpPr>
            <a:spLocks noGrp="1"/>
          </p:cNvSpPr>
          <p:nvPr>
            <p:ph sz="quarter" idx="15"/>
          </p:nvPr>
        </p:nvSpPr>
        <p:spPr>
          <a:xfrm>
            <a:off x="529119" y="1757772"/>
            <a:ext cx="4706473" cy="2166310"/>
          </a:xfrm>
        </p:spPr>
        <p:txBody>
          <a:bodyPr/>
          <a:lstStyle/>
          <a:p>
            <a:r>
              <a:rPr lang="fi-FI" sz="2000" dirty="0">
                <a:hlinkClick r:id="rId2"/>
              </a:rPr>
              <a:t>https://drafts.csswg.org/mediaqueries-3/#media0</a:t>
            </a:r>
            <a:r>
              <a:rPr lang="fi-FI" sz="2000" dirty="0"/>
              <a:t> </a:t>
            </a:r>
          </a:p>
          <a:p>
            <a:endParaRPr lang="fi-FI" sz="2000" dirty="0"/>
          </a:p>
          <a:p>
            <a:r>
              <a:rPr lang="fi-FI" sz="2000" dirty="0">
                <a:hlinkClick r:id="rId3"/>
              </a:rPr>
              <a:t>https://developer.mozilla.org/en-US/docs/Web/CSS/Media_Queries</a:t>
            </a:r>
            <a:r>
              <a:rPr lang="fi-FI" sz="2000" dirty="0"/>
              <a:t> </a:t>
            </a:r>
          </a:p>
          <a:p>
            <a:endParaRPr lang="fi-FI" sz="2000" dirty="0"/>
          </a:p>
        </p:txBody>
      </p:sp>
      <p:pic>
        <p:nvPicPr>
          <p:cNvPr id="9" name="Kuvan paikkamerkki 8">
            <a:extLst>
              <a:ext uri="{FF2B5EF4-FFF2-40B4-BE49-F238E27FC236}">
                <a16:creationId xmlns:a16="http://schemas.microsoft.com/office/drawing/2014/main" id="{52A4C1C8-EFF8-4258-A403-40CE061F5F1C}"/>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l="12222" r="12222"/>
          <a:stretch>
            <a:fillRect/>
          </a:stretch>
        </p:blipFill>
        <p:spPr/>
      </p:pic>
      <p:sp>
        <p:nvSpPr>
          <p:cNvPr id="5" name="Päivämäärän paikkamerkki 4">
            <a:extLst>
              <a:ext uri="{FF2B5EF4-FFF2-40B4-BE49-F238E27FC236}">
                <a16:creationId xmlns:a16="http://schemas.microsoft.com/office/drawing/2014/main" id="{01D10B95-EBE8-4A72-B43E-7509454D99E8}"/>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DC3C7A-2F3E-42F6-803F-E79199D3ABD1}" type="datetime1">
              <a:rPr kumimoji="0" lang="fi-FI" sz="1100" b="0" i="0" u="none" strike="noStrike" kern="1200" cap="none" spc="0" normalizeH="0" baseline="0" noProof="0" smtClean="0">
                <a:ln>
                  <a:noFill/>
                </a:ln>
                <a:solidFill>
                  <a:srgbClr val="696464"/>
                </a:solidFill>
                <a:effectLst/>
                <a:uLnTx/>
                <a:uFillTx/>
                <a:latin typeface="Rockwell" panose="02060603020205020403"/>
                <a:ea typeface="+mn-ea"/>
                <a:cs typeface="+mn-cs"/>
              </a:rPr>
              <a:t>17.3.2023</a:t>
            </a:fld>
            <a:endParaRPr kumimoji="0" lang="fi-FI" sz="1100" b="0" i="0" u="none" strike="noStrike" kern="1200" cap="none" spc="0" normalizeH="0" baseline="0" noProof="0">
              <a:ln>
                <a:noFill/>
              </a:ln>
              <a:solidFill>
                <a:srgbClr val="696464"/>
              </a:solidFill>
              <a:effectLst/>
              <a:uLnTx/>
              <a:uFillTx/>
              <a:latin typeface="Rockwell" panose="02060603020205020403"/>
              <a:ea typeface="+mn-ea"/>
              <a:cs typeface="+mn-cs"/>
            </a:endParaRPr>
          </a:p>
        </p:txBody>
      </p:sp>
      <p:sp>
        <p:nvSpPr>
          <p:cNvPr id="6" name="Alatunnisteen paikkamerkki 5">
            <a:extLst>
              <a:ext uri="{FF2B5EF4-FFF2-40B4-BE49-F238E27FC236}">
                <a16:creationId xmlns:a16="http://schemas.microsoft.com/office/drawing/2014/main" id="{5C9E2E71-2CCE-4752-B26F-3D59D903056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i-FI" sz="1100" b="0" i="0" u="none" strike="noStrike" kern="1200" cap="none" spc="0" normalizeH="0" baseline="0" noProof="0">
                <a:ln>
                  <a:noFill/>
                </a:ln>
                <a:solidFill>
                  <a:srgbClr val="696464"/>
                </a:solidFill>
                <a:effectLst/>
                <a:uLnTx/>
                <a:uFillTx/>
                <a:latin typeface="Rockwell" panose="02060603020205020403"/>
                <a:ea typeface="+mn-ea"/>
                <a:cs typeface="+mn-cs"/>
              </a:rPr>
              <a:t>MM</a:t>
            </a:r>
          </a:p>
        </p:txBody>
      </p:sp>
      <p:sp>
        <p:nvSpPr>
          <p:cNvPr id="7" name="Dian numeron paikkamerkki 6">
            <a:extLst>
              <a:ext uri="{FF2B5EF4-FFF2-40B4-BE49-F238E27FC236}">
                <a16:creationId xmlns:a16="http://schemas.microsoft.com/office/drawing/2014/main" id="{BC603191-21A9-4C7D-A015-10682562A8C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BA1B0FB-D917-4C8C-928F-313BD683BF39}" type="slidenum">
              <a:rPr kumimoji="0" lang="fi-FI"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146</a:t>
            </a:fld>
            <a:endParaRPr kumimoji="0" lang="fi-FI" sz="1400" b="1" i="0" u="none" strike="noStrike" kern="1200" cap="none" spc="0" normalizeH="0" baseline="0" noProof="0">
              <a:ln>
                <a:noFill/>
              </a:ln>
              <a:solidFill>
                <a:srgbClr val="FFFFFF"/>
              </a:solidFill>
              <a:effectLst/>
              <a:uLnTx/>
              <a:uFillTx/>
              <a:latin typeface="Rockwell Condensed" panose="02060603050405020104"/>
              <a:ea typeface="+mn-ea"/>
              <a:cs typeface="+mn-cs"/>
            </a:endParaRPr>
          </a:p>
        </p:txBody>
      </p:sp>
      <p:sp>
        <p:nvSpPr>
          <p:cNvPr id="10" name="Tekstiruutu 9">
            <a:extLst>
              <a:ext uri="{FF2B5EF4-FFF2-40B4-BE49-F238E27FC236}">
                <a16:creationId xmlns:a16="http://schemas.microsoft.com/office/drawing/2014/main" id="{BEB262F3-C354-4D79-B898-0C0A2695BCBF}"/>
              </a:ext>
            </a:extLst>
          </p:cNvPr>
          <p:cNvSpPr txBox="1"/>
          <p:nvPr/>
        </p:nvSpPr>
        <p:spPr>
          <a:xfrm>
            <a:off x="5535809" y="5789021"/>
            <a:ext cx="513238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a:ln>
                  <a:noFill/>
                </a:ln>
                <a:solidFill>
                  <a:prstClr val="black"/>
                </a:solidFill>
                <a:effectLst/>
                <a:uLnTx/>
                <a:uFillTx/>
                <a:latin typeface="Rockwell" panose="02060603020205020403"/>
                <a:ea typeface="+mn-ea"/>
                <a:cs typeface="+mn-cs"/>
                <a:hlinkClick r:id="rId5" tooltip="https://www.seobility.net/en/wiki/Media_Queries"/>
              </a:rPr>
              <a:t>Tämä kuva</a:t>
            </a:r>
            <a:r>
              <a:rPr kumimoji="0" lang="fi-FI" sz="900" b="0" i="0" u="none" strike="noStrike" kern="1200" cap="none" spc="0" normalizeH="0" baseline="0" noProof="0">
                <a:ln>
                  <a:noFill/>
                </a:ln>
                <a:solidFill>
                  <a:prstClr val="black"/>
                </a:solidFill>
                <a:effectLst/>
                <a:uLnTx/>
                <a:uFillTx/>
                <a:latin typeface="Rockwell" panose="02060603020205020403"/>
                <a:ea typeface="+mn-ea"/>
                <a:cs typeface="+mn-cs"/>
              </a:rPr>
              <a:t>, tekijä Tuntematon tekijä, käyttöoikeus: </a:t>
            </a:r>
            <a:r>
              <a:rPr kumimoji="0" lang="fi-FI" sz="900" b="0" i="0" u="none" strike="noStrike" kern="1200" cap="none" spc="0" normalizeH="0" baseline="0" noProof="0">
                <a:ln>
                  <a:noFill/>
                </a:ln>
                <a:solidFill>
                  <a:prstClr val="black"/>
                </a:solidFill>
                <a:effectLst/>
                <a:uLnTx/>
                <a:uFillTx/>
                <a:latin typeface="Rockwell" panose="02060603020205020403"/>
                <a:ea typeface="+mn-ea"/>
                <a:cs typeface="+mn-cs"/>
                <a:hlinkClick r:id="rId6" tooltip="https://creativecommons.org/licenses/by-sa/3.0/"/>
              </a:rPr>
              <a:t>CC BY-SA</a:t>
            </a:r>
            <a:endParaRPr kumimoji="0" lang="fi-FI" sz="9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5830215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9A9F4A1-6216-48A9-A097-C4E56A7B4A31}"/>
              </a:ext>
            </a:extLst>
          </p:cNvPr>
          <p:cNvSpPr>
            <a:spLocks noGrp="1"/>
          </p:cNvSpPr>
          <p:nvPr>
            <p:ph type="title"/>
          </p:nvPr>
        </p:nvSpPr>
        <p:spPr/>
        <p:txBody>
          <a:bodyPr/>
          <a:lstStyle/>
          <a:p>
            <a:r>
              <a:rPr lang="fi-FI" dirty="0"/>
              <a:t>Mediakysely, media </a:t>
            </a:r>
            <a:r>
              <a:rPr lang="fi-FI" dirty="0" err="1"/>
              <a:t>query</a:t>
            </a:r>
            <a:endParaRPr lang="fi-FI" dirty="0"/>
          </a:p>
        </p:txBody>
      </p:sp>
      <p:sp>
        <p:nvSpPr>
          <p:cNvPr id="3" name="Sisällön paikkamerkki 2">
            <a:extLst>
              <a:ext uri="{FF2B5EF4-FFF2-40B4-BE49-F238E27FC236}">
                <a16:creationId xmlns:a16="http://schemas.microsoft.com/office/drawing/2014/main" id="{3FAAEDCB-8DF1-4D25-B59F-5E456196EB1A}"/>
              </a:ext>
            </a:extLst>
          </p:cNvPr>
          <p:cNvSpPr>
            <a:spLocks noGrp="1"/>
          </p:cNvSpPr>
          <p:nvPr>
            <p:ph sz="half" idx="1"/>
          </p:nvPr>
        </p:nvSpPr>
        <p:spPr>
          <a:xfrm>
            <a:off x="644056" y="1684867"/>
            <a:ext cx="5413844" cy="5046133"/>
          </a:xfrm>
        </p:spPr>
        <p:txBody>
          <a:bodyPr>
            <a:normAutofit fontScale="92500" lnSpcReduction="20000"/>
          </a:bodyPr>
          <a:lstStyle/>
          <a:p>
            <a:r>
              <a:rPr lang="fi-FI" dirty="0"/>
              <a:t>Mediakyselyt ja </a:t>
            </a:r>
            <a:r>
              <a:rPr lang="fi-FI" dirty="0" err="1"/>
              <a:t>responsiivinen</a:t>
            </a:r>
            <a:r>
              <a:rPr lang="fi-FI" dirty="0"/>
              <a:t> verkkosuunnittelu</a:t>
            </a:r>
          </a:p>
          <a:p>
            <a:r>
              <a:rPr lang="fi-FI" dirty="0"/>
              <a:t>Mediakyselyjen avulla voit mukauttaa verkkosivujesi esitystapaa tietyille laitteille, kuten matkapuhelimille, tableteille, pöytäkoneille jne. ilman muutoksia merkintöihin.</a:t>
            </a:r>
          </a:p>
          <a:p>
            <a:r>
              <a:rPr lang="fi-FI" dirty="0"/>
              <a:t> Mediakysely koostuu mediatyypistä ja nollasta tai useammasta lausekkeesta, jotka vastaavat tiettyjen mediaominaisuuksien tyyppiä ja ehtoja, kuten laitteen leveys tai näytön resoluutio.</a:t>
            </a:r>
          </a:p>
          <a:p>
            <a:r>
              <a:rPr lang="fi-FI" dirty="0"/>
              <a:t>Koska mediakysely on looginen lauseke, se voidaan määrittää joko tosi tai epätosi. </a:t>
            </a:r>
          </a:p>
          <a:p>
            <a:r>
              <a:rPr lang="fi-FI" dirty="0"/>
              <a:t>Kyselyn tulos on tosi, jos mediakyselyssä määritetty mediatyyppi vastaa laitteen tyyppiä, jolla asiakirja näytetään, ja kaikki mediakyselyn lausekkeet täyttyvät. </a:t>
            </a:r>
          </a:p>
          <a:p>
            <a:r>
              <a:rPr lang="fi-FI" dirty="0"/>
              <a:t>Kun mediakysely on tosi, siihen liittyvää tyylitaulukkoa tai tyylisääntöjä sovelletaan kohdelaitteeseen. </a:t>
            </a:r>
          </a:p>
          <a:p>
            <a:r>
              <a:rPr lang="fi-FI" dirty="0"/>
              <a:t>Tässä on yksinkertainen esimerkki mediakyselystä vakiolaitteita varten.</a:t>
            </a:r>
          </a:p>
        </p:txBody>
      </p:sp>
      <p:pic>
        <p:nvPicPr>
          <p:cNvPr id="5" name="Sisällön paikkamerkki 4">
            <a:extLst>
              <a:ext uri="{FF2B5EF4-FFF2-40B4-BE49-F238E27FC236}">
                <a16:creationId xmlns:a16="http://schemas.microsoft.com/office/drawing/2014/main" id="{32E06F02-4CAF-46DC-9824-8D4682CFFDED}"/>
              </a:ext>
            </a:extLst>
          </p:cNvPr>
          <p:cNvPicPr>
            <a:picLocks noGrp="1" noChangeAspect="1"/>
          </p:cNvPicPr>
          <p:nvPr>
            <p:ph sz="half" idx="2"/>
          </p:nvPr>
        </p:nvPicPr>
        <p:blipFill>
          <a:blip r:embed="rId2"/>
          <a:stretch>
            <a:fillRect/>
          </a:stretch>
        </p:blipFill>
        <p:spPr>
          <a:xfrm>
            <a:off x="6281053" y="1515004"/>
            <a:ext cx="3994462" cy="5046662"/>
          </a:xfrm>
          <a:prstGeom prst="rect">
            <a:avLst/>
          </a:prstGeom>
        </p:spPr>
      </p:pic>
    </p:spTree>
    <p:extLst>
      <p:ext uri="{BB962C8B-B14F-4D97-AF65-F5344CB8AC3E}">
        <p14:creationId xmlns:p14="http://schemas.microsoft.com/office/powerpoint/2010/main" val="18802796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6BB0CB7-541D-49B5-959A-0DD998A9F517}"/>
              </a:ext>
            </a:extLst>
          </p:cNvPr>
          <p:cNvSpPr>
            <a:spLocks noGrp="1"/>
          </p:cNvSpPr>
          <p:nvPr>
            <p:ph type="title"/>
          </p:nvPr>
        </p:nvSpPr>
        <p:spPr/>
        <p:txBody>
          <a:bodyPr>
            <a:normAutofit fontScale="90000"/>
          </a:bodyPr>
          <a:lstStyle/>
          <a:p>
            <a:r>
              <a:rPr lang="fi-FI" dirty="0"/>
              <a:t>Sarakkeen leveyden muuttaminen näytön koon perusteella</a:t>
            </a:r>
            <a:br>
              <a:rPr lang="fi-FI" dirty="0"/>
            </a:br>
            <a:endParaRPr lang="fi-FI" dirty="0"/>
          </a:p>
        </p:txBody>
      </p:sp>
      <p:sp>
        <p:nvSpPr>
          <p:cNvPr id="3" name="Sisällön paikkamerkki 2">
            <a:extLst>
              <a:ext uri="{FF2B5EF4-FFF2-40B4-BE49-F238E27FC236}">
                <a16:creationId xmlns:a16="http://schemas.microsoft.com/office/drawing/2014/main" id="{7C92C5A9-EA75-42EE-8FC1-FCDD57CFD072}"/>
              </a:ext>
            </a:extLst>
          </p:cNvPr>
          <p:cNvSpPr>
            <a:spLocks noGrp="1"/>
          </p:cNvSpPr>
          <p:nvPr>
            <p:ph sz="half" idx="1"/>
          </p:nvPr>
        </p:nvSpPr>
        <p:spPr>
          <a:xfrm>
            <a:off x="1159695" y="1505164"/>
            <a:ext cx="6184900" cy="3619500"/>
          </a:xfrm>
        </p:spPr>
        <p:txBody>
          <a:bodyPr>
            <a:normAutofit fontScale="92500" lnSpcReduction="20000"/>
          </a:bodyPr>
          <a:lstStyle/>
          <a:p>
            <a:r>
              <a:rPr lang="fi-FI" sz="2000" dirty="0"/>
              <a:t>CSS-mediakyselyn avulla voit muuttaa verkkosivun leveyttä ja siihen liittyviä elementtejä tarjotaksesi käyttäjälle parhaan katselukokemuksen eri laitteilla.</a:t>
            </a:r>
          </a:p>
          <a:p>
            <a:r>
              <a:rPr lang="fi-FI" sz="2000" dirty="0"/>
              <a:t>Seuraavat tyylisäännöt muuttavat automaattisesti säilöelementin leveyttä näytön tai näkymän koon perusteella. Jos näkymän leveys on esimerkiksi alle 768 pikseliä, se peittää 100 % näkymän leveydestä, jos se on suurempi kuin 768 pikseliä mutta pienempi kuin 1024 pikseliä, se on 750 pikseliä leveä ja niin edelleen.</a:t>
            </a:r>
          </a:p>
          <a:p>
            <a:r>
              <a:rPr lang="fi-FI" sz="2000" dirty="0"/>
              <a:t>Esim. </a:t>
            </a:r>
            <a:r>
              <a:rPr lang="fi-FI" sz="2000" dirty="0">
                <a:hlinkClick r:id="rId2"/>
              </a:rPr>
              <a:t>https://www.w3schools.com/css/css3_mediaqueries_ex</a:t>
            </a:r>
            <a:r>
              <a:rPr lang="fi-FI" dirty="0">
                <a:hlinkClick r:id="rId2"/>
              </a:rPr>
              <a:t>.asp</a:t>
            </a:r>
            <a:r>
              <a:rPr lang="fi-FI" dirty="0"/>
              <a:t> </a:t>
            </a:r>
          </a:p>
        </p:txBody>
      </p:sp>
      <p:pic>
        <p:nvPicPr>
          <p:cNvPr id="5" name="Kuva 4">
            <a:extLst>
              <a:ext uri="{FF2B5EF4-FFF2-40B4-BE49-F238E27FC236}">
                <a16:creationId xmlns:a16="http://schemas.microsoft.com/office/drawing/2014/main" id="{11DE1323-55FB-4C97-BD14-F24E26E94147}"/>
              </a:ext>
            </a:extLst>
          </p:cNvPr>
          <p:cNvPicPr>
            <a:picLocks noChangeAspect="1"/>
          </p:cNvPicPr>
          <p:nvPr/>
        </p:nvPicPr>
        <p:blipFill>
          <a:blip r:embed="rId3"/>
          <a:stretch>
            <a:fillRect/>
          </a:stretch>
        </p:blipFill>
        <p:spPr>
          <a:xfrm>
            <a:off x="8196530" y="1128451"/>
            <a:ext cx="3995470" cy="4271433"/>
          </a:xfrm>
          <a:prstGeom prst="rect">
            <a:avLst/>
          </a:prstGeom>
        </p:spPr>
      </p:pic>
      <p:pic>
        <p:nvPicPr>
          <p:cNvPr id="6" name="Kuva 5">
            <a:extLst>
              <a:ext uri="{FF2B5EF4-FFF2-40B4-BE49-F238E27FC236}">
                <a16:creationId xmlns:a16="http://schemas.microsoft.com/office/drawing/2014/main" id="{54A64CA8-0AD2-404C-BC8B-3D784C76F075}"/>
              </a:ext>
            </a:extLst>
          </p:cNvPr>
          <p:cNvPicPr>
            <a:picLocks noChangeAspect="1"/>
          </p:cNvPicPr>
          <p:nvPr/>
        </p:nvPicPr>
        <p:blipFill>
          <a:blip r:embed="rId4"/>
          <a:stretch>
            <a:fillRect/>
          </a:stretch>
        </p:blipFill>
        <p:spPr>
          <a:xfrm>
            <a:off x="8119533" y="5399884"/>
            <a:ext cx="4138084" cy="1335971"/>
          </a:xfrm>
          <a:prstGeom prst="rect">
            <a:avLst/>
          </a:prstGeom>
        </p:spPr>
      </p:pic>
    </p:spTree>
    <p:extLst>
      <p:ext uri="{BB962C8B-B14F-4D97-AF65-F5344CB8AC3E}">
        <p14:creationId xmlns:p14="http://schemas.microsoft.com/office/powerpoint/2010/main" val="29958420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D2C3D8F-1221-46C5-9546-BF3D60AC6A94}"/>
              </a:ext>
            </a:extLst>
          </p:cNvPr>
          <p:cNvSpPr>
            <a:spLocks noGrp="1"/>
          </p:cNvSpPr>
          <p:nvPr>
            <p:ph type="title"/>
          </p:nvPr>
        </p:nvSpPr>
        <p:spPr/>
        <p:txBody>
          <a:bodyPr>
            <a:normAutofit fontScale="90000"/>
          </a:bodyPr>
          <a:lstStyle/>
          <a:p>
            <a:r>
              <a:rPr lang="fi-FI" b="1" dirty="0"/>
              <a:t>Asettelujen muuttaminen näytön koon perusteella</a:t>
            </a:r>
            <a:br>
              <a:rPr lang="fi-FI" b="1" dirty="0"/>
            </a:br>
            <a:endParaRPr lang="fi-FI" dirty="0"/>
          </a:p>
        </p:txBody>
      </p:sp>
      <p:sp>
        <p:nvSpPr>
          <p:cNvPr id="3" name="Sisällön paikkamerkki 2">
            <a:extLst>
              <a:ext uri="{FF2B5EF4-FFF2-40B4-BE49-F238E27FC236}">
                <a16:creationId xmlns:a16="http://schemas.microsoft.com/office/drawing/2014/main" id="{1BC9AB12-1A05-4A77-9E70-3723D3E4CECD}"/>
              </a:ext>
            </a:extLst>
          </p:cNvPr>
          <p:cNvSpPr>
            <a:spLocks noGrp="1"/>
          </p:cNvSpPr>
          <p:nvPr>
            <p:ph sz="half" idx="1"/>
          </p:nvPr>
        </p:nvSpPr>
        <p:spPr>
          <a:xfrm>
            <a:off x="657546" y="2286000"/>
            <a:ext cx="5400354" cy="3619500"/>
          </a:xfrm>
        </p:spPr>
        <p:txBody>
          <a:bodyPr>
            <a:normAutofit/>
          </a:bodyPr>
          <a:lstStyle/>
          <a:p>
            <a:pPr fontAlgn="base"/>
            <a:r>
              <a:rPr lang="fi-FI" sz="2000" dirty="0"/>
              <a:t>Voit myös käyttää CSS-mediakyselyä tehdäksesi monisarakkeisen verkkosivustosi asettelusta mukautuvamman ja reagoivamman laitteille vähäisellä mukauttamisella.</a:t>
            </a:r>
          </a:p>
          <a:p>
            <a:pPr fontAlgn="base"/>
            <a:r>
              <a:rPr lang="fi-FI" sz="2000" dirty="0"/>
              <a:t>Seuraava tyylisääntö luo kahden sarakkeen asettelun, jos näkymän koko on suurempi tai yhtä suuri kuin 768 pikseliä, mutta jos se on pienempi, se </a:t>
            </a:r>
            <a:r>
              <a:rPr lang="fi-FI" sz="2000" dirty="0" err="1"/>
              <a:t>hahmonnetaan</a:t>
            </a:r>
            <a:r>
              <a:rPr lang="fi-FI" sz="2000" dirty="0"/>
              <a:t> yhden sarakkeen asetteluna.</a:t>
            </a:r>
          </a:p>
          <a:p>
            <a:endParaRPr lang="fi-FI" dirty="0"/>
          </a:p>
        </p:txBody>
      </p:sp>
      <p:pic>
        <p:nvPicPr>
          <p:cNvPr id="5" name="Kuva 4">
            <a:extLst>
              <a:ext uri="{FF2B5EF4-FFF2-40B4-BE49-F238E27FC236}">
                <a16:creationId xmlns:a16="http://schemas.microsoft.com/office/drawing/2014/main" id="{F308C087-E2CE-4EED-BCB2-8B6EAC1E4541}"/>
              </a:ext>
            </a:extLst>
          </p:cNvPr>
          <p:cNvPicPr>
            <a:picLocks noChangeAspect="1"/>
          </p:cNvPicPr>
          <p:nvPr/>
        </p:nvPicPr>
        <p:blipFill>
          <a:blip r:embed="rId2"/>
          <a:stretch>
            <a:fillRect/>
          </a:stretch>
        </p:blipFill>
        <p:spPr>
          <a:xfrm>
            <a:off x="6340839" y="1128451"/>
            <a:ext cx="4505325" cy="5543550"/>
          </a:xfrm>
          <a:prstGeom prst="rect">
            <a:avLst/>
          </a:prstGeom>
        </p:spPr>
      </p:pic>
    </p:spTree>
    <p:extLst>
      <p:ext uri="{BB962C8B-B14F-4D97-AF65-F5344CB8AC3E}">
        <p14:creationId xmlns:p14="http://schemas.microsoft.com/office/powerpoint/2010/main" val="162651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7D216E2-4230-4317-BE7D-5C29678C5B79}"/>
              </a:ext>
            </a:extLst>
          </p:cNvPr>
          <p:cNvSpPr>
            <a:spLocks noGrp="1"/>
          </p:cNvSpPr>
          <p:nvPr>
            <p:ph type="title"/>
          </p:nvPr>
        </p:nvSpPr>
        <p:spPr/>
        <p:txBody>
          <a:bodyPr/>
          <a:lstStyle/>
          <a:p>
            <a:r>
              <a:rPr lang="fi-FI" dirty="0"/>
              <a:t>Elementtivalitsin ja id-valitsin</a:t>
            </a:r>
          </a:p>
        </p:txBody>
      </p:sp>
      <p:sp>
        <p:nvSpPr>
          <p:cNvPr id="3" name="Sisällön paikkamerkki 2">
            <a:extLst>
              <a:ext uri="{FF2B5EF4-FFF2-40B4-BE49-F238E27FC236}">
                <a16:creationId xmlns:a16="http://schemas.microsoft.com/office/drawing/2014/main" id="{8254D58F-0DB8-4CC0-8BDD-F61AF42F1D84}"/>
              </a:ext>
            </a:extLst>
          </p:cNvPr>
          <p:cNvSpPr>
            <a:spLocks noGrp="1"/>
          </p:cNvSpPr>
          <p:nvPr>
            <p:ph idx="1"/>
          </p:nvPr>
        </p:nvSpPr>
        <p:spPr>
          <a:xfrm>
            <a:off x="448056" y="1447799"/>
            <a:ext cx="8332589" cy="4290317"/>
          </a:xfrm>
        </p:spPr>
        <p:txBody>
          <a:bodyPr>
            <a:normAutofit/>
          </a:bodyPr>
          <a:lstStyle/>
          <a:p>
            <a:r>
              <a:rPr lang="fi-FI" sz="2000" dirty="0"/>
              <a:t>Elementtityypin valitsin sovittaa kaikki elementin esiintymät asiakirjassa vastaavan elementtityypin nimen kanssa. </a:t>
            </a:r>
          </a:p>
          <a:p>
            <a:r>
              <a:rPr lang="fi-FI" sz="2000" dirty="0"/>
              <a:t>Valitsimen sisällä olevia p tyylisääntöjä sovelletaan jokaiseen &lt;p&gt;asiakirjan elementtiin (tai kappaleeseen), ja ne väritetään siniseksi riippumatta niiden sijainnista dokumenttipuussa. </a:t>
            </a:r>
          </a:p>
          <a:p>
            <a:r>
              <a:rPr lang="fi-FI" sz="2000" dirty="0"/>
              <a:t>Id-valitsinta käytetään tyylisääntöjen määrittämiseen yksittäiselle tai yksilölliselle elementille.</a:t>
            </a:r>
          </a:p>
          <a:p>
            <a:r>
              <a:rPr lang="fi-FI" sz="2000" dirty="0"/>
              <a:t>Id-valitsin määritellään </a:t>
            </a:r>
            <a:r>
              <a:rPr lang="fi-FI" sz="2000" dirty="0" err="1"/>
              <a:t>hash</a:t>
            </a:r>
            <a:r>
              <a:rPr lang="fi-FI" sz="2000" dirty="0"/>
              <a:t>-merkillä ( #), jota seuraa välittömästi id-arvo.</a:t>
            </a:r>
          </a:p>
          <a:p>
            <a:r>
              <a:rPr lang="fi-FI" sz="2000" dirty="0"/>
              <a:t> HTML-dokumentin kahdella elementillä ei voi olla samaa id-arvoa</a:t>
            </a:r>
          </a:p>
        </p:txBody>
      </p:sp>
      <p:pic>
        <p:nvPicPr>
          <p:cNvPr id="5" name="Kuva 4">
            <a:extLst>
              <a:ext uri="{FF2B5EF4-FFF2-40B4-BE49-F238E27FC236}">
                <a16:creationId xmlns:a16="http://schemas.microsoft.com/office/drawing/2014/main" id="{D99B8B6D-9B90-4546-82F3-DC84713419BA}"/>
              </a:ext>
            </a:extLst>
          </p:cNvPr>
          <p:cNvPicPr>
            <a:picLocks noChangeAspect="1"/>
          </p:cNvPicPr>
          <p:nvPr/>
        </p:nvPicPr>
        <p:blipFill>
          <a:blip r:embed="rId2"/>
          <a:stretch>
            <a:fillRect/>
          </a:stretch>
        </p:blipFill>
        <p:spPr>
          <a:xfrm>
            <a:off x="8780645" y="2460625"/>
            <a:ext cx="2716374" cy="968375"/>
          </a:xfrm>
          <a:prstGeom prst="rect">
            <a:avLst/>
          </a:prstGeom>
        </p:spPr>
      </p:pic>
      <p:pic>
        <p:nvPicPr>
          <p:cNvPr id="6" name="Kuva 5">
            <a:extLst>
              <a:ext uri="{FF2B5EF4-FFF2-40B4-BE49-F238E27FC236}">
                <a16:creationId xmlns:a16="http://schemas.microsoft.com/office/drawing/2014/main" id="{7E03D1F5-09A9-4CF2-B4C0-FF2E99C9C51A}"/>
              </a:ext>
            </a:extLst>
          </p:cNvPr>
          <p:cNvPicPr>
            <a:picLocks noChangeAspect="1"/>
          </p:cNvPicPr>
          <p:nvPr/>
        </p:nvPicPr>
        <p:blipFill>
          <a:blip r:embed="rId3"/>
          <a:stretch>
            <a:fillRect/>
          </a:stretch>
        </p:blipFill>
        <p:spPr>
          <a:xfrm>
            <a:off x="8730869" y="4199305"/>
            <a:ext cx="2924175" cy="1190625"/>
          </a:xfrm>
          <a:prstGeom prst="rect">
            <a:avLst/>
          </a:prstGeom>
        </p:spPr>
      </p:pic>
    </p:spTree>
    <p:extLst>
      <p:ext uri="{BB962C8B-B14F-4D97-AF65-F5344CB8AC3E}">
        <p14:creationId xmlns:p14="http://schemas.microsoft.com/office/powerpoint/2010/main" val="3868058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AB49B2E-151C-4B36-BF61-BBB9124DADF6}"/>
              </a:ext>
            </a:extLst>
          </p:cNvPr>
          <p:cNvSpPr>
            <a:spLocks noGrp="1"/>
          </p:cNvSpPr>
          <p:nvPr>
            <p:ph type="title"/>
          </p:nvPr>
        </p:nvSpPr>
        <p:spPr/>
        <p:txBody>
          <a:bodyPr/>
          <a:lstStyle/>
          <a:p>
            <a:r>
              <a:rPr lang="fi-FI" dirty="0" err="1"/>
              <a:t>Responsiiviset</a:t>
            </a:r>
            <a:r>
              <a:rPr lang="fi-FI" dirty="0"/>
              <a:t> kuvat</a:t>
            </a:r>
          </a:p>
        </p:txBody>
      </p:sp>
      <p:sp>
        <p:nvSpPr>
          <p:cNvPr id="3" name="Sisällön paikkamerkki 2">
            <a:extLst>
              <a:ext uri="{FF2B5EF4-FFF2-40B4-BE49-F238E27FC236}">
                <a16:creationId xmlns:a16="http://schemas.microsoft.com/office/drawing/2014/main" id="{F400EB3E-98F9-46EC-A99F-708D0B259054}"/>
              </a:ext>
            </a:extLst>
          </p:cNvPr>
          <p:cNvSpPr>
            <a:spLocks noGrp="1"/>
          </p:cNvSpPr>
          <p:nvPr>
            <p:ph sz="half" idx="1"/>
          </p:nvPr>
        </p:nvSpPr>
        <p:spPr>
          <a:xfrm>
            <a:off x="789826" y="1520575"/>
            <a:ext cx="4800600" cy="3619500"/>
          </a:xfrm>
        </p:spPr>
        <p:txBody>
          <a:bodyPr>
            <a:noAutofit/>
          </a:bodyPr>
          <a:lstStyle/>
          <a:p>
            <a:r>
              <a:rPr lang="fi-FI" sz="2000" dirty="0"/>
              <a:t>Itse asiassa jokainen verkkosivusto sisältää kuvia. </a:t>
            </a:r>
          </a:p>
          <a:p>
            <a:r>
              <a:rPr lang="fi-FI" sz="2000" dirty="0"/>
              <a:t>Meidän on varmistettava, että kuvamme ovat </a:t>
            </a:r>
            <a:r>
              <a:rPr lang="fi-FI" sz="2000" dirty="0" err="1"/>
              <a:t>responsiivisia</a:t>
            </a:r>
            <a:r>
              <a:rPr lang="fi-FI" sz="2000" dirty="0"/>
              <a:t>, jotta ne </a:t>
            </a:r>
            <a:r>
              <a:rPr lang="fi-FI" sz="2000" dirty="0" err="1"/>
              <a:t>hahmonnetaan</a:t>
            </a:r>
            <a:r>
              <a:rPr lang="fi-FI" sz="2000" dirty="0"/>
              <a:t> kauniisti eri laitteissa. Tee näin:</a:t>
            </a:r>
          </a:p>
          <a:p>
            <a:pPr marL="0" indent="0">
              <a:buNone/>
            </a:pPr>
            <a:r>
              <a:rPr lang="fi-FI" sz="2000" dirty="0" err="1"/>
              <a:t>Img</a:t>
            </a:r>
            <a:r>
              <a:rPr lang="fi-FI" sz="2000" dirty="0"/>
              <a:t> {</a:t>
            </a:r>
          </a:p>
          <a:p>
            <a:pPr marL="457200" lvl="1" indent="0">
              <a:buNone/>
            </a:pPr>
            <a:r>
              <a:rPr lang="fi-FI" sz="2000" dirty="0" err="1"/>
              <a:t>width</a:t>
            </a:r>
            <a:r>
              <a:rPr lang="fi-FI" sz="2000" dirty="0"/>
              <a:t>: 100%;</a:t>
            </a:r>
          </a:p>
          <a:p>
            <a:pPr marL="457200" lvl="1" indent="0">
              <a:buNone/>
            </a:pPr>
            <a:r>
              <a:rPr lang="fi-FI" sz="2000" dirty="0" err="1"/>
              <a:t>height</a:t>
            </a:r>
            <a:r>
              <a:rPr lang="fi-FI" sz="2000" dirty="0"/>
              <a:t>:  auto;</a:t>
            </a:r>
          </a:p>
          <a:p>
            <a:pPr marL="0" indent="0">
              <a:buNone/>
            </a:pPr>
            <a:r>
              <a:rPr lang="fi-FI" sz="2000" dirty="0"/>
              <a:t>}</a:t>
            </a:r>
          </a:p>
        </p:txBody>
      </p:sp>
      <p:sp>
        <p:nvSpPr>
          <p:cNvPr id="4" name="Sisällön paikkamerkki 3">
            <a:extLst>
              <a:ext uri="{FF2B5EF4-FFF2-40B4-BE49-F238E27FC236}">
                <a16:creationId xmlns:a16="http://schemas.microsoft.com/office/drawing/2014/main" id="{A99B62D9-D163-42DE-B118-8DCB06CA7B78}"/>
              </a:ext>
            </a:extLst>
          </p:cNvPr>
          <p:cNvSpPr>
            <a:spLocks noGrp="1"/>
          </p:cNvSpPr>
          <p:nvPr>
            <p:ph sz="half" idx="2"/>
          </p:nvPr>
        </p:nvSpPr>
        <p:spPr>
          <a:xfrm>
            <a:off x="6581458" y="1371600"/>
            <a:ext cx="4800600" cy="5486400"/>
          </a:xfrm>
        </p:spPr>
        <p:txBody>
          <a:bodyPr>
            <a:normAutofit fontScale="85000" lnSpcReduction="20000"/>
          </a:bodyPr>
          <a:lstStyle/>
          <a:p>
            <a:r>
              <a:rPr lang="fi-FI" dirty="0"/>
              <a:t>Tämä saa kuvan täyttämään säiliönsä leveyden joko kutistumaan tai kasvamaan ja säätämään korkeutta automaattisesti vastaavasti.</a:t>
            </a:r>
          </a:p>
          <a:p>
            <a:pPr marL="0" indent="0">
              <a:buNone/>
            </a:pPr>
            <a:r>
              <a:rPr lang="fi-FI" dirty="0"/>
              <a:t>Maksimileveyden käyttäminen ominaisuuden sijaan</a:t>
            </a:r>
          </a:p>
          <a:p>
            <a:r>
              <a:rPr lang="fi-FI" dirty="0"/>
              <a:t>Leveysominaisuuden käyttäminen on hienoa, mutta kun kuvasta tehdään </a:t>
            </a:r>
            <a:r>
              <a:rPr lang="fi-FI" dirty="0" err="1"/>
              <a:t>responsiivinen</a:t>
            </a:r>
            <a:r>
              <a:rPr lang="fi-FI" dirty="0"/>
              <a:t>, </a:t>
            </a:r>
            <a:r>
              <a:rPr lang="fi-FI" dirty="0" err="1"/>
              <a:t>max</a:t>
            </a:r>
            <a:r>
              <a:rPr lang="fi-FI" dirty="0"/>
              <a:t>-</a:t>
            </a:r>
            <a:r>
              <a:rPr lang="fi-FI" dirty="0" err="1"/>
              <a:t>width</a:t>
            </a:r>
            <a:r>
              <a:rPr lang="fi-FI" dirty="0"/>
              <a:t>-ominaisuus on parempi.</a:t>
            </a:r>
          </a:p>
          <a:p>
            <a:r>
              <a:rPr lang="fi-FI" dirty="0"/>
              <a:t>Koska leveys: 100% </a:t>
            </a:r>
            <a:r>
              <a:rPr lang="fi-FI" dirty="0" err="1"/>
              <a:t>css</a:t>
            </a:r>
            <a:r>
              <a:rPr lang="fi-FI" dirty="0"/>
              <a:t> </a:t>
            </a:r>
            <a:r>
              <a:rPr lang="fi-FI" dirty="0" err="1"/>
              <a:t>declaration</a:t>
            </a:r>
            <a:r>
              <a:rPr lang="fi-FI" dirty="0"/>
              <a:t> voi suurentaa kuvaa, niin tapahtuu, kun säiliö on leveämpi tai suurempi kuin kuva.</a:t>
            </a:r>
          </a:p>
          <a:p>
            <a:r>
              <a:rPr lang="fi-FI" dirty="0"/>
              <a:t>Toisaalta </a:t>
            </a:r>
            <a:r>
              <a:rPr lang="fi-FI" dirty="0" err="1"/>
              <a:t>max-width</a:t>
            </a:r>
            <a:r>
              <a:rPr lang="fi-FI" dirty="0"/>
              <a:t>: 100% </a:t>
            </a:r>
            <a:r>
              <a:rPr lang="fi-FI" dirty="0" err="1"/>
              <a:t>css</a:t>
            </a:r>
            <a:r>
              <a:rPr lang="fi-FI" dirty="0"/>
              <a:t> </a:t>
            </a:r>
            <a:r>
              <a:rPr lang="fi-FI" dirty="0" err="1"/>
              <a:t>declaration</a:t>
            </a:r>
            <a:r>
              <a:rPr lang="fi-FI" dirty="0"/>
              <a:t> ei salli kuvan olevan suurempi kuin sen alkuperäinen koko, mutta silti sallii sen kutistua tarvittaessa (tapahtuu, kun kuva on pienempi kuin sen säilö)</a:t>
            </a:r>
          </a:p>
          <a:p>
            <a:pPr marL="0" indent="0">
              <a:buNone/>
            </a:pPr>
            <a:r>
              <a:rPr lang="fi-FI" dirty="0" err="1"/>
              <a:t>Img</a:t>
            </a:r>
            <a:r>
              <a:rPr lang="fi-FI" dirty="0"/>
              <a:t> {</a:t>
            </a:r>
          </a:p>
          <a:p>
            <a:pPr marL="457200" lvl="1" indent="0">
              <a:buNone/>
            </a:pPr>
            <a:r>
              <a:rPr lang="fi-FI" dirty="0" err="1"/>
              <a:t>max-width</a:t>
            </a:r>
            <a:r>
              <a:rPr lang="fi-FI" dirty="0"/>
              <a:t>: 100%;</a:t>
            </a:r>
          </a:p>
          <a:p>
            <a:pPr marL="457200" lvl="1" indent="0">
              <a:buNone/>
            </a:pPr>
            <a:r>
              <a:rPr lang="fi-FI" dirty="0" err="1"/>
              <a:t>height</a:t>
            </a:r>
            <a:r>
              <a:rPr lang="fi-FI" dirty="0"/>
              <a:t>: auto;</a:t>
            </a:r>
          </a:p>
          <a:p>
            <a:pPr marL="0" indent="0">
              <a:buNone/>
            </a:pPr>
            <a:r>
              <a:rPr lang="fi-FI" dirty="0"/>
              <a:t>}</a:t>
            </a:r>
          </a:p>
        </p:txBody>
      </p:sp>
    </p:spTree>
    <p:extLst>
      <p:ext uri="{BB962C8B-B14F-4D97-AF65-F5344CB8AC3E}">
        <p14:creationId xmlns:p14="http://schemas.microsoft.com/office/powerpoint/2010/main" val="18299581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3496F2-8382-443B-A282-18939D5F4908}"/>
              </a:ext>
            </a:extLst>
          </p:cNvPr>
          <p:cNvSpPr>
            <a:spLocks noGrp="1"/>
          </p:cNvSpPr>
          <p:nvPr>
            <p:ph type="title"/>
          </p:nvPr>
        </p:nvSpPr>
        <p:spPr/>
        <p:txBody>
          <a:bodyPr/>
          <a:lstStyle/>
          <a:p>
            <a:r>
              <a:rPr lang="fi-FI" dirty="0" err="1"/>
              <a:t>Responsiiviset</a:t>
            </a:r>
            <a:r>
              <a:rPr lang="fi-FI" dirty="0"/>
              <a:t> videot</a:t>
            </a:r>
          </a:p>
        </p:txBody>
      </p:sp>
      <p:sp>
        <p:nvSpPr>
          <p:cNvPr id="3" name="Sisällön paikkamerkki 2">
            <a:extLst>
              <a:ext uri="{FF2B5EF4-FFF2-40B4-BE49-F238E27FC236}">
                <a16:creationId xmlns:a16="http://schemas.microsoft.com/office/drawing/2014/main" id="{7FAD3189-44F0-4E24-AD14-1806C002BC71}"/>
              </a:ext>
            </a:extLst>
          </p:cNvPr>
          <p:cNvSpPr>
            <a:spLocks noGrp="1"/>
          </p:cNvSpPr>
          <p:nvPr>
            <p:ph sz="half" idx="1"/>
          </p:nvPr>
        </p:nvSpPr>
        <p:spPr>
          <a:xfrm>
            <a:off x="1257300" y="1329267"/>
            <a:ext cx="4800600" cy="5444067"/>
          </a:xfrm>
        </p:spPr>
        <p:txBody>
          <a:bodyPr>
            <a:normAutofit fontScale="92500" lnSpcReduction="10000"/>
          </a:bodyPr>
          <a:lstStyle/>
          <a:p>
            <a:r>
              <a:rPr lang="fi-FI" sz="2000" dirty="0"/>
              <a:t>Videoiden pitää olla </a:t>
            </a:r>
            <a:r>
              <a:rPr lang="fi-FI" sz="2000" dirty="0" err="1"/>
              <a:t>responsiivisia</a:t>
            </a:r>
            <a:r>
              <a:rPr lang="fi-FI" sz="2000" dirty="0"/>
              <a:t>, jotta ne </a:t>
            </a:r>
            <a:r>
              <a:rPr lang="fi-FI" sz="2000" dirty="0" err="1"/>
              <a:t>hahmonnetaan</a:t>
            </a:r>
            <a:r>
              <a:rPr lang="fi-FI" sz="2000" dirty="0"/>
              <a:t> kauniisti kaikilla laitteilla.</a:t>
            </a:r>
          </a:p>
          <a:p>
            <a:r>
              <a:rPr lang="fi-FI" sz="2000" dirty="0"/>
              <a:t>Tässä on koodi sen tekemiseen.</a:t>
            </a:r>
          </a:p>
          <a:p>
            <a:pPr marL="0" indent="0">
              <a:buNone/>
            </a:pPr>
            <a:r>
              <a:rPr lang="fi-FI" sz="2000" dirty="0"/>
              <a:t>Video {</a:t>
            </a:r>
          </a:p>
          <a:p>
            <a:pPr marL="457200" lvl="1" indent="0">
              <a:buNone/>
            </a:pPr>
            <a:r>
              <a:rPr lang="fi-FI" sz="2000" dirty="0" err="1"/>
              <a:t>width</a:t>
            </a:r>
            <a:r>
              <a:rPr lang="fi-FI" sz="2000" dirty="0"/>
              <a:t>: 100%</a:t>
            </a:r>
          </a:p>
          <a:p>
            <a:pPr marL="457200" lvl="1" indent="0">
              <a:buNone/>
            </a:pPr>
            <a:r>
              <a:rPr lang="fi-FI" sz="2000" dirty="0" err="1"/>
              <a:t>height</a:t>
            </a:r>
            <a:r>
              <a:rPr lang="fi-FI" sz="2000" dirty="0"/>
              <a:t>:  auto;</a:t>
            </a:r>
          </a:p>
          <a:p>
            <a:pPr marL="0" indent="0">
              <a:buNone/>
            </a:pPr>
            <a:r>
              <a:rPr lang="fi-FI" sz="2000" dirty="0"/>
              <a:t>}</a:t>
            </a:r>
          </a:p>
        </p:txBody>
      </p:sp>
      <p:sp>
        <p:nvSpPr>
          <p:cNvPr id="4" name="Sisällön paikkamerkki 3">
            <a:extLst>
              <a:ext uri="{FF2B5EF4-FFF2-40B4-BE49-F238E27FC236}">
                <a16:creationId xmlns:a16="http://schemas.microsoft.com/office/drawing/2014/main" id="{19107D5B-295B-43BB-9E24-732380DCFC43}"/>
              </a:ext>
            </a:extLst>
          </p:cNvPr>
          <p:cNvSpPr>
            <a:spLocks noGrp="1"/>
          </p:cNvSpPr>
          <p:nvPr>
            <p:ph sz="half" idx="2"/>
          </p:nvPr>
        </p:nvSpPr>
        <p:spPr>
          <a:xfrm>
            <a:off x="6647796" y="1236133"/>
            <a:ext cx="4800600" cy="5444067"/>
          </a:xfrm>
        </p:spPr>
        <p:txBody>
          <a:bodyPr>
            <a:normAutofit fontScale="92500" lnSpcReduction="10000"/>
          </a:bodyPr>
          <a:lstStyle/>
          <a:p>
            <a:pPr marL="0" indent="0">
              <a:buNone/>
            </a:pPr>
            <a:r>
              <a:rPr lang="fi-FI" dirty="0"/>
              <a:t>Käyttämällä enimmäisleveyttä leveysominaisuuden sijaan</a:t>
            </a:r>
          </a:p>
          <a:p>
            <a:r>
              <a:rPr lang="fi-FI" dirty="0"/>
              <a:t>Leveys-ominaisuuden käyttäminen on hienoa, mutta videon </a:t>
            </a:r>
            <a:r>
              <a:rPr lang="fi-FI" dirty="0" err="1"/>
              <a:t>responsiivinen</a:t>
            </a:r>
            <a:r>
              <a:rPr lang="fi-FI" dirty="0"/>
              <a:t> maksimileveys-ominaisuus on parempi.</a:t>
            </a:r>
          </a:p>
          <a:p>
            <a:r>
              <a:rPr lang="fi-FI" dirty="0"/>
              <a:t>Koska leveys: 100 % </a:t>
            </a:r>
            <a:r>
              <a:rPr lang="fi-FI" dirty="0" err="1"/>
              <a:t>css</a:t>
            </a:r>
            <a:r>
              <a:rPr lang="fi-FI" dirty="0"/>
              <a:t>-ilmoitus voi suurentaa videota, niin tapahtuu, kun säilö on leveämpi tai suurempi kuin kuva.</a:t>
            </a:r>
          </a:p>
          <a:p>
            <a:r>
              <a:rPr lang="fi-FI" dirty="0"/>
              <a:t>Toisaalta </a:t>
            </a:r>
            <a:r>
              <a:rPr lang="fi-FI" dirty="0" err="1"/>
              <a:t>max-width</a:t>
            </a:r>
            <a:r>
              <a:rPr lang="fi-FI" dirty="0"/>
              <a:t>: 100% </a:t>
            </a:r>
            <a:r>
              <a:rPr lang="fi-FI" dirty="0" err="1"/>
              <a:t>css</a:t>
            </a:r>
            <a:r>
              <a:rPr lang="fi-FI" dirty="0"/>
              <a:t> </a:t>
            </a:r>
            <a:r>
              <a:rPr lang="fi-FI" dirty="0" err="1"/>
              <a:t>delcaration</a:t>
            </a:r>
            <a:r>
              <a:rPr lang="fi-FI" dirty="0"/>
              <a:t> ei salli videon olla alkuperäistä kokoaan suurempi, mutta silti sallii sen kutistua tarvittaessa (tapahtuu, kun video on pienempi kuin sen säilö).</a:t>
            </a:r>
          </a:p>
          <a:p>
            <a:pPr marL="0" indent="0">
              <a:buNone/>
            </a:pPr>
            <a:r>
              <a:rPr lang="fi-FI" dirty="0"/>
              <a:t>Video {</a:t>
            </a:r>
          </a:p>
          <a:p>
            <a:pPr marL="457200" lvl="1" indent="0">
              <a:buNone/>
            </a:pPr>
            <a:r>
              <a:rPr lang="fi-FI" dirty="0" err="1"/>
              <a:t>max-width</a:t>
            </a:r>
            <a:r>
              <a:rPr lang="fi-FI" dirty="0"/>
              <a:t>: 100%;</a:t>
            </a:r>
          </a:p>
          <a:p>
            <a:pPr marL="457200" lvl="1" indent="0">
              <a:buNone/>
            </a:pPr>
            <a:r>
              <a:rPr lang="fi-FI" dirty="0" err="1"/>
              <a:t>height</a:t>
            </a:r>
            <a:r>
              <a:rPr lang="fi-FI" dirty="0"/>
              <a:t>: auto; </a:t>
            </a:r>
          </a:p>
          <a:p>
            <a:pPr marL="0" indent="0">
              <a:buNone/>
            </a:pPr>
            <a:r>
              <a:rPr lang="fi-FI" dirty="0"/>
              <a:t>}</a:t>
            </a:r>
          </a:p>
        </p:txBody>
      </p:sp>
    </p:spTree>
    <p:extLst>
      <p:ext uri="{BB962C8B-B14F-4D97-AF65-F5344CB8AC3E}">
        <p14:creationId xmlns:p14="http://schemas.microsoft.com/office/powerpoint/2010/main" val="2814406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B4D6796-E159-4CCD-92B4-3AE528A6A62B}"/>
              </a:ext>
            </a:extLst>
          </p:cNvPr>
          <p:cNvSpPr>
            <a:spLocks noGrp="1"/>
          </p:cNvSpPr>
          <p:nvPr>
            <p:ph type="title"/>
          </p:nvPr>
        </p:nvSpPr>
        <p:spPr/>
        <p:txBody>
          <a:bodyPr/>
          <a:lstStyle/>
          <a:p>
            <a:r>
              <a:rPr lang="fi-FI" dirty="0" err="1"/>
              <a:t>Css</a:t>
            </a:r>
            <a:r>
              <a:rPr lang="fi-FI" dirty="0"/>
              <a:t> </a:t>
            </a:r>
            <a:r>
              <a:rPr lang="fi-FI" dirty="0" err="1"/>
              <a:t>frameworks</a:t>
            </a:r>
            <a:r>
              <a:rPr lang="fi-FI" dirty="0"/>
              <a:t>, </a:t>
            </a:r>
            <a:r>
              <a:rPr lang="fi-FI" dirty="0" err="1"/>
              <a:t>css</a:t>
            </a:r>
            <a:r>
              <a:rPr lang="fi-FI" dirty="0"/>
              <a:t> kehykset</a:t>
            </a:r>
          </a:p>
        </p:txBody>
      </p:sp>
      <p:sp>
        <p:nvSpPr>
          <p:cNvPr id="3" name="Sisällön paikkamerkki 2">
            <a:extLst>
              <a:ext uri="{FF2B5EF4-FFF2-40B4-BE49-F238E27FC236}">
                <a16:creationId xmlns:a16="http://schemas.microsoft.com/office/drawing/2014/main" id="{77DFDE71-FAC8-4469-BAEB-6CD8955632F5}"/>
              </a:ext>
            </a:extLst>
          </p:cNvPr>
          <p:cNvSpPr>
            <a:spLocks noGrp="1"/>
          </p:cNvSpPr>
          <p:nvPr>
            <p:ph sz="half" idx="1"/>
          </p:nvPr>
        </p:nvSpPr>
        <p:spPr>
          <a:xfrm>
            <a:off x="882294" y="1234895"/>
            <a:ext cx="4800600" cy="5192495"/>
          </a:xfrm>
        </p:spPr>
        <p:txBody>
          <a:bodyPr>
            <a:noAutofit/>
          </a:bodyPr>
          <a:lstStyle/>
          <a:p>
            <a:r>
              <a:rPr lang="fi-FI" sz="1400" dirty="0" err="1"/>
              <a:t>css</a:t>
            </a:r>
            <a:r>
              <a:rPr lang="fi-FI" sz="1400" dirty="0"/>
              <a:t>-kehysten tarkoituksena on mahdollistaa helpompi, selkeämpi ja standardien mukainen web-suunnittelu.</a:t>
            </a:r>
          </a:p>
          <a:p>
            <a:r>
              <a:rPr lang="fi-FI" sz="1400" dirty="0"/>
              <a:t>Hienoa </a:t>
            </a:r>
            <a:r>
              <a:rPr lang="fi-FI" sz="1400" dirty="0" err="1"/>
              <a:t>css</a:t>
            </a:r>
            <a:r>
              <a:rPr lang="fi-FI" sz="1400" dirty="0"/>
              <a:t>-kehyksissä on se, että ne on tehty suurelta osin </a:t>
            </a:r>
            <a:r>
              <a:rPr lang="fi-FI" sz="1400" dirty="0" err="1"/>
              <a:t>responsiiviseen</a:t>
            </a:r>
            <a:r>
              <a:rPr lang="fi-FI" sz="1400" dirty="0"/>
              <a:t> web-suunnitteluun.</a:t>
            </a:r>
          </a:p>
          <a:p>
            <a:pPr marL="0" indent="0">
              <a:buNone/>
            </a:pPr>
            <a:r>
              <a:rPr lang="fi-FI" sz="1400" dirty="0" err="1"/>
              <a:t>css</a:t>
            </a:r>
            <a:r>
              <a:rPr lang="fi-FI" sz="1400" dirty="0"/>
              <a:t>-kehys sisältää ainakin seuraavan</a:t>
            </a:r>
          </a:p>
          <a:p>
            <a:pPr marL="171450" indent="-171450">
              <a:buFont typeface="Arial" panose="020B0604020202020204" pitchFamily="34" charset="0"/>
              <a:buChar char="•"/>
            </a:pPr>
            <a:r>
              <a:rPr lang="fi-FI" sz="1400" dirty="0"/>
              <a:t>nollaa tyylisivu</a:t>
            </a:r>
          </a:p>
          <a:p>
            <a:pPr marL="171450" indent="-171450">
              <a:buFont typeface="Arial" panose="020B0604020202020204" pitchFamily="34" charset="0"/>
              <a:buChar char="•"/>
            </a:pPr>
            <a:r>
              <a:rPr lang="fi-FI" sz="1400" dirty="0"/>
              <a:t>typografia</a:t>
            </a:r>
          </a:p>
          <a:p>
            <a:pPr marL="171450" indent="-171450">
              <a:buFont typeface="Arial" panose="020B0604020202020204" pitchFamily="34" charset="0"/>
              <a:buChar char="•"/>
            </a:pPr>
            <a:r>
              <a:rPr lang="fi-FI" sz="1400" dirty="0"/>
              <a:t>verkkojärjestelmä</a:t>
            </a:r>
          </a:p>
          <a:p>
            <a:pPr marL="171450" indent="-171450">
              <a:buFont typeface="Arial" panose="020B0604020202020204" pitchFamily="34" charset="0"/>
              <a:buChar char="•"/>
            </a:pPr>
            <a:r>
              <a:rPr lang="fi-FI" sz="1400" dirty="0"/>
              <a:t>web-kuvakkeet</a:t>
            </a:r>
          </a:p>
          <a:p>
            <a:pPr marL="171450" indent="-171450">
              <a:buFont typeface="Arial" panose="020B0604020202020204" pitchFamily="34" charset="0"/>
              <a:buChar char="•"/>
            </a:pPr>
            <a:r>
              <a:rPr lang="fi-FI" sz="1400" dirty="0"/>
              <a:t>kuvien, taulukoiden, luetteloiden muotoilu</a:t>
            </a:r>
          </a:p>
          <a:p>
            <a:pPr marL="171450" indent="-171450">
              <a:buFont typeface="Arial" panose="020B0604020202020204" pitchFamily="34" charset="0"/>
              <a:buChar char="•"/>
            </a:pPr>
            <a:r>
              <a:rPr lang="fi-FI" sz="1400" dirty="0"/>
              <a:t>kortit, työkaluvihjeet, haitarit, välilehdet</a:t>
            </a:r>
          </a:p>
        </p:txBody>
      </p:sp>
      <p:sp>
        <p:nvSpPr>
          <p:cNvPr id="4" name="Sisällön paikkamerkki 3">
            <a:extLst>
              <a:ext uri="{FF2B5EF4-FFF2-40B4-BE49-F238E27FC236}">
                <a16:creationId xmlns:a16="http://schemas.microsoft.com/office/drawing/2014/main" id="{CB18AE76-F095-4E75-92D4-8831161ABA42}"/>
              </a:ext>
            </a:extLst>
          </p:cNvPr>
          <p:cNvSpPr>
            <a:spLocks noGrp="1"/>
          </p:cNvSpPr>
          <p:nvPr>
            <p:ph sz="half" idx="2"/>
          </p:nvPr>
        </p:nvSpPr>
        <p:spPr>
          <a:xfrm>
            <a:off x="6647796" y="1651000"/>
            <a:ext cx="4800600" cy="4254500"/>
          </a:xfrm>
        </p:spPr>
        <p:txBody>
          <a:bodyPr>
            <a:noAutofit/>
          </a:bodyPr>
          <a:lstStyle/>
          <a:p>
            <a:r>
              <a:rPr lang="fi-FI" dirty="0" err="1"/>
              <a:t>Bootstrap</a:t>
            </a:r>
            <a:r>
              <a:rPr lang="fi-FI" dirty="0"/>
              <a:t> on maailman suosituin </a:t>
            </a:r>
            <a:r>
              <a:rPr lang="fi-FI" dirty="0" err="1"/>
              <a:t>css</a:t>
            </a:r>
            <a:r>
              <a:rPr lang="fi-FI" dirty="0"/>
              <a:t>-kehys </a:t>
            </a:r>
            <a:r>
              <a:rPr lang="fi-FI" dirty="0" err="1"/>
              <a:t>responsiivisten</a:t>
            </a:r>
            <a:r>
              <a:rPr lang="fi-FI" dirty="0"/>
              <a:t> ja mobiiliensimmäisten verkkosivustojen rakentamiseen.</a:t>
            </a:r>
          </a:p>
          <a:p>
            <a:r>
              <a:rPr lang="fi-FI" dirty="0"/>
              <a:t>Sen alun perin ovat kirjoittaneet Mark Otto ja Jacob </a:t>
            </a:r>
            <a:r>
              <a:rPr lang="fi-FI" dirty="0" err="1"/>
              <a:t>Thornton</a:t>
            </a:r>
            <a:r>
              <a:rPr lang="fi-FI" dirty="0"/>
              <a:t>, ja </a:t>
            </a:r>
            <a:r>
              <a:rPr lang="fi-FI" dirty="0" err="1"/>
              <a:t>Bootstrapin</a:t>
            </a:r>
            <a:r>
              <a:rPr lang="fi-FI" dirty="0"/>
              <a:t> ydintiimi kehittää sitä parhaillaan.</a:t>
            </a:r>
          </a:p>
          <a:p>
            <a:r>
              <a:rPr lang="fi-FI" dirty="0" err="1"/>
              <a:t>Bootstrap</a:t>
            </a:r>
            <a:r>
              <a:rPr lang="fi-FI" dirty="0"/>
              <a:t> on avoimen lähdekoodin ja sen käyttö on ilmaista. Se käyttää html, </a:t>
            </a:r>
            <a:r>
              <a:rPr lang="fi-FI" dirty="0" err="1"/>
              <a:t>css</a:t>
            </a:r>
            <a:r>
              <a:rPr lang="fi-FI" dirty="0"/>
              <a:t> ja </a:t>
            </a:r>
            <a:r>
              <a:rPr lang="fi-FI" dirty="0" err="1"/>
              <a:t>js</a:t>
            </a:r>
            <a:r>
              <a:rPr lang="fi-FI" dirty="0"/>
              <a:t> (tai </a:t>
            </a:r>
            <a:r>
              <a:rPr lang="fi-FI" dirty="0" err="1"/>
              <a:t>jQuery</a:t>
            </a:r>
            <a:r>
              <a:rPr lang="fi-FI" dirty="0"/>
              <a:t>)</a:t>
            </a:r>
          </a:p>
        </p:txBody>
      </p:sp>
    </p:spTree>
    <p:extLst>
      <p:ext uri="{BB962C8B-B14F-4D97-AF65-F5344CB8AC3E}">
        <p14:creationId xmlns:p14="http://schemas.microsoft.com/office/powerpoint/2010/main" val="2357407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BD2A32-0BA4-4C57-A7D3-14286E1C64FE}"/>
              </a:ext>
            </a:extLst>
          </p:cNvPr>
          <p:cNvSpPr>
            <a:spLocks noGrp="1"/>
          </p:cNvSpPr>
          <p:nvPr>
            <p:ph type="title"/>
          </p:nvPr>
        </p:nvSpPr>
        <p:spPr/>
        <p:txBody>
          <a:bodyPr/>
          <a:lstStyle/>
          <a:p>
            <a:r>
              <a:rPr lang="fi-FI" dirty="0" err="1"/>
              <a:t>Materialize</a:t>
            </a:r>
            <a:r>
              <a:rPr lang="fi-FI" dirty="0"/>
              <a:t> </a:t>
            </a:r>
            <a:r>
              <a:rPr lang="fi-FI" dirty="0" err="1"/>
              <a:t>css</a:t>
            </a:r>
            <a:endParaRPr lang="fi-FI" dirty="0"/>
          </a:p>
        </p:txBody>
      </p:sp>
      <p:sp>
        <p:nvSpPr>
          <p:cNvPr id="3" name="Sisällön paikkamerkki 2">
            <a:extLst>
              <a:ext uri="{FF2B5EF4-FFF2-40B4-BE49-F238E27FC236}">
                <a16:creationId xmlns:a16="http://schemas.microsoft.com/office/drawing/2014/main" id="{120AD352-34B1-45A2-8AFC-5178D9315494}"/>
              </a:ext>
            </a:extLst>
          </p:cNvPr>
          <p:cNvSpPr>
            <a:spLocks noGrp="1"/>
          </p:cNvSpPr>
          <p:nvPr>
            <p:ph sz="half" idx="1"/>
          </p:nvPr>
        </p:nvSpPr>
        <p:spPr>
          <a:xfrm>
            <a:off x="1257299" y="2286000"/>
            <a:ext cx="8991931" cy="3619500"/>
          </a:xfrm>
        </p:spPr>
        <p:txBody>
          <a:bodyPr>
            <a:normAutofit/>
          </a:bodyPr>
          <a:lstStyle/>
          <a:p>
            <a:r>
              <a:rPr lang="fi-FI" sz="2000" dirty="0" err="1"/>
              <a:t>Materialize</a:t>
            </a:r>
            <a:r>
              <a:rPr lang="fi-FI" sz="2000" dirty="0"/>
              <a:t> </a:t>
            </a:r>
            <a:r>
              <a:rPr lang="fi-FI" sz="2000" dirty="0" err="1"/>
              <a:t>css</a:t>
            </a:r>
            <a:r>
              <a:rPr lang="fi-FI" sz="2000" dirty="0"/>
              <a:t> on saanut inspiraationsa Googlen materiaalisuunnittelusta, se on rakennettu html:llä, </a:t>
            </a:r>
            <a:r>
              <a:rPr lang="fi-FI" sz="2000" dirty="0" err="1"/>
              <a:t>css:llä</a:t>
            </a:r>
            <a:r>
              <a:rPr lang="fi-FI" sz="2000" dirty="0"/>
              <a:t> ja </a:t>
            </a:r>
            <a:r>
              <a:rPr lang="fi-FI" sz="2000" dirty="0" err="1"/>
              <a:t>javascriptillä</a:t>
            </a:r>
            <a:r>
              <a:rPr lang="fi-FI" sz="2000" dirty="0"/>
              <a:t>.</a:t>
            </a:r>
          </a:p>
          <a:p>
            <a:r>
              <a:rPr lang="fi-FI" sz="2000" dirty="0"/>
              <a:t>Sen ovat alun perin kirjoittaneet Alvin Wang, Alan </a:t>
            </a:r>
            <a:r>
              <a:rPr lang="fi-FI" sz="2000" dirty="0" err="1"/>
              <a:t>Chang</a:t>
            </a:r>
            <a:r>
              <a:rPr lang="fi-FI" sz="2000" dirty="0"/>
              <a:t>, Alex Mark ja Kevin </a:t>
            </a:r>
            <a:r>
              <a:rPr lang="fi-FI" sz="2000" dirty="0" err="1"/>
              <a:t>Louie</a:t>
            </a:r>
            <a:r>
              <a:rPr lang="fi-FI" sz="2000" dirty="0"/>
              <a:t>, joka koostuu Carnegie Mellon -yliopiston opiskelijoista (kehittäjistä).</a:t>
            </a:r>
          </a:p>
          <a:p>
            <a:r>
              <a:rPr lang="fi-FI" sz="2000" dirty="0" err="1"/>
              <a:t>Materialize</a:t>
            </a:r>
            <a:r>
              <a:rPr lang="fi-FI" sz="2000" dirty="0"/>
              <a:t> </a:t>
            </a:r>
            <a:r>
              <a:rPr lang="fi-FI" sz="2000" dirty="0" err="1"/>
              <a:t>css</a:t>
            </a:r>
            <a:r>
              <a:rPr lang="fi-FI" sz="2000" dirty="0"/>
              <a:t> on avoimen lähdekoodin ja sen käyttö on ilmaista.</a:t>
            </a:r>
          </a:p>
        </p:txBody>
      </p:sp>
    </p:spTree>
    <p:extLst>
      <p:ext uri="{BB962C8B-B14F-4D97-AF65-F5344CB8AC3E}">
        <p14:creationId xmlns:p14="http://schemas.microsoft.com/office/powerpoint/2010/main" val="3435411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B432E15-5F20-4B2B-85B0-A68D14EDDF76}"/>
              </a:ext>
            </a:extLst>
          </p:cNvPr>
          <p:cNvSpPr>
            <a:spLocks noGrp="1"/>
          </p:cNvSpPr>
          <p:nvPr>
            <p:ph type="title"/>
          </p:nvPr>
        </p:nvSpPr>
        <p:spPr/>
        <p:txBody>
          <a:bodyPr/>
          <a:lstStyle/>
          <a:p>
            <a:r>
              <a:rPr lang="fi-FI" dirty="0" err="1"/>
              <a:t>Responsiivinen</a:t>
            </a:r>
            <a:r>
              <a:rPr lang="fi-FI" dirty="0"/>
              <a:t> sivusto</a:t>
            </a:r>
          </a:p>
        </p:txBody>
      </p:sp>
      <p:sp>
        <p:nvSpPr>
          <p:cNvPr id="3" name="Sisällön paikkamerkki 2">
            <a:extLst>
              <a:ext uri="{FF2B5EF4-FFF2-40B4-BE49-F238E27FC236}">
                <a16:creationId xmlns:a16="http://schemas.microsoft.com/office/drawing/2014/main" id="{8E22E747-7318-4FF9-A24E-0F92A630BA03}"/>
              </a:ext>
            </a:extLst>
          </p:cNvPr>
          <p:cNvSpPr>
            <a:spLocks noGrp="1"/>
          </p:cNvSpPr>
          <p:nvPr>
            <p:ph sz="half" idx="1"/>
          </p:nvPr>
        </p:nvSpPr>
        <p:spPr>
          <a:xfrm>
            <a:off x="482600" y="1898142"/>
            <a:ext cx="5613400" cy="3619500"/>
          </a:xfrm>
        </p:spPr>
        <p:txBody>
          <a:bodyPr>
            <a:normAutofit/>
          </a:bodyPr>
          <a:lstStyle/>
          <a:p>
            <a:r>
              <a:rPr lang="fi-FI" dirty="0">
                <a:hlinkClick r:id="rId2"/>
              </a:rPr>
              <a:t>https://developer.mozilla.org/en-US/docs/Learn/CSS/CSS_layout/Responsive_Design</a:t>
            </a:r>
            <a:endParaRPr lang="fi-FI" dirty="0"/>
          </a:p>
          <a:p>
            <a:endParaRPr lang="fi-FI" dirty="0"/>
          </a:p>
          <a:p>
            <a:r>
              <a:rPr lang="fi-FI" dirty="0">
                <a:hlinkClick r:id="rId3"/>
              </a:rPr>
              <a:t>https://developer.mozilla.org/en-US/docs/Learn/HTML/Multimedia_and_embedding/Responsive_images</a:t>
            </a:r>
            <a:r>
              <a:rPr lang="fi-FI" dirty="0"/>
              <a:t> </a:t>
            </a:r>
          </a:p>
          <a:p>
            <a:pPr marL="0" indent="0">
              <a:buNone/>
            </a:pPr>
            <a:endParaRPr lang="fi-FI" dirty="0"/>
          </a:p>
          <a:p>
            <a:r>
              <a:rPr lang="fi-FI" dirty="0">
                <a:hlinkClick r:id="rId4"/>
              </a:rPr>
              <a:t>https://developer.mozilla.org/en-US/docs/Learn/CSS/CSS_layout/Flexbox</a:t>
            </a:r>
            <a:endParaRPr lang="fi-FI" dirty="0"/>
          </a:p>
          <a:p>
            <a:endParaRPr lang="fi-FI" dirty="0"/>
          </a:p>
          <a:p>
            <a:endParaRPr lang="fi-FI" dirty="0"/>
          </a:p>
          <a:p>
            <a:endParaRPr lang="fi-FI" dirty="0"/>
          </a:p>
        </p:txBody>
      </p:sp>
      <p:sp>
        <p:nvSpPr>
          <p:cNvPr id="4" name="Sisällön paikkamerkki 3">
            <a:extLst>
              <a:ext uri="{FF2B5EF4-FFF2-40B4-BE49-F238E27FC236}">
                <a16:creationId xmlns:a16="http://schemas.microsoft.com/office/drawing/2014/main" id="{C6E73F79-C926-44BD-9D85-B389A8779521}"/>
              </a:ext>
            </a:extLst>
          </p:cNvPr>
          <p:cNvSpPr>
            <a:spLocks noGrp="1"/>
          </p:cNvSpPr>
          <p:nvPr>
            <p:ph sz="half" idx="2"/>
          </p:nvPr>
        </p:nvSpPr>
        <p:spPr/>
        <p:txBody>
          <a:bodyPr>
            <a:normAutofit/>
          </a:bodyPr>
          <a:lstStyle/>
          <a:p>
            <a:r>
              <a:rPr lang="fi-FI" dirty="0">
                <a:hlinkClick r:id="rId5"/>
              </a:rPr>
              <a:t>https://appro.mit.jyu.fi/web-sovellukset/luennot/responsiivisuus/</a:t>
            </a:r>
            <a:endParaRPr lang="fi-FI" dirty="0"/>
          </a:p>
          <a:p>
            <a:r>
              <a:rPr lang="fi-FI" dirty="0">
                <a:hlinkClick r:id="rId6"/>
              </a:rPr>
              <a:t>https://cssreference.io/property/flex-basis/</a:t>
            </a:r>
            <a:endParaRPr lang="fi-FI" dirty="0"/>
          </a:p>
          <a:p>
            <a:endParaRPr lang="fi-FI" dirty="0"/>
          </a:p>
          <a:p>
            <a:endParaRPr lang="fi-FI" dirty="0"/>
          </a:p>
        </p:txBody>
      </p:sp>
      <p:sp>
        <p:nvSpPr>
          <p:cNvPr id="5" name="Päivämäärän paikkamerkki 4">
            <a:extLst>
              <a:ext uri="{FF2B5EF4-FFF2-40B4-BE49-F238E27FC236}">
                <a16:creationId xmlns:a16="http://schemas.microsoft.com/office/drawing/2014/main" id="{EFFACD3E-D80B-4EAD-B376-64EA84FBB990}"/>
              </a:ext>
            </a:extLst>
          </p:cNvPr>
          <p:cNvSpPr>
            <a:spLocks noGrp="1"/>
          </p:cNvSpPr>
          <p:nvPr>
            <p:ph type="dt" sz="half" idx="10"/>
          </p:nvPr>
        </p:nvSpPr>
        <p:spPr/>
        <p:txBody>
          <a:bodyPr/>
          <a:lstStyle/>
          <a:p>
            <a:pPr rtl="0"/>
            <a:fld id="{FC39650C-BF74-4836-810E-80C0440B560F}" type="datetime1">
              <a:rPr lang="fi-FI" smtClean="0"/>
              <a:t>17.3.2023</a:t>
            </a:fld>
            <a:endParaRPr lang="fi-FI" dirty="0"/>
          </a:p>
        </p:txBody>
      </p:sp>
      <p:sp>
        <p:nvSpPr>
          <p:cNvPr id="6" name="Alatunnisteen paikkamerkki 5">
            <a:extLst>
              <a:ext uri="{FF2B5EF4-FFF2-40B4-BE49-F238E27FC236}">
                <a16:creationId xmlns:a16="http://schemas.microsoft.com/office/drawing/2014/main" id="{B87078A0-192D-405F-BC37-A23C0BCFFA27}"/>
              </a:ext>
            </a:extLst>
          </p:cNvPr>
          <p:cNvSpPr>
            <a:spLocks noGrp="1"/>
          </p:cNvSpPr>
          <p:nvPr>
            <p:ph type="ftr" sz="quarter" idx="11"/>
          </p:nvPr>
        </p:nvSpPr>
        <p:spPr/>
        <p:txBody>
          <a:bodyPr/>
          <a:lstStyle/>
          <a:p>
            <a:pPr rtl="0"/>
            <a:r>
              <a:rPr lang="fi-FI"/>
              <a:t>MM</a:t>
            </a:r>
            <a:endParaRPr lang="fi-FI" dirty="0"/>
          </a:p>
        </p:txBody>
      </p:sp>
      <p:sp>
        <p:nvSpPr>
          <p:cNvPr id="7" name="Dian numeron paikkamerkki 6">
            <a:extLst>
              <a:ext uri="{FF2B5EF4-FFF2-40B4-BE49-F238E27FC236}">
                <a16:creationId xmlns:a16="http://schemas.microsoft.com/office/drawing/2014/main" id="{62A879E1-EACB-4C5C-8E9B-D8C4A326F838}"/>
              </a:ext>
            </a:extLst>
          </p:cNvPr>
          <p:cNvSpPr>
            <a:spLocks noGrp="1"/>
          </p:cNvSpPr>
          <p:nvPr>
            <p:ph type="sldNum" sz="quarter" idx="12"/>
          </p:nvPr>
        </p:nvSpPr>
        <p:spPr/>
        <p:txBody>
          <a:bodyPr/>
          <a:lstStyle/>
          <a:p>
            <a:pPr rtl="0"/>
            <a:fld id="{DBA1B0FB-D917-4C8C-928F-313BD683BF39}" type="slidenum">
              <a:rPr lang="fi-FI" smtClean="0"/>
              <a:pPr rtl="0"/>
              <a:t>154</a:t>
            </a:fld>
            <a:endParaRPr lang="fi-FI"/>
          </a:p>
        </p:txBody>
      </p:sp>
    </p:spTree>
    <p:extLst>
      <p:ext uri="{BB962C8B-B14F-4D97-AF65-F5344CB8AC3E}">
        <p14:creationId xmlns:p14="http://schemas.microsoft.com/office/powerpoint/2010/main" val="10527370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805731A-1F2B-463A-A4C5-274170383DE3}"/>
              </a:ext>
            </a:extLst>
          </p:cNvPr>
          <p:cNvSpPr>
            <a:spLocks noGrp="1"/>
          </p:cNvSpPr>
          <p:nvPr>
            <p:ph type="title"/>
          </p:nvPr>
        </p:nvSpPr>
        <p:spPr/>
        <p:txBody>
          <a:bodyPr/>
          <a:lstStyle/>
          <a:p>
            <a:r>
              <a:rPr lang="fi-FI" dirty="0"/>
              <a:t>Tämän jälkeen opiskellaan </a:t>
            </a:r>
            <a:r>
              <a:rPr lang="fi-FI" dirty="0" err="1"/>
              <a:t>bootstrapia</a:t>
            </a:r>
            <a:r>
              <a:rPr lang="fi-FI" dirty="0"/>
              <a:t>, se mitä ehditään.</a:t>
            </a:r>
          </a:p>
        </p:txBody>
      </p:sp>
      <p:sp>
        <p:nvSpPr>
          <p:cNvPr id="3" name="Sisällön paikkamerkki 2">
            <a:extLst>
              <a:ext uri="{FF2B5EF4-FFF2-40B4-BE49-F238E27FC236}">
                <a16:creationId xmlns:a16="http://schemas.microsoft.com/office/drawing/2014/main" id="{54B92169-6151-4A9B-A004-92B96787A06E}"/>
              </a:ext>
            </a:extLst>
          </p:cNvPr>
          <p:cNvSpPr>
            <a:spLocks noGrp="1"/>
          </p:cNvSpPr>
          <p:nvPr>
            <p:ph sz="half" idx="1"/>
          </p:nvPr>
        </p:nvSpPr>
        <p:spPr/>
        <p:txBody>
          <a:bodyPr/>
          <a:lstStyle/>
          <a:p>
            <a:r>
              <a:rPr lang="fi-FI" dirty="0"/>
              <a:t>Diaesitys vaihtuu…</a:t>
            </a:r>
          </a:p>
        </p:txBody>
      </p:sp>
      <p:sp>
        <p:nvSpPr>
          <p:cNvPr id="4" name="Sisällön paikkamerkki 3">
            <a:extLst>
              <a:ext uri="{FF2B5EF4-FFF2-40B4-BE49-F238E27FC236}">
                <a16:creationId xmlns:a16="http://schemas.microsoft.com/office/drawing/2014/main" id="{380B5453-004F-4A0E-9A71-A4250F6C51AA}"/>
              </a:ext>
            </a:extLst>
          </p:cNvPr>
          <p:cNvSpPr>
            <a:spLocks noGrp="1"/>
          </p:cNvSpPr>
          <p:nvPr>
            <p:ph sz="half" idx="2"/>
          </p:nvPr>
        </p:nvSpPr>
        <p:spPr/>
        <p:txBody>
          <a:bodyPr/>
          <a:lstStyle/>
          <a:p>
            <a:endParaRPr lang="fi-FI"/>
          </a:p>
        </p:txBody>
      </p:sp>
    </p:spTree>
    <p:extLst>
      <p:ext uri="{BB962C8B-B14F-4D97-AF65-F5344CB8AC3E}">
        <p14:creationId xmlns:p14="http://schemas.microsoft.com/office/powerpoint/2010/main" val="334634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AC4E4A8-E16B-4AA4-A794-69AA90F2D88A}"/>
              </a:ext>
            </a:extLst>
          </p:cNvPr>
          <p:cNvSpPr>
            <a:spLocks noGrp="1"/>
          </p:cNvSpPr>
          <p:nvPr>
            <p:ph type="title"/>
          </p:nvPr>
        </p:nvSpPr>
        <p:spPr/>
        <p:txBody>
          <a:bodyPr/>
          <a:lstStyle/>
          <a:p>
            <a:r>
              <a:rPr lang="fi-FI" dirty="0"/>
              <a:t>Class </a:t>
            </a:r>
            <a:r>
              <a:rPr lang="fi-FI" dirty="0" err="1"/>
              <a:t>selector</a:t>
            </a:r>
            <a:r>
              <a:rPr lang="fi-FI" dirty="0"/>
              <a:t>, luokkavalitsin</a:t>
            </a:r>
          </a:p>
        </p:txBody>
      </p:sp>
      <p:sp>
        <p:nvSpPr>
          <p:cNvPr id="3" name="Sisällön paikkamerkki 2">
            <a:extLst>
              <a:ext uri="{FF2B5EF4-FFF2-40B4-BE49-F238E27FC236}">
                <a16:creationId xmlns:a16="http://schemas.microsoft.com/office/drawing/2014/main" id="{19CF7D51-A72D-46FA-8017-0A6FBFC22CF7}"/>
              </a:ext>
            </a:extLst>
          </p:cNvPr>
          <p:cNvSpPr>
            <a:spLocks noGrp="1"/>
          </p:cNvSpPr>
          <p:nvPr>
            <p:ph idx="1"/>
          </p:nvPr>
        </p:nvSpPr>
        <p:spPr>
          <a:xfrm>
            <a:off x="1016000" y="1563924"/>
            <a:ext cx="7350820" cy="4744801"/>
          </a:xfrm>
        </p:spPr>
        <p:txBody>
          <a:bodyPr>
            <a:normAutofit lnSpcReduction="10000"/>
          </a:bodyPr>
          <a:lstStyle/>
          <a:p>
            <a:r>
              <a:rPr lang="fi-FI" sz="2000" dirty="0"/>
              <a:t>Luokkavalitsimilla voidaan valita mikä tahansa HTML-elementti, jolla on </a:t>
            </a:r>
            <a:r>
              <a:rPr lang="fi-FI" sz="2000" dirty="0" err="1"/>
              <a:t>class</a:t>
            </a:r>
            <a:r>
              <a:rPr lang="fi-FI" sz="2000" dirty="0"/>
              <a:t> attribuutti. Kaikki elementit, joilla on tämä luokka, muotoillaan määritellyn säännön mukaisesti.</a:t>
            </a:r>
          </a:p>
          <a:p>
            <a:r>
              <a:rPr lang="fi-FI" sz="2000" dirty="0"/>
              <a:t>Luokan valitsin määritellään pistemerkillä ( .), jota seuraa välittömästi luokan arvo.</a:t>
            </a:r>
          </a:p>
          <a:p>
            <a:r>
              <a:rPr lang="fi-FI" sz="2000" dirty="0"/>
              <a:t>Esimerkin tyylisäännöt tekevät tekstin siniseksi jokaisessa asiakirjan elementissä, jonka </a:t>
            </a:r>
            <a:r>
              <a:rPr lang="fi-FI" sz="2000" dirty="0" err="1"/>
              <a:t>class</a:t>
            </a:r>
            <a:r>
              <a:rPr lang="fi-FI" sz="2000" dirty="0"/>
              <a:t> attribuutti on </a:t>
            </a:r>
            <a:r>
              <a:rPr lang="fi-FI" sz="2000" dirty="0" err="1"/>
              <a:t>blue</a:t>
            </a:r>
            <a:r>
              <a:rPr lang="fi-FI" sz="2000" dirty="0"/>
              <a:t>. </a:t>
            </a:r>
          </a:p>
          <a:p>
            <a:r>
              <a:rPr lang="fi-FI" sz="2000" dirty="0"/>
              <a:t>Ko. tyylisäännöt tekevät tekstin siniseksi jokaisessa asiakirjan elementissä, jonka </a:t>
            </a:r>
            <a:r>
              <a:rPr lang="fi-FI" sz="2000" dirty="0" err="1"/>
              <a:t>class</a:t>
            </a:r>
            <a:r>
              <a:rPr lang="fi-FI" sz="2000" dirty="0"/>
              <a:t> attribuutti on </a:t>
            </a:r>
            <a:r>
              <a:rPr lang="fi-FI" sz="2000" dirty="0" err="1"/>
              <a:t>blue</a:t>
            </a:r>
            <a:r>
              <a:rPr lang="fi-FI" sz="2000" dirty="0"/>
              <a:t>.</a:t>
            </a:r>
          </a:p>
          <a:p>
            <a:r>
              <a:rPr lang="fi-FI" sz="2000" dirty="0"/>
              <a:t>Valitsimen sisällä oleva tyylisääntö </a:t>
            </a:r>
            <a:r>
              <a:rPr lang="fi-FI" sz="2000" dirty="0" err="1"/>
              <a:t>p.blue</a:t>
            </a:r>
            <a:r>
              <a:rPr lang="fi-FI" sz="2000" dirty="0"/>
              <a:t> muuttaa tekstin siniseksi vain niissä &lt;p&gt;elementeissä, joiden </a:t>
            </a:r>
            <a:r>
              <a:rPr lang="fi-FI" sz="2000" dirty="0" err="1"/>
              <a:t>class</a:t>
            </a:r>
            <a:r>
              <a:rPr lang="fi-FI" sz="2000" dirty="0"/>
              <a:t> attribuutti on </a:t>
            </a:r>
            <a:r>
              <a:rPr lang="fi-FI" sz="2000" dirty="0" err="1"/>
              <a:t>blue</a:t>
            </a:r>
            <a:r>
              <a:rPr lang="fi-FI" sz="2000" dirty="0"/>
              <a:t>, eikä sillä ole vaikutusta muihin kappaleisiin.</a:t>
            </a:r>
          </a:p>
          <a:p>
            <a:endParaRPr lang="fi-FI" dirty="0"/>
          </a:p>
        </p:txBody>
      </p:sp>
      <p:pic>
        <p:nvPicPr>
          <p:cNvPr id="4" name="Kuva 3">
            <a:extLst>
              <a:ext uri="{FF2B5EF4-FFF2-40B4-BE49-F238E27FC236}">
                <a16:creationId xmlns:a16="http://schemas.microsoft.com/office/drawing/2014/main" id="{E8D9CDC0-ED2F-45DE-9B53-04628BBBFE83}"/>
              </a:ext>
            </a:extLst>
          </p:cNvPr>
          <p:cNvPicPr>
            <a:picLocks noChangeAspect="1"/>
          </p:cNvPicPr>
          <p:nvPr/>
        </p:nvPicPr>
        <p:blipFill>
          <a:blip r:embed="rId2"/>
          <a:stretch>
            <a:fillRect/>
          </a:stretch>
        </p:blipFill>
        <p:spPr>
          <a:xfrm>
            <a:off x="8244319" y="2337637"/>
            <a:ext cx="3057525" cy="1171575"/>
          </a:xfrm>
          <a:prstGeom prst="rect">
            <a:avLst/>
          </a:prstGeom>
        </p:spPr>
      </p:pic>
      <p:pic>
        <p:nvPicPr>
          <p:cNvPr id="6" name="Kuva 5">
            <a:extLst>
              <a:ext uri="{FF2B5EF4-FFF2-40B4-BE49-F238E27FC236}">
                <a16:creationId xmlns:a16="http://schemas.microsoft.com/office/drawing/2014/main" id="{51180842-5983-4392-921A-E9A997BF6D39}"/>
              </a:ext>
            </a:extLst>
          </p:cNvPr>
          <p:cNvPicPr>
            <a:picLocks noChangeAspect="1"/>
          </p:cNvPicPr>
          <p:nvPr/>
        </p:nvPicPr>
        <p:blipFill>
          <a:blip r:embed="rId3"/>
          <a:stretch>
            <a:fillRect/>
          </a:stretch>
        </p:blipFill>
        <p:spPr>
          <a:xfrm>
            <a:off x="8491969" y="4836588"/>
            <a:ext cx="2809875" cy="1133475"/>
          </a:xfrm>
          <a:prstGeom prst="rect">
            <a:avLst/>
          </a:prstGeom>
        </p:spPr>
      </p:pic>
    </p:spTree>
    <p:extLst>
      <p:ext uri="{BB962C8B-B14F-4D97-AF65-F5344CB8AC3E}">
        <p14:creationId xmlns:p14="http://schemas.microsoft.com/office/powerpoint/2010/main" val="3069243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06F4652-F57A-4991-8F2E-98C70C7CAD00}"/>
              </a:ext>
            </a:extLst>
          </p:cNvPr>
          <p:cNvSpPr>
            <a:spLocks noGrp="1"/>
          </p:cNvSpPr>
          <p:nvPr>
            <p:ph type="title"/>
          </p:nvPr>
        </p:nvSpPr>
        <p:spPr/>
        <p:txBody>
          <a:bodyPr/>
          <a:lstStyle/>
          <a:p>
            <a:r>
              <a:rPr lang="fi-FI" dirty="0"/>
              <a:t>Jälkeläisten valitsijat, </a:t>
            </a:r>
          </a:p>
        </p:txBody>
      </p:sp>
      <p:sp>
        <p:nvSpPr>
          <p:cNvPr id="3" name="Sisällön paikkamerkki 2">
            <a:extLst>
              <a:ext uri="{FF2B5EF4-FFF2-40B4-BE49-F238E27FC236}">
                <a16:creationId xmlns:a16="http://schemas.microsoft.com/office/drawing/2014/main" id="{79C5AE7A-349F-47FC-801B-1F5D97314B1D}"/>
              </a:ext>
            </a:extLst>
          </p:cNvPr>
          <p:cNvSpPr>
            <a:spLocks noGrp="1"/>
          </p:cNvSpPr>
          <p:nvPr>
            <p:ph idx="1"/>
          </p:nvPr>
        </p:nvSpPr>
        <p:spPr>
          <a:xfrm>
            <a:off x="1041400" y="1579419"/>
            <a:ext cx="6747933" cy="4513406"/>
          </a:xfrm>
        </p:spPr>
        <p:txBody>
          <a:bodyPr>
            <a:normAutofit/>
          </a:bodyPr>
          <a:lstStyle/>
          <a:p>
            <a:r>
              <a:rPr lang="fi-FI" dirty="0"/>
              <a:t>Voit käyttää näitä valitsimia, kun haluat valita elementin, joka on toisen elementin jälkeläinen, esimerkiksi jos haluat kohdistaa vain niihin ankkureihin, jotka sisältyvät järjestämättömään luetteloon sen sijaan, että kohdistaisit kaikkiin ankkurielementteihin. </a:t>
            </a:r>
          </a:p>
          <a:p>
            <a:r>
              <a:rPr lang="fi-FI" dirty="0"/>
              <a:t>Tyylisäännöt valitsimen sisällä koskevat </a:t>
            </a:r>
            <a:r>
              <a:rPr lang="fi-FI" dirty="0" err="1"/>
              <a:t>ul.menu</a:t>
            </a:r>
            <a:r>
              <a:rPr lang="fi-FI" dirty="0"/>
              <a:t> li avain niitä &lt;a&gt;elementtejä, jotka sisälsivät &lt;</a:t>
            </a:r>
            <a:r>
              <a:rPr lang="fi-FI" dirty="0" err="1"/>
              <a:t>ul</a:t>
            </a:r>
            <a:r>
              <a:rPr lang="fi-FI" dirty="0"/>
              <a:t>&gt;elementin, jonka luokka .menu on , eikä niillä ole vaikutusta muihin dokumentin sisällä oleviin linkkeihin.</a:t>
            </a:r>
          </a:p>
          <a:p>
            <a:r>
              <a:rPr lang="fi-FI" dirty="0"/>
              <a:t>Vastaavasti valitsimen sisällä olevia h1 </a:t>
            </a:r>
            <a:r>
              <a:rPr lang="fi-FI" dirty="0" err="1"/>
              <a:t>em</a:t>
            </a:r>
            <a:r>
              <a:rPr lang="fi-FI" dirty="0"/>
              <a:t> tyylisääntöjä sovelletaan vain niihin &lt;</a:t>
            </a:r>
            <a:r>
              <a:rPr lang="fi-FI" dirty="0" err="1"/>
              <a:t>em</a:t>
            </a:r>
            <a:r>
              <a:rPr lang="fi-FI" dirty="0"/>
              <a:t>&gt;elementteihin, jotka ovat elementin sisällä &lt;h1&gt;ja joilla ei ole vaikutusta muihin &lt;</a:t>
            </a:r>
            <a:r>
              <a:rPr lang="fi-FI" dirty="0" err="1"/>
              <a:t>em</a:t>
            </a:r>
            <a:r>
              <a:rPr lang="fi-FI" dirty="0"/>
              <a:t>&gt;elementteihin.</a:t>
            </a:r>
          </a:p>
          <a:p>
            <a:endParaRPr lang="fi-FI" dirty="0"/>
          </a:p>
        </p:txBody>
      </p:sp>
      <p:pic>
        <p:nvPicPr>
          <p:cNvPr id="4" name="Kuva 3">
            <a:extLst>
              <a:ext uri="{FF2B5EF4-FFF2-40B4-BE49-F238E27FC236}">
                <a16:creationId xmlns:a16="http://schemas.microsoft.com/office/drawing/2014/main" id="{65446476-E366-45D5-B027-CE1B7AE3BA8A}"/>
              </a:ext>
            </a:extLst>
          </p:cNvPr>
          <p:cNvPicPr>
            <a:picLocks noChangeAspect="1"/>
          </p:cNvPicPr>
          <p:nvPr/>
        </p:nvPicPr>
        <p:blipFill>
          <a:blip r:embed="rId2"/>
          <a:stretch>
            <a:fillRect/>
          </a:stretch>
        </p:blipFill>
        <p:spPr>
          <a:xfrm>
            <a:off x="8171584" y="1579419"/>
            <a:ext cx="4133850" cy="2171700"/>
          </a:xfrm>
          <a:prstGeom prst="rect">
            <a:avLst/>
          </a:prstGeom>
        </p:spPr>
      </p:pic>
    </p:spTree>
    <p:extLst>
      <p:ext uri="{BB962C8B-B14F-4D97-AF65-F5344CB8AC3E}">
        <p14:creationId xmlns:p14="http://schemas.microsoft.com/office/powerpoint/2010/main" val="79530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2A6B6C4-2158-4DA0-A111-59F85BA3D153}"/>
              </a:ext>
            </a:extLst>
          </p:cNvPr>
          <p:cNvSpPr>
            <a:spLocks noGrp="1"/>
          </p:cNvSpPr>
          <p:nvPr>
            <p:ph type="title"/>
          </p:nvPr>
        </p:nvSpPr>
        <p:spPr/>
        <p:txBody>
          <a:bodyPr/>
          <a:lstStyle/>
          <a:p>
            <a:r>
              <a:rPr lang="fi-FI" dirty="0"/>
              <a:t>Child </a:t>
            </a:r>
            <a:r>
              <a:rPr lang="fi-FI" dirty="0" err="1"/>
              <a:t>selector</a:t>
            </a:r>
            <a:endParaRPr lang="fi-FI" dirty="0"/>
          </a:p>
        </p:txBody>
      </p:sp>
      <p:sp>
        <p:nvSpPr>
          <p:cNvPr id="3" name="Sisällön paikkamerkki 2">
            <a:extLst>
              <a:ext uri="{FF2B5EF4-FFF2-40B4-BE49-F238E27FC236}">
                <a16:creationId xmlns:a16="http://schemas.microsoft.com/office/drawing/2014/main" id="{C82BA74C-A0E5-40BF-B6D7-3FFE4C4DCF98}"/>
              </a:ext>
            </a:extLst>
          </p:cNvPr>
          <p:cNvSpPr>
            <a:spLocks noGrp="1"/>
          </p:cNvSpPr>
          <p:nvPr>
            <p:ph idx="1"/>
          </p:nvPr>
        </p:nvSpPr>
        <p:spPr>
          <a:xfrm>
            <a:off x="1251678" y="1315093"/>
            <a:ext cx="6791656" cy="4777732"/>
          </a:xfrm>
        </p:spPr>
        <p:txBody>
          <a:bodyPr>
            <a:normAutofit/>
          </a:bodyPr>
          <a:lstStyle/>
          <a:p>
            <a:r>
              <a:rPr lang="fi-FI" sz="2000" dirty="0"/>
              <a:t>Lapsivalitsinta käytetään valitsemaan vain ne elementit, jotka ovat jonkin elementin suoria lapsia.</a:t>
            </a:r>
          </a:p>
          <a:p>
            <a:r>
              <a:rPr lang="fi-FI" sz="2000" dirty="0"/>
              <a:t>Lapsivalitsin koostuu kahdesta tai useammasta valitsimesta, jotka on erotettu toisistaan ​​suurempi kuin -symbolilla ( &gt;). Voit käyttää tätä valitsinta esimerkiksi valitaksesi luetteloelementtien ensimmäisen tason sisäkkäisestä luettelosta, jossa on useampi kuin yksi taso.</a:t>
            </a:r>
          </a:p>
          <a:p>
            <a:r>
              <a:rPr lang="fi-FI" sz="2000" dirty="0"/>
              <a:t>Tyylisääntö valitsimen sisällä koskee </a:t>
            </a:r>
            <a:r>
              <a:rPr lang="fi-FI" sz="2000" dirty="0" err="1"/>
              <a:t>ul</a:t>
            </a:r>
            <a:r>
              <a:rPr lang="fi-FI" sz="2000" dirty="0"/>
              <a:t> &gt; li vain niitä &lt;li&gt;elementtejä, jotka ovat elementtien suoria lapsia &lt;</a:t>
            </a:r>
            <a:r>
              <a:rPr lang="fi-FI" sz="2000" dirty="0" err="1"/>
              <a:t>ul</a:t>
            </a:r>
            <a:r>
              <a:rPr lang="fi-FI" sz="2000" dirty="0"/>
              <a:t>&gt;, eikä sillä ole vaikutusta muihin luetteloelementteihin.</a:t>
            </a:r>
          </a:p>
        </p:txBody>
      </p:sp>
      <p:pic>
        <p:nvPicPr>
          <p:cNvPr id="5" name="Kuva 4">
            <a:extLst>
              <a:ext uri="{FF2B5EF4-FFF2-40B4-BE49-F238E27FC236}">
                <a16:creationId xmlns:a16="http://schemas.microsoft.com/office/drawing/2014/main" id="{4DC139DD-9EE5-4D67-9DC8-3C43FBD23F35}"/>
              </a:ext>
            </a:extLst>
          </p:cNvPr>
          <p:cNvPicPr>
            <a:picLocks noChangeAspect="1"/>
          </p:cNvPicPr>
          <p:nvPr/>
        </p:nvPicPr>
        <p:blipFill>
          <a:blip r:embed="rId2"/>
          <a:stretch>
            <a:fillRect/>
          </a:stretch>
        </p:blipFill>
        <p:spPr>
          <a:xfrm>
            <a:off x="8147050" y="2553466"/>
            <a:ext cx="3867150" cy="2171700"/>
          </a:xfrm>
          <a:prstGeom prst="rect">
            <a:avLst/>
          </a:prstGeom>
        </p:spPr>
      </p:pic>
    </p:spTree>
    <p:extLst>
      <p:ext uri="{BB962C8B-B14F-4D97-AF65-F5344CB8AC3E}">
        <p14:creationId xmlns:p14="http://schemas.microsoft.com/office/powerpoint/2010/main" val="333003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0BED855-B0BB-4DF0-992B-425B67AB5B84}"/>
              </a:ext>
            </a:extLst>
          </p:cNvPr>
          <p:cNvSpPr>
            <a:spLocks noGrp="1"/>
          </p:cNvSpPr>
          <p:nvPr>
            <p:ph type="title"/>
          </p:nvPr>
        </p:nvSpPr>
        <p:spPr/>
        <p:txBody>
          <a:bodyPr/>
          <a:lstStyle/>
          <a:p>
            <a:r>
              <a:rPr lang="fi-FI" dirty="0"/>
              <a:t>Ryhmittelyvalitsimet</a:t>
            </a:r>
          </a:p>
        </p:txBody>
      </p:sp>
      <p:sp>
        <p:nvSpPr>
          <p:cNvPr id="3" name="Sisällön paikkamerkki 2">
            <a:extLst>
              <a:ext uri="{FF2B5EF4-FFF2-40B4-BE49-F238E27FC236}">
                <a16:creationId xmlns:a16="http://schemas.microsoft.com/office/drawing/2014/main" id="{5230E833-99BE-4A1B-AB3C-89F23CE3A4A3}"/>
              </a:ext>
            </a:extLst>
          </p:cNvPr>
          <p:cNvSpPr>
            <a:spLocks noGrp="1"/>
          </p:cNvSpPr>
          <p:nvPr>
            <p:ph idx="1"/>
          </p:nvPr>
        </p:nvSpPr>
        <p:spPr>
          <a:xfrm>
            <a:off x="1684867" y="2113199"/>
            <a:ext cx="4038600" cy="3979625"/>
          </a:xfrm>
        </p:spPr>
        <p:txBody>
          <a:bodyPr>
            <a:normAutofit/>
          </a:bodyPr>
          <a:lstStyle/>
          <a:p>
            <a:r>
              <a:rPr lang="fi-FI" sz="2000" dirty="0"/>
              <a:t>Usein useat valitsimet tyylitaulukossa jakavat samat tyylisäännöt. </a:t>
            </a:r>
          </a:p>
          <a:p>
            <a:r>
              <a:rPr lang="fi-FI" sz="2000" dirty="0"/>
              <a:t>Voit ryhmitellä ne pilkuilla eroteltuun luetteloon minimoidaksesi tyylisivusi koodin. </a:t>
            </a:r>
          </a:p>
          <a:p>
            <a:r>
              <a:rPr lang="fi-FI" sz="2000" dirty="0"/>
              <a:t>Se myös estää sinua toistamasta samoja tyylisääntöjä yhä uudelleen ja uudelleen.</a:t>
            </a:r>
          </a:p>
        </p:txBody>
      </p:sp>
      <p:pic>
        <p:nvPicPr>
          <p:cNvPr id="4" name="Kuva 3">
            <a:extLst>
              <a:ext uri="{FF2B5EF4-FFF2-40B4-BE49-F238E27FC236}">
                <a16:creationId xmlns:a16="http://schemas.microsoft.com/office/drawing/2014/main" id="{DE40C76C-225D-4F31-91DF-1DFC38A7B71A}"/>
              </a:ext>
            </a:extLst>
          </p:cNvPr>
          <p:cNvPicPr>
            <a:picLocks noChangeAspect="1"/>
          </p:cNvPicPr>
          <p:nvPr/>
        </p:nvPicPr>
        <p:blipFill>
          <a:blip r:embed="rId2"/>
          <a:stretch>
            <a:fillRect/>
          </a:stretch>
        </p:blipFill>
        <p:spPr>
          <a:xfrm>
            <a:off x="6468535" y="1689292"/>
            <a:ext cx="4124325" cy="4229100"/>
          </a:xfrm>
          <a:prstGeom prst="rect">
            <a:avLst/>
          </a:prstGeom>
        </p:spPr>
      </p:pic>
    </p:spTree>
    <p:extLst>
      <p:ext uri="{BB962C8B-B14F-4D97-AF65-F5344CB8AC3E}">
        <p14:creationId xmlns:p14="http://schemas.microsoft.com/office/powerpoint/2010/main" val="185991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3FAFFAB-E188-4A50-AEA5-EC7E8DFBAB17}"/>
              </a:ext>
            </a:extLst>
          </p:cNvPr>
          <p:cNvSpPr>
            <a:spLocks noGrp="1"/>
          </p:cNvSpPr>
          <p:nvPr>
            <p:ph type="title"/>
          </p:nvPr>
        </p:nvSpPr>
        <p:spPr/>
        <p:txBody>
          <a:bodyPr/>
          <a:lstStyle/>
          <a:p>
            <a:r>
              <a:rPr lang="fi-FI" dirty="0"/>
              <a:t>CSS</a:t>
            </a:r>
          </a:p>
        </p:txBody>
      </p:sp>
      <p:sp>
        <p:nvSpPr>
          <p:cNvPr id="3" name="Sisällön paikkamerkki 2">
            <a:extLst>
              <a:ext uri="{FF2B5EF4-FFF2-40B4-BE49-F238E27FC236}">
                <a16:creationId xmlns:a16="http://schemas.microsoft.com/office/drawing/2014/main" id="{F05E001F-C8E9-4510-921F-C779A25DB528}"/>
              </a:ext>
            </a:extLst>
          </p:cNvPr>
          <p:cNvSpPr>
            <a:spLocks noGrp="1"/>
          </p:cNvSpPr>
          <p:nvPr>
            <p:ph idx="1"/>
          </p:nvPr>
        </p:nvSpPr>
        <p:spPr>
          <a:xfrm>
            <a:off x="1383302" y="1215275"/>
            <a:ext cx="10178322" cy="5380734"/>
          </a:xfrm>
        </p:spPr>
        <p:txBody>
          <a:bodyPr>
            <a:normAutofit/>
          </a:bodyPr>
          <a:lstStyle/>
          <a:p>
            <a:pPr fontAlgn="base"/>
            <a:r>
              <a:rPr lang="fi-FI" dirty="0"/>
              <a:t>CSS on lyhenne sanoista </a:t>
            </a:r>
            <a:r>
              <a:rPr lang="fi-FI" dirty="0" err="1"/>
              <a:t>Cascading</a:t>
            </a:r>
            <a:r>
              <a:rPr lang="fi-FI" dirty="0"/>
              <a:t> Style </a:t>
            </a:r>
            <a:r>
              <a:rPr lang="fi-FI" dirty="0" err="1"/>
              <a:t>Sheets</a:t>
            </a:r>
            <a:r>
              <a:rPr lang="fi-FI" dirty="0"/>
              <a:t>. CSS on standardityylisivukieli, jota käytetään verkkosivujen esitystavan (eli asettelun ja muotoilun) kuvaamiseen.</a:t>
            </a:r>
          </a:p>
          <a:p>
            <a:pPr fontAlgn="base"/>
            <a:r>
              <a:rPr lang="fi-FI" dirty="0"/>
              <a:t>Ennen </a:t>
            </a:r>
            <a:r>
              <a:rPr lang="fi-FI" dirty="0" err="1"/>
              <a:t>CSS:ää</a:t>
            </a:r>
            <a:r>
              <a:rPr lang="fi-FI" dirty="0"/>
              <a:t> lähes kaikki HTML-dokumenttien esitysattribuutit sisältyivät HTML-merkintöihin (erityisesti HTML-tunnisteiden sisällä); kaikki fontin värit, taustatyylit, elementtien kohdistukset, reunat ja koot oli kuvattava selkeästi HTML-koodissa.</a:t>
            </a:r>
          </a:p>
          <a:p>
            <a:pPr fontAlgn="base"/>
            <a:r>
              <a:rPr lang="fi-FI" dirty="0"/>
              <a:t>Tämän seurauksena suurten verkkosivujen kehittämisestä tuli pitkä ja kallis prosessi, koska tyylitietoa lisättiin toistuvasti verkkosivuston jokaiselle sivulle.</a:t>
            </a:r>
          </a:p>
          <a:p>
            <a:pPr fontAlgn="base"/>
            <a:r>
              <a:rPr lang="fi-FI" dirty="0"/>
              <a:t>Tämän ongelman ratkaisemiseksi </a:t>
            </a:r>
            <a:r>
              <a:rPr lang="fi-FI" dirty="0" err="1"/>
              <a:t>CSS:n</a:t>
            </a:r>
            <a:r>
              <a:rPr lang="fi-FI" dirty="0"/>
              <a:t> esitteli vuonna 1996 World Wide Web </a:t>
            </a:r>
            <a:r>
              <a:rPr lang="fi-FI" dirty="0" err="1"/>
              <a:t>Consortium</a:t>
            </a:r>
            <a:r>
              <a:rPr lang="fi-FI" dirty="0"/>
              <a:t> (W3C), joka myös ylläpitää standardiaan. CSS on suunniteltu mahdollistamaan esityksen ja sisällön erottaminen toisistaan. Nyt web-suunnittelijat voivat siirtää verkkosivujen muotoilutiedot erilliseen tyylisivuun, mikä johtaa huomattavasti yksinkertaisempaan HTML-merkintään ja parempaan ylläpidettävyyteen.</a:t>
            </a:r>
          </a:p>
          <a:p>
            <a:pPr fontAlgn="base"/>
            <a:r>
              <a:rPr lang="fi-FI" dirty="0"/>
              <a:t>CSS3 on CSS-spesifikaatioiden uusin versio. CSS3 lisää useita uusia tyyliominaisuuksia ja parannuksia parantaakseen web-esitysominaisuuksia.</a:t>
            </a:r>
          </a:p>
          <a:p>
            <a:endParaRPr lang="fi-FI" dirty="0"/>
          </a:p>
        </p:txBody>
      </p:sp>
    </p:spTree>
    <p:extLst>
      <p:ext uri="{BB962C8B-B14F-4D97-AF65-F5344CB8AC3E}">
        <p14:creationId xmlns:p14="http://schemas.microsoft.com/office/powerpoint/2010/main" val="671980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45117858-0FFA-4547-BA4A-591DE77D3A58}"/>
              </a:ext>
            </a:extLst>
          </p:cNvPr>
          <p:cNvSpPr>
            <a:spLocks noGrp="1"/>
          </p:cNvSpPr>
          <p:nvPr>
            <p:ph type="title"/>
          </p:nvPr>
        </p:nvSpPr>
        <p:spPr/>
        <p:txBody>
          <a:bodyPr/>
          <a:lstStyle/>
          <a:p>
            <a:r>
              <a:rPr lang="fi-FI" dirty="0" err="1"/>
              <a:t>Selector</a:t>
            </a:r>
            <a:endParaRPr lang="fi-FI" dirty="0"/>
          </a:p>
        </p:txBody>
      </p:sp>
      <p:sp>
        <p:nvSpPr>
          <p:cNvPr id="3" name="Sisällön paikkamerkki 2">
            <a:extLst>
              <a:ext uri="{FF2B5EF4-FFF2-40B4-BE49-F238E27FC236}">
                <a16:creationId xmlns:a16="http://schemas.microsoft.com/office/drawing/2014/main" id="{344D5740-3153-4EDA-879A-0E2F3185994A}"/>
              </a:ext>
            </a:extLst>
          </p:cNvPr>
          <p:cNvSpPr>
            <a:spLocks noGrp="1"/>
          </p:cNvSpPr>
          <p:nvPr>
            <p:ph sz="half" idx="1"/>
          </p:nvPr>
        </p:nvSpPr>
        <p:spPr>
          <a:xfrm>
            <a:off x="1257300" y="1574358"/>
            <a:ext cx="4800600" cy="4331142"/>
          </a:xfrm>
        </p:spPr>
        <p:txBody>
          <a:bodyPr>
            <a:normAutofit fontScale="85000" lnSpcReduction="10000"/>
          </a:bodyPr>
          <a:lstStyle/>
          <a:p>
            <a:r>
              <a:rPr lang="fi-FI" u="sng" dirty="0">
                <a:hlinkClick r:id="rId2"/>
              </a:rPr>
              <a:t>Universal selector</a:t>
            </a:r>
            <a:endParaRPr lang="fi-FI" dirty="0"/>
          </a:p>
          <a:p>
            <a:r>
              <a:rPr lang="fi-FI" u="sng" dirty="0">
                <a:hlinkClick r:id="rId3"/>
              </a:rPr>
              <a:t>Element selector</a:t>
            </a:r>
            <a:endParaRPr lang="fi-FI" dirty="0"/>
          </a:p>
          <a:p>
            <a:r>
              <a:rPr lang="fi-FI" u="sng" dirty="0">
                <a:hlinkClick r:id="rId4"/>
              </a:rPr>
              <a:t>Element selector — list of elements</a:t>
            </a:r>
            <a:endParaRPr lang="fi-FI" dirty="0"/>
          </a:p>
          <a:p>
            <a:r>
              <a:rPr lang="fi-FI" u="sng" dirty="0">
                <a:hlinkClick r:id="rId5"/>
              </a:rPr>
              <a:t>Attribute selector — attribute presence</a:t>
            </a:r>
            <a:endParaRPr lang="fi-FI" dirty="0"/>
          </a:p>
          <a:p>
            <a:r>
              <a:rPr lang="fi-FI" u="sng" dirty="0">
                <a:hlinkClick r:id="rId6"/>
              </a:rPr>
              <a:t>Attribute selector — exact value</a:t>
            </a:r>
            <a:endParaRPr lang="fi-FI" dirty="0"/>
          </a:p>
          <a:p>
            <a:r>
              <a:rPr lang="en-US" u="sng" dirty="0">
                <a:hlinkClick r:id="rId7"/>
              </a:rPr>
              <a:t>Attribute</a:t>
            </a:r>
            <a:r>
              <a:rPr lang="fi-FI" u="sng" dirty="0">
                <a:hlinkClick r:id="rId7"/>
              </a:rPr>
              <a:t> </a:t>
            </a:r>
            <a:r>
              <a:rPr lang="en-US" u="sng" dirty="0">
                <a:hlinkClick r:id="rId7"/>
              </a:rPr>
              <a:t>selector — find a word</a:t>
            </a:r>
            <a:r>
              <a:rPr lang="fi-FI" u="sng" dirty="0">
                <a:hlinkClick r:id="rId7"/>
              </a:rPr>
              <a:t> </a:t>
            </a:r>
            <a:r>
              <a:rPr lang="en-US" u="sng" dirty="0">
                <a:hlinkClick r:id="rId7"/>
              </a:rPr>
              <a:t>within a list</a:t>
            </a:r>
            <a:endParaRPr lang="fi-FI" dirty="0"/>
          </a:p>
          <a:p>
            <a:r>
              <a:rPr lang="fi-FI" u="sng" dirty="0">
                <a:hlinkClick r:id="rId8"/>
              </a:rPr>
              <a:t>Attribute selector — multiple attributes</a:t>
            </a:r>
            <a:endParaRPr lang="fi-FI" dirty="0"/>
          </a:p>
          <a:p>
            <a:endParaRPr lang="fi-FI" dirty="0"/>
          </a:p>
        </p:txBody>
      </p:sp>
      <p:sp>
        <p:nvSpPr>
          <p:cNvPr id="5" name="Sisällön paikkamerkki 4">
            <a:extLst>
              <a:ext uri="{FF2B5EF4-FFF2-40B4-BE49-F238E27FC236}">
                <a16:creationId xmlns:a16="http://schemas.microsoft.com/office/drawing/2014/main" id="{89E2E004-683D-45F4-8623-320B2AAEBD68}"/>
              </a:ext>
            </a:extLst>
          </p:cNvPr>
          <p:cNvSpPr>
            <a:spLocks noGrp="1"/>
          </p:cNvSpPr>
          <p:nvPr>
            <p:ph sz="half" idx="2"/>
          </p:nvPr>
        </p:nvSpPr>
        <p:spPr>
          <a:xfrm>
            <a:off x="6647796" y="1574358"/>
            <a:ext cx="4800600" cy="4331142"/>
          </a:xfrm>
        </p:spPr>
        <p:txBody>
          <a:bodyPr>
            <a:normAutofit fontScale="85000" lnSpcReduction="10000"/>
          </a:bodyPr>
          <a:lstStyle/>
          <a:p>
            <a:r>
              <a:rPr lang="fi-FI" u="sng" dirty="0" err="1">
                <a:hlinkClick r:id="rId9"/>
              </a:rPr>
              <a:t>Attribute</a:t>
            </a:r>
            <a:r>
              <a:rPr lang="fi-FI" u="sng" dirty="0">
                <a:hlinkClick r:id="rId9"/>
              </a:rPr>
              <a:t> </a:t>
            </a:r>
            <a:r>
              <a:rPr lang="fi-FI" u="sng" dirty="0" err="1">
                <a:hlinkClick r:id="rId9"/>
              </a:rPr>
              <a:t>selector</a:t>
            </a:r>
            <a:r>
              <a:rPr lang="fi-FI" u="sng" dirty="0">
                <a:hlinkClick r:id="rId9"/>
              </a:rPr>
              <a:t> — </a:t>
            </a:r>
            <a:r>
              <a:rPr lang="fi-FI" u="sng" dirty="0" err="1">
                <a:hlinkClick r:id="rId9"/>
              </a:rPr>
              <a:t>language</a:t>
            </a:r>
            <a:r>
              <a:rPr lang="fi-FI" u="sng" dirty="0">
                <a:hlinkClick r:id="rId9"/>
              </a:rPr>
              <a:t> </a:t>
            </a:r>
            <a:r>
              <a:rPr lang="fi-FI" u="sng" dirty="0" err="1">
                <a:hlinkClick r:id="rId9"/>
              </a:rPr>
              <a:t>subcode</a:t>
            </a:r>
            <a:r>
              <a:rPr lang="fi-FI" u="sng" dirty="0">
                <a:hlinkClick r:id="rId9"/>
              </a:rPr>
              <a:t> </a:t>
            </a:r>
            <a:r>
              <a:rPr lang="fi-FI" u="sng" dirty="0" err="1">
                <a:hlinkClick r:id="rId9"/>
              </a:rPr>
              <a:t>matching</a:t>
            </a:r>
            <a:endParaRPr lang="fi-FI" dirty="0"/>
          </a:p>
          <a:p>
            <a:r>
              <a:rPr lang="en-US" u="sng" dirty="0">
                <a:hlinkClick r:id="rId10"/>
              </a:rPr>
              <a:t>Attribute</a:t>
            </a:r>
            <a:r>
              <a:rPr lang="fi-FI" u="sng" dirty="0">
                <a:hlinkClick r:id="rId10"/>
              </a:rPr>
              <a:t> </a:t>
            </a:r>
            <a:r>
              <a:rPr lang="en-US" u="sng" dirty="0">
                <a:hlinkClick r:id="rId10"/>
              </a:rPr>
              <a:t>selector</a:t>
            </a:r>
            <a:r>
              <a:rPr lang="fi-FI" u="sng" dirty="0">
                <a:hlinkClick r:id="rId10"/>
              </a:rPr>
              <a:t> </a:t>
            </a:r>
            <a:r>
              <a:rPr lang="en-US" u="sng" dirty="0">
                <a:hlinkClick r:id="rId10"/>
              </a:rPr>
              <a:t>substring</a:t>
            </a:r>
            <a:r>
              <a:rPr lang="fi-FI" u="sng" dirty="0">
                <a:hlinkClick r:id="rId10"/>
              </a:rPr>
              <a:t> </a:t>
            </a:r>
            <a:r>
              <a:rPr lang="en-US" u="sng" dirty="0">
                <a:hlinkClick r:id="rId10"/>
              </a:rPr>
              <a:t>matching — starts</a:t>
            </a:r>
            <a:r>
              <a:rPr lang="fi-FI" u="sng" dirty="0">
                <a:hlinkClick r:id="rId10"/>
              </a:rPr>
              <a:t> </a:t>
            </a:r>
            <a:r>
              <a:rPr lang="en-US" u="sng" dirty="0">
                <a:hlinkClick r:id="rId10"/>
              </a:rPr>
              <a:t>with</a:t>
            </a:r>
            <a:r>
              <a:rPr lang="fi-FI" u="sng" dirty="0">
                <a:hlinkClick r:id="rId10"/>
              </a:rPr>
              <a:t> </a:t>
            </a:r>
            <a:r>
              <a:rPr lang="en-US" u="sng" dirty="0">
                <a:hlinkClick r:id="rId10"/>
              </a:rPr>
              <a:t>value</a:t>
            </a:r>
            <a:endParaRPr lang="fi-FI" dirty="0"/>
          </a:p>
          <a:p>
            <a:r>
              <a:rPr lang="en-US" u="sng" dirty="0">
                <a:hlinkClick r:id="rId11"/>
              </a:rPr>
              <a:t>Attribute</a:t>
            </a:r>
            <a:r>
              <a:rPr lang="fi-FI" u="sng" dirty="0">
                <a:hlinkClick r:id="rId11"/>
              </a:rPr>
              <a:t> </a:t>
            </a:r>
            <a:r>
              <a:rPr lang="en-US" u="sng" dirty="0">
                <a:hlinkClick r:id="rId11"/>
              </a:rPr>
              <a:t>selector</a:t>
            </a:r>
            <a:r>
              <a:rPr lang="fi-FI" u="sng" dirty="0">
                <a:hlinkClick r:id="rId11"/>
              </a:rPr>
              <a:t> </a:t>
            </a:r>
            <a:r>
              <a:rPr lang="en-US" u="sng" dirty="0">
                <a:hlinkClick r:id="rId11"/>
              </a:rPr>
              <a:t>substring</a:t>
            </a:r>
            <a:r>
              <a:rPr lang="fi-FI" u="sng" dirty="0">
                <a:hlinkClick r:id="rId11"/>
              </a:rPr>
              <a:t> </a:t>
            </a:r>
            <a:r>
              <a:rPr lang="en-US" u="sng" dirty="0">
                <a:hlinkClick r:id="rId11"/>
              </a:rPr>
              <a:t>matching — ends</a:t>
            </a:r>
            <a:r>
              <a:rPr lang="fi-FI" u="sng" dirty="0">
                <a:hlinkClick r:id="rId11"/>
              </a:rPr>
              <a:t> </a:t>
            </a:r>
            <a:r>
              <a:rPr lang="en-US" u="sng" dirty="0">
                <a:hlinkClick r:id="rId11"/>
              </a:rPr>
              <a:t>with</a:t>
            </a:r>
            <a:r>
              <a:rPr lang="fi-FI" u="sng" dirty="0">
                <a:hlinkClick r:id="rId11"/>
              </a:rPr>
              <a:t> </a:t>
            </a:r>
            <a:r>
              <a:rPr lang="en-US" u="sng" dirty="0">
                <a:hlinkClick r:id="rId11"/>
              </a:rPr>
              <a:t>value</a:t>
            </a:r>
            <a:endParaRPr lang="fi-FI" dirty="0"/>
          </a:p>
          <a:p>
            <a:r>
              <a:rPr lang="en-US" u="sng" dirty="0">
                <a:hlinkClick r:id="rId12"/>
              </a:rPr>
              <a:t>Attribute</a:t>
            </a:r>
            <a:r>
              <a:rPr lang="fi-FI" u="sng" dirty="0">
                <a:hlinkClick r:id="rId12"/>
              </a:rPr>
              <a:t> </a:t>
            </a:r>
            <a:r>
              <a:rPr lang="en-US" u="sng" dirty="0">
                <a:hlinkClick r:id="rId12"/>
              </a:rPr>
              <a:t>selector</a:t>
            </a:r>
            <a:r>
              <a:rPr lang="fi-FI" u="sng" dirty="0">
                <a:hlinkClick r:id="rId12"/>
              </a:rPr>
              <a:t> </a:t>
            </a:r>
            <a:r>
              <a:rPr lang="en-US" u="sng" dirty="0">
                <a:hlinkClick r:id="rId12"/>
              </a:rPr>
              <a:t>substring</a:t>
            </a:r>
            <a:r>
              <a:rPr lang="fi-FI" u="sng" dirty="0">
                <a:hlinkClick r:id="rId12"/>
              </a:rPr>
              <a:t> </a:t>
            </a:r>
            <a:r>
              <a:rPr lang="en-US" u="sng" dirty="0">
                <a:hlinkClick r:id="rId12"/>
              </a:rPr>
              <a:t>matching — contains</a:t>
            </a:r>
            <a:r>
              <a:rPr lang="fi-FI" u="sng" dirty="0">
                <a:hlinkClick r:id="rId12"/>
              </a:rPr>
              <a:t> </a:t>
            </a:r>
            <a:r>
              <a:rPr lang="en-US" u="sng" dirty="0">
                <a:hlinkClick r:id="rId12"/>
              </a:rPr>
              <a:t>value</a:t>
            </a:r>
            <a:endParaRPr lang="fi-FI" dirty="0"/>
          </a:p>
          <a:p>
            <a:r>
              <a:rPr lang="fi-FI" u="sng" dirty="0">
                <a:hlinkClick r:id="rId13"/>
              </a:rPr>
              <a:t>Class </a:t>
            </a:r>
            <a:r>
              <a:rPr lang="fi-FI" u="sng" dirty="0" err="1">
                <a:hlinkClick r:id="rId13"/>
              </a:rPr>
              <a:t>selector</a:t>
            </a:r>
            <a:endParaRPr lang="fi-FI" dirty="0"/>
          </a:p>
          <a:p>
            <a:r>
              <a:rPr lang="en-US" u="sng" dirty="0">
                <a:hlinkClick r:id="rId14"/>
              </a:rPr>
              <a:t>Class selector — limited to a specific</a:t>
            </a:r>
            <a:r>
              <a:rPr lang="fi-FI" u="sng" dirty="0">
                <a:hlinkClick r:id="rId14"/>
              </a:rPr>
              <a:t> </a:t>
            </a:r>
            <a:r>
              <a:rPr lang="en-US" u="sng" dirty="0">
                <a:hlinkClick r:id="rId14"/>
              </a:rPr>
              <a:t>element</a:t>
            </a:r>
            <a:endParaRPr lang="fi-FI" dirty="0"/>
          </a:p>
          <a:p>
            <a:r>
              <a:rPr lang="fi-FI" u="sng" dirty="0">
                <a:hlinkClick r:id="rId15"/>
              </a:rPr>
              <a:t>Class </a:t>
            </a:r>
            <a:r>
              <a:rPr lang="fi-FI" u="sng" dirty="0" err="1">
                <a:hlinkClick r:id="rId15"/>
              </a:rPr>
              <a:t>selector</a:t>
            </a:r>
            <a:r>
              <a:rPr lang="fi-FI" u="sng" dirty="0">
                <a:hlinkClick r:id="rId15"/>
              </a:rPr>
              <a:t> — </a:t>
            </a:r>
            <a:r>
              <a:rPr lang="fi-FI" u="sng" dirty="0" err="1">
                <a:hlinkClick r:id="rId15"/>
              </a:rPr>
              <a:t>match</a:t>
            </a:r>
            <a:r>
              <a:rPr lang="fi-FI" u="sng" dirty="0">
                <a:hlinkClick r:id="rId15"/>
              </a:rPr>
              <a:t> </a:t>
            </a:r>
            <a:r>
              <a:rPr lang="fi-FI" u="sng" dirty="0" err="1">
                <a:hlinkClick r:id="rId15"/>
              </a:rPr>
              <a:t>multiple</a:t>
            </a:r>
            <a:r>
              <a:rPr lang="fi-FI" u="sng" dirty="0">
                <a:hlinkClick r:id="rId15"/>
              </a:rPr>
              <a:t> </a:t>
            </a:r>
            <a:r>
              <a:rPr lang="fi-FI" u="sng" dirty="0" err="1">
                <a:hlinkClick r:id="rId15"/>
              </a:rPr>
              <a:t>classes</a:t>
            </a:r>
            <a:endParaRPr lang="fi-FI" dirty="0"/>
          </a:p>
          <a:p>
            <a:r>
              <a:rPr lang="fi-FI" u="sng" dirty="0">
                <a:hlinkClick r:id="rId16"/>
              </a:rPr>
              <a:t>ID </a:t>
            </a:r>
            <a:r>
              <a:rPr lang="fi-FI" u="sng" dirty="0" err="1">
                <a:hlinkClick r:id="rId16"/>
              </a:rPr>
              <a:t>selector</a:t>
            </a:r>
            <a:endParaRPr lang="fi-FI" dirty="0"/>
          </a:p>
          <a:p>
            <a:r>
              <a:rPr lang="en-US" u="sng" dirty="0">
                <a:hlinkClick r:id="rId17"/>
              </a:rPr>
              <a:t>ID selector — limited to a selected</a:t>
            </a:r>
            <a:r>
              <a:rPr lang="fi-FI" u="sng" dirty="0">
                <a:hlinkClick r:id="rId17"/>
              </a:rPr>
              <a:t> </a:t>
            </a:r>
            <a:r>
              <a:rPr lang="en-US" u="sng" dirty="0">
                <a:hlinkClick r:id="rId17"/>
              </a:rPr>
              <a:t>element</a:t>
            </a:r>
            <a:endParaRPr lang="fi-FI" dirty="0"/>
          </a:p>
          <a:p>
            <a:endParaRPr lang="fi-FI" dirty="0"/>
          </a:p>
        </p:txBody>
      </p:sp>
    </p:spTree>
    <p:extLst>
      <p:ext uri="{BB962C8B-B14F-4D97-AF65-F5344CB8AC3E}">
        <p14:creationId xmlns:p14="http://schemas.microsoft.com/office/powerpoint/2010/main" val="1624168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1E2E3F5-8AA3-48C2-8E74-88D8E1450E6C}"/>
              </a:ext>
            </a:extLst>
          </p:cNvPr>
          <p:cNvSpPr>
            <a:spLocks noGrp="1"/>
          </p:cNvSpPr>
          <p:nvPr>
            <p:ph type="title"/>
          </p:nvPr>
        </p:nvSpPr>
        <p:spPr/>
        <p:txBody>
          <a:bodyPr>
            <a:normAutofit/>
          </a:bodyPr>
          <a:lstStyle/>
          <a:p>
            <a:r>
              <a:rPr lang="fi-FI" dirty="0"/>
              <a:t>1 CSS teksti ja väri, </a:t>
            </a:r>
            <a:r>
              <a:rPr lang="fi-FI" dirty="0" err="1"/>
              <a:t>text</a:t>
            </a:r>
            <a:r>
              <a:rPr lang="fi-FI" dirty="0"/>
              <a:t> and </a:t>
            </a:r>
            <a:r>
              <a:rPr lang="fi-FI" dirty="0" err="1"/>
              <a:t>color</a:t>
            </a:r>
            <a:endParaRPr lang="fi-FI" dirty="0"/>
          </a:p>
        </p:txBody>
      </p:sp>
      <p:sp>
        <p:nvSpPr>
          <p:cNvPr id="3" name="Sisällön paikkamerkki 2">
            <a:extLst>
              <a:ext uri="{FF2B5EF4-FFF2-40B4-BE49-F238E27FC236}">
                <a16:creationId xmlns:a16="http://schemas.microsoft.com/office/drawing/2014/main" id="{43271C56-9A0A-4994-BF0D-25C54E858470}"/>
              </a:ext>
            </a:extLst>
          </p:cNvPr>
          <p:cNvSpPr>
            <a:spLocks noGrp="1"/>
          </p:cNvSpPr>
          <p:nvPr>
            <p:ph idx="1"/>
          </p:nvPr>
        </p:nvSpPr>
        <p:spPr>
          <a:xfrm>
            <a:off x="448056" y="1447800"/>
            <a:ext cx="5276883" cy="3977640"/>
          </a:xfrm>
        </p:spPr>
        <p:txBody>
          <a:bodyPr>
            <a:normAutofit fontScale="92500" lnSpcReduction="20000"/>
          </a:bodyPr>
          <a:lstStyle/>
          <a:p>
            <a:r>
              <a:rPr lang="fi-FI" sz="2000" dirty="0"/>
              <a:t>CSS tarjoaa useita ominaisuuksia, joiden avulla voit määrittää erilaisia ​​tekstityylejä, kuten värit, tasaukset, välit, koristeet, muunnokset jne. erittäin helposti ja tehokkaasti.</a:t>
            </a:r>
          </a:p>
          <a:p>
            <a:endParaRPr lang="fi-FI" sz="2000" dirty="0"/>
          </a:p>
          <a:p>
            <a:r>
              <a:rPr lang="fi-FI" sz="2000" dirty="0"/>
              <a:t>Yleisesti käytetyt tekstiominaisuudet ovat: </a:t>
            </a:r>
            <a:r>
              <a:rPr lang="fi-FI" sz="2000" b="1" dirty="0" err="1"/>
              <a:t>text-align</a:t>
            </a:r>
            <a:r>
              <a:rPr lang="fi-FI" sz="2000" b="1" dirty="0"/>
              <a:t>, </a:t>
            </a:r>
            <a:r>
              <a:rPr lang="fi-FI" sz="2000" b="1" dirty="0" err="1"/>
              <a:t>text-decoration</a:t>
            </a:r>
            <a:r>
              <a:rPr lang="fi-FI" sz="2000" b="1" dirty="0"/>
              <a:t>, </a:t>
            </a:r>
            <a:r>
              <a:rPr lang="fi-FI" sz="2000" b="1" dirty="0" err="1"/>
              <a:t>text-transform</a:t>
            </a:r>
            <a:r>
              <a:rPr lang="fi-FI" sz="2000" b="1" dirty="0"/>
              <a:t>, </a:t>
            </a:r>
            <a:r>
              <a:rPr lang="fi-FI" sz="2000" b="1" dirty="0" err="1"/>
              <a:t>text-indent</a:t>
            </a:r>
            <a:r>
              <a:rPr lang="fi-FI" sz="2000" b="1" dirty="0"/>
              <a:t>, </a:t>
            </a:r>
            <a:r>
              <a:rPr lang="fi-FI" sz="2000" b="1" dirty="0" err="1"/>
              <a:t>line-height</a:t>
            </a:r>
            <a:r>
              <a:rPr lang="fi-FI" sz="2000" b="1" dirty="0"/>
              <a:t>, </a:t>
            </a:r>
            <a:r>
              <a:rPr lang="fi-FI" sz="2000" b="1" dirty="0" err="1"/>
              <a:t>letter-spacing</a:t>
            </a:r>
            <a:r>
              <a:rPr lang="fi-FI" sz="2000" b="1" dirty="0"/>
              <a:t>, </a:t>
            </a:r>
            <a:r>
              <a:rPr lang="fi-FI" sz="2000" b="1" dirty="0" err="1"/>
              <a:t>word-spacing</a:t>
            </a:r>
            <a:r>
              <a:rPr lang="fi-FI" sz="2000" b="1" dirty="0"/>
              <a:t>,</a:t>
            </a:r>
            <a:r>
              <a:rPr lang="fi-FI" sz="2000" dirty="0"/>
              <a:t> jne. </a:t>
            </a:r>
          </a:p>
          <a:p>
            <a:r>
              <a:rPr lang="fi-FI" sz="2000" dirty="0"/>
              <a:t>Näiden ominaisuuksien avulla voit hallita tarkasti merkkien , sanojen , välilyöntien ja niin edelleen visuaalista ulkonäköä.</a:t>
            </a:r>
          </a:p>
        </p:txBody>
      </p:sp>
      <p:sp>
        <p:nvSpPr>
          <p:cNvPr id="4" name="Suorakulmio 3">
            <a:extLst>
              <a:ext uri="{FF2B5EF4-FFF2-40B4-BE49-F238E27FC236}">
                <a16:creationId xmlns:a16="http://schemas.microsoft.com/office/drawing/2014/main" id="{0E7A09CE-76DA-4C00-A813-C9A02A46684B}"/>
              </a:ext>
            </a:extLst>
          </p:cNvPr>
          <p:cNvSpPr/>
          <p:nvPr/>
        </p:nvSpPr>
        <p:spPr>
          <a:xfrm>
            <a:off x="8041420" y="1340870"/>
            <a:ext cx="3904693" cy="5086521"/>
          </a:xfrm>
          <a:prstGeom prst="rect">
            <a:avLst/>
          </a:prstGeom>
        </p:spPr>
        <p:txBody>
          <a:bodyPr wrap="square">
            <a:spAutoFit/>
          </a:bodyPr>
          <a:lstStyle/>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Font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size</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Bold</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text</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Italic</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text</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Font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family</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Font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family</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 —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using</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 Google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6"/>
              </a:rPr>
              <a:t>Fonts</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7"/>
              </a:rPr>
              <a:t>Small-</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7"/>
              </a:rPr>
              <a:t>caps</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Small-caps</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 </a:t>
            </a:r>
            <a:r>
              <a:rPr lang="en-US"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vs</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 </a:t>
            </a:r>
            <a:r>
              <a:rPr lang="en-US"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all-small-caps</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Font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shortcut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9"/>
              </a:rPr>
              <a:t>property</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color</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background</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color</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shadows</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indent</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Line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height</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Letter</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spacing</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Word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spacing</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decoration</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alignment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 center</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alignment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 —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right</a:t>
            </a:r>
            <a:endParaRPr lang="fi-FI" sz="16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Text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alignment</a:t>
            </a:r>
            <a:r>
              <a:rPr lang="fi-FI"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 — </a:t>
            </a:r>
            <a:r>
              <a:rPr lang="fi-FI" sz="1600"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justify</a:t>
            </a:r>
            <a:endParaRPr lang="fi-FI"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4485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C3E8563-90E7-4A84-8A38-F30F5ADE7493}"/>
              </a:ext>
            </a:extLst>
          </p:cNvPr>
          <p:cNvSpPr>
            <a:spLocks noGrp="1"/>
          </p:cNvSpPr>
          <p:nvPr>
            <p:ph type="title"/>
          </p:nvPr>
        </p:nvSpPr>
        <p:spPr/>
        <p:txBody>
          <a:bodyPr/>
          <a:lstStyle/>
          <a:p>
            <a:r>
              <a:rPr lang="fi-FI" dirty="0"/>
              <a:t>Tekstin väri, </a:t>
            </a:r>
            <a:r>
              <a:rPr lang="fi-FI" dirty="0" err="1"/>
              <a:t>color</a:t>
            </a:r>
            <a:endParaRPr lang="fi-FI" dirty="0"/>
          </a:p>
        </p:txBody>
      </p:sp>
      <p:sp>
        <p:nvSpPr>
          <p:cNvPr id="3" name="Sisällön paikkamerkki 2">
            <a:extLst>
              <a:ext uri="{FF2B5EF4-FFF2-40B4-BE49-F238E27FC236}">
                <a16:creationId xmlns:a16="http://schemas.microsoft.com/office/drawing/2014/main" id="{1FC603FC-6772-4A8C-BF8F-72DC1586B634}"/>
              </a:ext>
            </a:extLst>
          </p:cNvPr>
          <p:cNvSpPr>
            <a:spLocks noGrp="1"/>
          </p:cNvSpPr>
          <p:nvPr>
            <p:ph sz="half" idx="1"/>
          </p:nvPr>
        </p:nvSpPr>
        <p:spPr>
          <a:xfrm>
            <a:off x="1257299" y="2286000"/>
            <a:ext cx="7111001" cy="3619500"/>
          </a:xfrm>
        </p:spPr>
        <p:txBody>
          <a:bodyPr/>
          <a:lstStyle/>
          <a:p>
            <a:r>
              <a:rPr lang="fi-FI" sz="2000" dirty="0"/>
              <a:t>tekstin värin määrittää CSS- </a:t>
            </a:r>
            <a:r>
              <a:rPr lang="fi-FI" sz="2000" dirty="0" err="1"/>
              <a:t>color</a:t>
            </a:r>
            <a:r>
              <a:rPr lang="fi-FI" sz="2000" dirty="0"/>
              <a:t> ominaisuus</a:t>
            </a:r>
            <a:r>
              <a:rPr lang="fi-FI" dirty="0"/>
              <a:t>.</a:t>
            </a:r>
          </a:p>
          <a:p>
            <a:endParaRPr lang="fi-FI" dirty="0"/>
          </a:p>
        </p:txBody>
      </p:sp>
      <p:pic>
        <p:nvPicPr>
          <p:cNvPr id="6" name="Kuva 5">
            <a:extLst>
              <a:ext uri="{FF2B5EF4-FFF2-40B4-BE49-F238E27FC236}">
                <a16:creationId xmlns:a16="http://schemas.microsoft.com/office/drawing/2014/main" id="{6E4F1D88-A80E-45DB-B6A0-275F673C4340}"/>
              </a:ext>
            </a:extLst>
          </p:cNvPr>
          <p:cNvPicPr>
            <a:picLocks noChangeAspect="1"/>
          </p:cNvPicPr>
          <p:nvPr/>
        </p:nvPicPr>
        <p:blipFill>
          <a:blip r:embed="rId2"/>
          <a:stretch>
            <a:fillRect/>
          </a:stretch>
        </p:blipFill>
        <p:spPr>
          <a:xfrm>
            <a:off x="1466850" y="3429000"/>
            <a:ext cx="3314700" cy="1123950"/>
          </a:xfrm>
          <a:prstGeom prst="rect">
            <a:avLst/>
          </a:prstGeom>
        </p:spPr>
      </p:pic>
    </p:spTree>
    <p:extLst>
      <p:ext uri="{BB962C8B-B14F-4D97-AF65-F5344CB8AC3E}">
        <p14:creationId xmlns:p14="http://schemas.microsoft.com/office/powerpoint/2010/main" val="2846644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09C21FC-F0EB-4FA4-91DC-821951721D09}"/>
              </a:ext>
            </a:extLst>
          </p:cNvPr>
          <p:cNvSpPr>
            <a:spLocks noGrp="1"/>
          </p:cNvSpPr>
          <p:nvPr>
            <p:ph type="title"/>
          </p:nvPr>
        </p:nvSpPr>
        <p:spPr/>
        <p:txBody>
          <a:bodyPr/>
          <a:lstStyle/>
          <a:p>
            <a:r>
              <a:rPr lang="fi-FI" dirty="0"/>
              <a:t>Tekstin tasaus, </a:t>
            </a:r>
            <a:r>
              <a:rPr lang="fi-FI" dirty="0" err="1"/>
              <a:t>text</a:t>
            </a:r>
            <a:r>
              <a:rPr lang="fi-FI" dirty="0"/>
              <a:t> </a:t>
            </a:r>
            <a:r>
              <a:rPr lang="fi-FI" dirty="0" err="1"/>
              <a:t>align</a:t>
            </a:r>
            <a:endParaRPr lang="fi-FI" dirty="0"/>
          </a:p>
        </p:txBody>
      </p:sp>
      <p:sp>
        <p:nvSpPr>
          <p:cNvPr id="3" name="Sisällön paikkamerkki 2">
            <a:extLst>
              <a:ext uri="{FF2B5EF4-FFF2-40B4-BE49-F238E27FC236}">
                <a16:creationId xmlns:a16="http://schemas.microsoft.com/office/drawing/2014/main" id="{F5BBE871-4C67-4074-B0D2-4A526656EF58}"/>
              </a:ext>
            </a:extLst>
          </p:cNvPr>
          <p:cNvSpPr>
            <a:spLocks noGrp="1"/>
          </p:cNvSpPr>
          <p:nvPr>
            <p:ph idx="1"/>
          </p:nvPr>
        </p:nvSpPr>
        <p:spPr>
          <a:xfrm>
            <a:off x="1251678" y="1128452"/>
            <a:ext cx="10178322" cy="1098282"/>
          </a:xfrm>
        </p:spPr>
        <p:txBody>
          <a:bodyPr>
            <a:normAutofit fontScale="92500" lnSpcReduction="20000"/>
          </a:bodyPr>
          <a:lstStyle/>
          <a:p>
            <a:r>
              <a:rPr lang="fi-FI" sz="2400" dirty="0">
                <a:hlinkClick r:id="rId2"/>
              </a:rPr>
              <a:t>https://developer.mozilla.org/en-US/docs/Web/CSS/text-align</a:t>
            </a:r>
            <a:endParaRPr lang="fi-FI" sz="2400" dirty="0"/>
          </a:p>
          <a:p>
            <a:r>
              <a:rPr lang="fi-FI" sz="2400" dirty="0"/>
              <a:t>Tekstilohkon sivureunojen tasaukseen käytetään </a:t>
            </a:r>
            <a:r>
              <a:rPr lang="fi-FI" sz="2400" dirty="0" err="1"/>
              <a:t>text</a:t>
            </a:r>
            <a:r>
              <a:rPr lang="fi-FI" sz="2400" dirty="0"/>
              <a:t>-</a:t>
            </a:r>
            <a:r>
              <a:rPr lang="fi-FI" sz="2400" dirty="0" err="1"/>
              <a:t>align</a:t>
            </a:r>
            <a:r>
              <a:rPr lang="fi-FI" sz="2400" dirty="0"/>
              <a:t>-ominaisuutta</a:t>
            </a:r>
          </a:p>
          <a:p>
            <a:pPr marL="0" indent="0">
              <a:buNone/>
            </a:pPr>
            <a:endParaRPr lang="fi-FI" sz="2400" dirty="0"/>
          </a:p>
        </p:txBody>
      </p:sp>
      <p:sp>
        <p:nvSpPr>
          <p:cNvPr id="5" name="Alatunnisteen paikkamerkki 4">
            <a:extLst>
              <a:ext uri="{FF2B5EF4-FFF2-40B4-BE49-F238E27FC236}">
                <a16:creationId xmlns:a16="http://schemas.microsoft.com/office/drawing/2014/main" id="{F5A6D4AF-758C-4D3F-B3C8-D615021ADB33}"/>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676ED2E6-8E1C-4050-A3D5-DB81A02D9698}"/>
              </a:ext>
            </a:extLst>
          </p:cNvPr>
          <p:cNvSpPr>
            <a:spLocks noGrp="1"/>
          </p:cNvSpPr>
          <p:nvPr>
            <p:ph type="sldNum" sz="quarter" idx="12"/>
          </p:nvPr>
        </p:nvSpPr>
        <p:spPr/>
        <p:txBody>
          <a:bodyPr/>
          <a:lstStyle/>
          <a:p>
            <a:pPr rtl="0"/>
            <a:fld id="{DBA1B0FB-D917-4C8C-928F-313BD683BF39}" type="slidenum">
              <a:rPr lang="fi-FI" smtClean="0"/>
              <a:t>23</a:t>
            </a:fld>
            <a:endParaRPr lang="fi-FI"/>
          </a:p>
        </p:txBody>
      </p:sp>
      <p:pic>
        <p:nvPicPr>
          <p:cNvPr id="7" name="Kuva 6">
            <a:extLst>
              <a:ext uri="{FF2B5EF4-FFF2-40B4-BE49-F238E27FC236}">
                <a16:creationId xmlns:a16="http://schemas.microsoft.com/office/drawing/2014/main" id="{378050C7-5054-408F-8CB7-A29552569D2E}"/>
              </a:ext>
            </a:extLst>
          </p:cNvPr>
          <p:cNvPicPr>
            <a:picLocks noChangeAspect="1"/>
          </p:cNvPicPr>
          <p:nvPr/>
        </p:nvPicPr>
        <p:blipFill>
          <a:blip r:embed="rId3"/>
          <a:stretch>
            <a:fillRect/>
          </a:stretch>
        </p:blipFill>
        <p:spPr>
          <a:xfrm>
            <a:off x="0" y="2123420"/>
            <a:ext cx="6605059" cy="3224893"/>
          </a:xfrm>
          <a:prstGeom prst="rect">
            <a:avLst/>
          </a:prstGeom>
        </p:spPr>
      </p:pic>
      <p:pic>
        <p:nvPicPr>
          <p:cNvPr id="8" name="Kuva 7">
            <a:extLst>
              <a:ext uri="{FF2B5EF4-FFF2-40B4-BE49-F238E27FC236}">
                <a16:creationId xmlns:a16="http://schemas.microsoft.com/office/drawing/2014/main" id="{805F598D-DF95-47E3-B23E-2AF80A092B06}"/>
              </a:ext>
            </a:extLst>
          </p:cNvPr>
          <p:cNvPicPr>
            <a:picLocks noChangeAspect="1"/>
          </p:cNvPicPr>
          <p:nvPr/>
        </p:nvPicPr>
        <p:blipFill>
          <a:blip r:embed="rId4"/>
          <a:stretch>
            <a:fillRect/>
          </a:stretch>
        </p:blipFill>
        <p:spPr>
          <a:xfrm>
            <a:off x="5292195" y="4734580"/>
            <a:ext cx="6899805" cy="2137968"/>
          </a:xfrm>
          <a:prstGeom prst="rect">
            <a:avLst/>
          </a:prstGeom>
        </p:spPr>
      </p:pic>
      <p:sp>
        <p:nvSpPr>
          <p:cNvPr id="9" name="Suorakulmio 8">
            <a:extLst>
              <a:ext uri="{FF2B5EF4-FFF2-40B4-BE49-F238E27FC236}">
                <a16:creationId xmlns:a16="http://schemas.microsoft.com/office/drawing/2014/main" id="{742B5AF2-210B-4CE7-94FA-6F18110FA65E}"/>
              </a:ext>
            </a:extLst>
          </p:cNvPr>
          <p:cNvSpPr/>
          <p:nvPr/>
        </p:nvSpPr>
        <p:spPr>
          <a:xfrm>
            <a:off x="6973067" y="2226734"/>
            <a:ext cx="5046134" cy="2554545"/>
          </a:xfrm>
          <a:prstGeom prst="rect">
            <a:avLst/>
          </a:prstGeom>
        </p:spPr>
        <p:txBody>
          <a:bodyPr wrap="square">
            <a:spAutoFit/>
          </a:bodyPr>
          <a:lstStyle/>
          <a:p>
            <a:r>
              <a:rPr lang="fi-FI" sz="2000" dirty="0"/>
              <a:t>Kun </a:t>
            </a:r>
            <a:r>
              <a:rPr lang="fi-FI" sz="2000" dirty="0" err="1"/>
              <a:t>text-align</a:t>
            </a:r>
            <a:r>
              <a:rPr lang="fi-FI" sz="2000" dirty="0"/>
              <a:t> asetuksena on </a:t>
            </a:r>
            <a:r>
              <a:rPr lang="fi-FI" sz="2000" dirty="0" err="1"/>
              <a:t>justify</a:t>
            </a:r>
            <a:r>
              <a:rPr lang="fi-FI" sz="2000" dirty="0"/>
              <a:t>, jokaista viivaa venytetään niin, että jokainen rivi on yhtä leveä (viimeistä riviä lukuun ottamatta) ja vasen ja oikea marginaali ovat suoria. </a:t>
            </a:r>
          </a:p>
          <a:p>
            <a:r>
              <a:rPr lang="fi-FI" sz="2000" dirty="0"/>
              <a:t>Tätä kohdistusta käytetään yleensä julkaisuissa, kuten aikakausi- ja sanomalehdissä.</a:t>
            </a:r>
          </a:p>
        </p:txBody>
      </p:sp>
      <p:sp>
        <p:nvSpPr>
          <p:cNvPr id="4" name="Suorakulmio 3">
            <a:extLst>
              <a:ext uri="{FF2B5EF4-FFF2-40B4-BE49-F238E27FC236}">
                <a16:creationId xmlns:a16="http://schemas.microsoft.com/office/drawing/2014/main" id="{D38F7977-418F-4150-97B4-A826329EDBCA}"/>
              </a:ext>
            </a:extLst>
          </p:cNvPr>
          <p:cNvSpPr/>
          <p:nvPr/>
        </p:nvSpPr>
        <p:spPr>
          <a:xfrm>
            <a:off x="0" y="6020115"/>
            <a:ext cx="6096000" cy="646331"/>
          </a:xfrm>
          <a:prstGeom prst="rect">
            <a:avLst/>
          </a:prstGeom>
        </p:spPr>
        <p:txBody>
          <a:bodyPr>
            <a:spAutoFit/>
          </a:bodyPr>
          <a:lstStyle/>
          <a:p>
            <a:r>
              <a:rPr lang="fi-FI" dirty="0">
                <a:hlinkClick r:id="rId2"/>
              </a:rPr>
              <a:t>https://developer.mozilla.org/en-US/docs/Web/CSS/text-align</a:t>
            </a:r>
            <a:r>
              <a:rPr lang="fi-FI" dirty="0"/>
              <a:t> center</a:t>
            </a:r>
          </a:p>
        </p:txBody>
      </p:sp>
    </p:spTree>
    <p:extLst>
      <p:ext uri="{BB962C8B-B14F-4D97-AF65-F5344CB8AC3E}">
        <p14:creationId xmlns:p14="http://schemas.microsoft.com/office/powerpoint/2010/main" val="101948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ED4D792-A815-4636-8CF2-DE8A454FCF65}"/>
              </a:ext>
            </a:extLst>
          </p:cNvPr>
          <p:cNvSpPr>
            <a:spLocks noGrp="1"/>
          </p:cNvSpPr>
          <p:nvPr>
            <p:ph type="title"/>
          </p:nvPr>
        </p:nvSpPr>
        <p:spPr>
          <a:xfrm>
            <a:off x="667910" y="430609"/>
            <a:ext cx="10987134" cy="557784"/>
          </a:xfrm>
        </p:spPr>
        <p:txBody>
          <a:bodyPr>
            <a:normAutofit/>
          </a:bodyPr>
          <a:lstStyle/>
          <a:p>
            <a:r>
              <a:rPr lang="fi-FI" dirty="0"/>
              <a:t>Tekstin koristelu, </a:t>
            </a:r>
            <a:r>
              <a:rPr lang="fi-FI" dirty="0" err="1"/>
              <a:t>text</a:t>
            </a:r>
            <a:r>
              <a:rPr lang="fi-FI" dirty="0"/>
              <a:t> </a:t>
            </a:r>
            <a:r>
              <a:rPr lang="fi-FI" dirty="0" err="1"/>
              <a:t>decoration</a:t>
            </a:r>
            <a:endParaRPr lang="fi-FI" dirty="0"/>
          </a:p>
        </p:txBody>
      </p:sp>
      <p:sp>
        <p:nvSpPr>
          <p:cNvPr id="3" name="Sisällön paikkamerkki 2">
            <a:extLst>
              <a:ext uri="{FF2B5EF4-FFF2-40B4-BE49-F238E27FC236}">
                <a16:creationId xmlns:a16="http://schemas.microsoft.com/office/drawing/2014/main" id="{5DCD6059-4858-495A-9A61-ED076B1E5D74}"/>
              </a:ext>
            </a:extLst>
          </p:cNvPr>
          <p:cNvSpPr>
            <a:spLocks noGrp="1"/>
          </p:cNvSpPr>
          <p:nvPr>
            <p:ph sz="half" idx="1"/>
          </p:nvPr>
        </p:nvSpPr>
        <p:spPr>
          <a:xfrm>
            <a:off x="841197" y="1823663"/>
            <a:ext cx="4800600" cy="3619500"/>
          </a:xfrm>
        </p:spPr>
        <p:txBody>
          <a:bodyPr>
            <a:normAutofit/>
          </a:bodyPr>
          <a:lstStyle/>
          <a:p>
            <a:r>
              <a:rPr lang="fi-FI" sz="2000" dirty="0"/>
              <a:t>Ominaisuutta </a:t>
            </a:r>
            <a:r>
              <a:rPr lang="fi-FI" sz="2000" dirty="0" err="1"/>
              <a:t>text-decoration</a:t>
            </a:r>
            <a:r>
              <a:rPr lang="fi-FI" sz="2000" dirty="0"/>
              <a:t> käytetään koristeiden asettamiseen tai poistamiseen tekstistä.</a:t>
            </a:r>
          </a:p>
          <a:p>
            <a:r>
              <a:rPr lang="fi-FI" sz="2000" dirty="0"/>
              <a:t>Tämä ominaisuus hyväksyy yleensä yhden seuraavista arvoista: </a:t>
            </a:r>
            <a:r>
              <a:rPr lang="fi-FI" sz="2000" dirty="0" err="1"/>
              <a:t>underline</a:t>
            </a:r>
            <a:r>
              <a:rPr lang="fi-FI" sz="2000" dirty="0"/>
              <a:t>, </a:t>
            </a:r>
            <a:r>
              <a:rPr lang="fi-FI" sz="2000" dirty="0" err="1"/>
              <a:t>overline</a:t>
            </a:r>
            <a:r>
              <a:rPr lang="fi-FI" sz="2000" dirty="0"/>
              <a:t>, </a:t>
            </a:r>
            <a:r>
              <a:rPr lang="fi-FI" sz="2000" dirty="0" err="1"/>
              <a:t>line-through</a:t>
            </a:r>
            <a:r>
              <a:rPr lang="fi-FI" sz="2000" dirty="0"/>
              <a:t>, ja </a:t>
            </a:r>
            <a:r>
              <a:rPr lang="fi-FI" sz="2000" dirty="0" err="1"/>
              <a:t>none</a:t>
            </a:r>
            <a:r>
              <a:rPr lang="fi-FI" sz="2000" dirty="0"/>
              <a:t>.</a:t>
            </a:r>
          </a:p>
          <a:p>
            <a:r>
              <a:rPr lang="fi-FI" sz="2000" b="1" dirty="0"/>
              <a:t>Vältä alleviivattua tekstiä, joka ei ole linkki, koska se saattaa hämmentää kävijää.</a:t>
            </a:r>
          </a:p>
        </p:txBody>
      </p:sp>
      <p:pic>
        <p:nvPicPr>
          <p:cNvPr id="7" name="Sisällön paikkamerkki 6">
            <a:extLst>
              <a:ext uri="{FF2B5EF4-FFF2-40B4-BE49-F238E27FC236}">
                <a16:creationId xmlns:a16="http://schemas.microsoft.com/office/drawing/2014/main" id="{100BF0F6-E2CA-4869-AE66-A98A1D587995}"/>
              </a:ext>
            </a:extLst>
          </p:cNvPr>
          <p:cNvPicPr>
            <a:picLocks noGrp="1" noChangeAspect="1"/>
          </p:cNvPicPr>
          <p:nvPr>
            <p:ph sz="half" idx="2"/>
          </p:nvPr>
        </p:nvPicPr>
        <p:blipFill>
          <a:blip r:embed="rId2"/>
          <a:stretch>
            <a:fillRect/>
          </a:stretch>
        </p:blipFill>
        <p:spPr>
          <a:xfrm>
            <a:off x="6792288" y="3684377"/>
            <a:ext cx="4800600" cy="2931731"/>
          </a:xfrm>
          <a:prstGeom prst="rect">
            <a:avLst/>
          </a:prstGeom>
        </p:spPr>
      </p:pic>
      <p:pic>
        <p:nvPicPr>
          <p:cNvPr id="6" name="Kuva 5">
            <a:extLst>
              <a:ext uri="{FF2B5EF4-FFF2-40B4-BE49-F238E27FC236}">
                <a16:creationId xmlns:a16="http://schemas.microsoft.com/office/drawing/2014/main" id="{D6604503-E754-4631-B313-8D2CEC0DC34E}"/>
              </a:ext>
            </a:extLst>
          </p:cNvPr>
          <p:cNvPicPr>
            <a:picLocks noChangeAspect="1"/>
          </p:cNvPicPr>
          <p:nvPr/>
        </p:nvPicPr>
        <p:blipFill>
          <a:blip r:embed="rId3"/>
          <a:stretch>
            <a:fillRect/>
          </a:stretch>
        </p:blipFill>
        <p:spPr>
          <a:xfrm>
            <a:off x="6715737" y="1263721"/>
            <a:ext cx="3724275" cy="2257425"/>
          </a:xfrm>
          <a:prstGeom prst="rect">
            <a:avLst/>
          </a:prstGeom>
        </p:spPr>
      </p:pic>
    </p:spTree>
    <p:extLst>
      <p:ext uri="{BB962C8B-B14F-4D97-AF65-F5344CB8AC3E}">
        <p14:creationId xmlns:p14="http://schemas.microsoft.com/office/powerpoint/2010/main" val="105816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8FFCF75-A41E-4F9A-8E7C-1CBAF90979D4}"/>
              </a:ext>
            </a:extLst>
          </p:cNvPr>
          <p:cNvSpPr>
            <a:spLocks noGrp="1"/>
          </p:cNvSpPr>
          <p:nvPr>
            <p:ph type="title"/>
          </p:nvPr>
        </p:nvSpPr>
        <p:spPr>
          <a:xfrm>
            <a:off x="572494" y="430609"/>
            <a:ext cx="11082550" cy="557784"/>
          </a:xfrm>
        </p:spPr>
        <p:txBody>
          <a:bodyPr/>
          <a:lstStyle/>
          <a:p>
            <a:r>
              <a:rPr lang="fi-FI" dirty="0"/>
              <a:t>Alleviivauksen poistaminen linkistä, </a:t>
            </a:r>
            <a:r>
              <a:rPr lang="fi-FI" dirty="0" err="1"/>
              <a:t>none</a:t>
            </a:r>
            <a:endParaRPr lang="fi-FI" dirty="0"/>
          </a:p>
        </p:txBody>
      </p:sp>
      <p:sp>
        <p:nvSpPr>
          <p:cNvPr id="3" name="Sisällön paikkamerkki 2">
            <a:extLst>
              <a:ext uri="{FF2B5EF4-FFF2-40B4-BE49-F238E27FC236}">
                <a16:creationId xmlns:a16="http://schemas.microsoft.com/office/drawing/2014/main" id="{951E60F7-4C23-4F6D-949C-29B33673C342}"/>
              </a:ext>
            </a:extLst>
          </p:cNvPr>
          <p:cNvSpPr>
            <a:spLocks noGrp="1"/>
          </p:cNvSpPr>
          <p:nvPr>
            <p:ph sz="half" idx="1"/>
          </p:nvPr>
        </p:nvSpPr>
        <p:spPr/>
        <p:txBody>
          <a:bodyPr>
            <a:normAutofit/>
          </a:bodyPr>
          <a:lstStyle/>
          <a:p>
            <a:r>
              <a:rPr lang="fi-FI" sz="2000" dirty="0"/>
              <a:t>Ominaisuutta </a:t>
            </a:r>
            <a:r>
              <a:rPr lang="fi-FI" sz="2000" dirty="0" err="1"/>
              <a:t>text-decoration</a:t>
            </a:r>
            <a:r>
              <a:rPr lang="fi-FI" sz="2000" dirty="0"/>
              <a:t> käytetään laajasti poistamaan oletusarvoinen alleviivaus HTML - hyperlinkeistä . </a:t>
            </a:r>
          </a:p>
          <a:p>
            <a:r>
              <a:rPr lang="fi-FI" sz="2000" dirty="0"/>
              <a:t>Voit myös tarjota muita visuaalisia vihjeitä, jotta se erottuu tavallisesta tekstistä, esimerkiksi käyttämällä pisteviivaa tasaisen alleviivauksen sijaan.</a:t>
            </a:r>
          </a:p>
        </p:txBody>
      </p:sp>
      <p:sp>
        <p:nvSpPr>
          <p:cNvPr id="4" name="Sisällön paikkamerkki 3">
            <a:extLst>
              <a:ext uri="{FF2B5EF4-FFF2-40B4-BE49-F238E27FC236}">
                <a16:creationId xmlns:a16="http://schemas.microsoft.com/office/drawing/2014/main" id="{CA101375-A96F-4031-8883-FF2A3BF8B73C}"/>
              </a:ext>
            </a:extLst>
          </p:cNvPr>
          <p:cNvSpPr>
            <a:spLocks noGrp="1"/>
          </p:cNvSpPr>
          <p:nvPr>
            <p:ph sz="half" idx="2"/>
          </p:nvPr>
        </p:nvSpPr>
        <p:spPr/>
        <p:txBody>
          <a:bodyPr>
            <a:normAutofit/>
          </a:bodyPr>
          <a:lstStyle/>
          <a:p>
            <a:r>
              <a:rPr lang="fi-FI" sz="2000" dirty="0"/>
              <a:t>Kun luot HTML-linkin , sisäänrakennetut selaimet alleviivaavat sen automaattisesti ja käyttävät sinistä väriä, jotta lukijat näkevät selvästi, mikä teksti on napsautettavaa.</a:t>
            </a:r>
          </a:p>
        </p:txBody>
      </p:sp>
      <p:pic>
        <p:nvPicPr>
          <p:cNvPr id="5" name="Kuva 4">
            <a:extLst>
              <a:ext uri="{FF2B5EF4-FFF2-40B4-BE49-F238E27FC236}">
                <a16:creationId xmlns:a16="http://schemas.microsoft.com/office/drawing/2014/main" id="{8663F180-31AC-4AE6-A5CB-8AFE35858FC5}"/>
              </a:ext>
            </a:extLst>
          </p:cNvPr>
          <p:cNvPicPr>
            <a:picLocks noChangeAspect="1"/>
          </p:cNvPicPr>
          <p:nvPr/>
        </p:nvPicPr>
        <p:blipFill>
          <a:blip r:embed="rId2"/>
          <a:stretch>
            <a:fillRect/>
          </a:stretch>
        </p:blipFill>
        <p:spPr>
          <a:xfrm>
            <a:off x="1251678" y="4859658"/>
            <a:ext cx="4467225" cy="1457325"/>
          </a:xfrm>
          <a:prstGeom prst="rect">
            <a:avLst/>
          </a:prstGeom>
        </p:spPr>
      </p:pic>
    </p:spTree>
    <p:extLst>
      <p:ext uri="{BB962C8B-B14F-4D97-AF65-F5344CB8AC3E}">
        <p14:creationId xmlns:p14="http://schemas.microsoft.com/office/powerpoint/2010/main" val="2541794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02EF28-1FB8-4EE1-874C-B1D4C94A905F}"/>
              </a:ext>
            </a:extLst>
          </p:cNvPr>
          <p:cNvSpPr>
            <a:spLocks noGrp="1"/>
          </p:cNvSpPr>
          <p:nvPr>
            <p:ph type="title"/>
          </p:nvPr>
        </p:nvSpPr>
        <p:spPr>
          <a:xfrm>
            <a:off x="596348" y="430609"/>
            <a:ext cx="11058696" cy="557784"/>
          </a:xfrm>
        </p:spPr>
        <p:txBody>
          <a:bodyPr>
            <a:normAutofit/>
          </a:bodyPr>
          <a:lstStyle/>
          <a:p>
            <a:r>
              <a:rPr lang="fi-FI" dirty="0"/>
              <a:t>Suuraakkoset </a:t>
            </a:r>
            <a:r>
              <a:rPr lang="fi-FI" dirty="0" err="1"/>
              <a:t>jne</a:t>
            </a:r>
            <a:r>
              <a:rPr lang="fi-FI" dirty="0"/>
              <a:t>, </a:t>
            </a:r>
            <a:r>
              <a:rPr lang="fi-FI" dirty="0" err="1"/>
              <a:t>Text-transform</a:t>
            </a:r>
            <a:endParaRPr lang="fi-FI" dirty="0"/>
          </a:p>
        </p:txBody>
      </p:sp>
      <p:sp>
        <p:nvSpPr>
          <p:cNvPr id="3" name="Sisällön paikkamerkki 2">
            <a:extLst>
              <a:ext uri="{FF2B5EF4-FFF2-40B4-BE49-F238E27FC236}">
                <a16:creationId xmlns:a16="http://schemas.microsoft.com/office/drawing/2014/main" id="{993E5D68-BE21-40CD-84CE-62DE6EA1DA0F}"/>
              </a:ext>
            </a:extLst>
          </p:cNvPr>
          <p:cNvSpPr>
            <a:spLocks noGrp="1"/>
          </p:cNvSpPr>
          <p:nvPr>
            <p:ph sz="half" idx="1"/>
          </p:nvPr>
        </p:nvSpPr>
        <p:spPr>
          <a:xfrm>
            <a:off x="1257300" y="1546261"/>
            <a:ext cx="4800600" cy="4881130"/>
          </a:xfrm>
        </p:spPr>
        <p:txBody>
          <a:bodyPr>
            <a:noAutofit/>
          </a:bodyPr>
          <a:lstStyle/>
          <a:p>
            <a:r>
              <a:rPr lang="fi-FI" sz="2000" dirty="0"/>
              <a:t>Ominaisuutta </a:t>
            </a:r>
            <a:r>
              <a:rPr lang="fi-FI" sz="2000" dirty="0" err="1"/>
              <a:t>text-transform</a:t>
            </a:r>
            <a:r>
              <a:rPr lang="fi-FI" sz="2000" dirty="0"/>
              <a:t> käytetään asettamaan tekstiin suuraakkoset, </a:t>
            </a:r>
            <a:r>
              <a:rPr lang="fi-FI" sz="2000" dirty="0" err="1"/>
              <a:t>ekat</a:t>
            </a:r>
            <a:r>
              <a:rPr lang="fi-FI" sz="2000" dirty="0"/>
              <a:t> kirjaimet isolla tai pienet aakkoset.</a:t>
            </a:r>
          </a:p>
          <a:p>
            <a:r>
              <a:rPr lang="fi-FI" sz="2000" dirty="0"/>
              <a:t>Teksti kirjoitetaan usein sekakokoisilla kirjaimilla. Tietyissä tilanteissa saatat kuitenkin haluta näyttää tekstisi täysin eri kirjainmuodoissa. </a:t>
            </a:r>
          </a:p>
          <a:p>
            <a:r>
              <a:rPr lang="fi-FI" sz="2000" dirty="0"/>
              <a:t>Tämän ominaisuuden avulla voit muuttaa elementin tekstisisällön isoiksi tai pieniksi kirjaimilla tai kirjoittaa jokaisen sanan ensimmäisen kirjaimen isolla alkuperäistä tekstiä muuttamatta.</a:t>
            </a:r>
          </a:p>
        </p:txBody>
      </p:sp>
      <p:pic>
        <p:nvPicPr>
          <p:cNvPr id="5" name="Kuva 4">
            <a:extLst>
              <a:ext uri="{FF2B5EF4-FFF2-40B4-BE49-F238E27FC236}">
                <a16:creationId xmlns:a16="http://schemas.microsoft.com/office/drawing/2014/main" id="{4DA7D34C-3EE2-4083-8492-2A5C741340C6}"/>
              </a:ext>
            </a:extLst>
          </p:cNvPr>
          <p:cNvPicPr>
            <a:picLocks noChangeAspect="1"/>
          </p:cNvPicPr>
          <p:nvPr/>
        </p:nvPicPr>
        <p:blipFill>
          <a:blip r:embed="rId2"/>
          <a:stretch>
            <a:fillRect/>
          </a:stretch>
        </p:blipFill>
        <p:spPr>
          <a:xfrm>
            <a:off x="7158811" y="2516584"/>
            <a:ext cx="4657725" cy="3248025"/>
          </a:xfrm>
          <a:prstGeom prst="rect">
            <a:avLst/>
          </a:prstGeom>
        </p:spPr>
      </p:pic>
      <p:pic>
        <p:nvPicPr>
          <p:cNvPr id="6" name="Kuva 5">
            <a:extLst>
              <a:ext uri="{FF2B5EF4-FFF2-40B4-BE49-F238E27FC236}">
                <a16:creationId xmlns:a16="http://schemas.microsoft.com/office/drawing/2014/main" id="{A784027D-D909-4C5C-88D6-AD92CC84B340}"/>
              </a:ext>
            </a:extLst>
          </p:cNvPr>
          <p:cNvPicPr>
            <a:picLocks noChangeAspect="1"/>
          </p:cNvPicPr>
          <p:nvPr/>
        </p:nvPicPr>
        <p:blipFill>
          <a:blip r:embed="rId3"/>
          <a:stretch>
            <a:fillRect/>
          </a:stretch>
        </p:blipFill>
        <p:spPr>
          <a:xfrm>
            <a:off x="7345029" y="316632"/>
            <a:ext cx="4543425" cy="2085975"/>
          </a:xfrm>
          <a:prstGeom prst="rect">
            <a:avLst/>
          </a:prstGeom>
        </p:spPr>
      </p:pic>
    </p:spTree>
    <p:extLst>
      <p:ext uri="{BB962C8B-B14F-4D97-AF65-F5344CB8AC3E}">
        <p14:creationId xmlns:p14="http://schemas.microsoft.com/office/powerpoint/2010/main" val="1824283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51291F7-9717-49F4-8F58-010B23150F12}"/>
              </a:ext>
            </a:extLst>
          </p:cNvPr>
          <p:cNvSpPr>
            <a:spLocks noGrp="1"/>
          </p:cNvSpPr>
          <p:nvPr>
            <p:ph type="title"/>
          </p:nvPr>
        </p:nvSpPr>
        <p:spPr>
          <a:xfrm>
            <a:off x="564542" y="430609"/>
            <a:ext cx="11090501" cy="557784"/>
          </a:xfrm>
        </p:spPr>
        <p:txBody>
          <a:bodyPr>
            <a:normAutofit/>
          </a:bodyPr>
          <a:lstStyle/>
          <a:p>
            <a:r>
              <a:rPr lang="fi-FI" dirty="0" err="1"/>
              <a:t>Text-indent</a:t>
            </a:r>
            <a:r>
              <a:rPr lang="fi-FI" dirty="0"/>
              <a:t>, </a:t>
            </a:r>
            <a:r>
              <a:rPr lang="fi-FI" dirty="0" err="1"/>
              <a:t>ekan</a:t>
            </a:r>
            <a:r>
              <a:rPr lang="fi-FI" dirty="0"/>
              <a:t> rivin sisennys</a:t>
            </a:r>
          </a:p>
        </p:txBody>
      </p:sp>
      <p:sp>
        <p:nvSpPr>
          <p:cNvPr id="3" name="Sisällön paikkamerkki 2">
            <a:extLst>
              <a:ext uri="{FF2B5EF4-FFF2-40B4-BE49-F238E27FC236}">
                <a16:creationId xmlns:a16="http://schemas.microsoft.com/office/drawing/2014/main" id="{BABAE962-E344-437A-8BD5-3786FBDA08BD}"/>
              </a:ext>
            </a:extLst>
          </p:cNvPr>
          <p:cNvSpPr>
            <a:spLocks noGrp="1"/>
          </p:cNvSpPr>
          <p:nvPr>
            <p:ph sz="half" idx="1"/>
          </p:nvPr>
        </p:nvSpPr>
        <p:spPr>
          <a:xfrm>
            <a:off x="1257300" y="1510301"/>
            <a:ext cx="4800600" cy="4965313"/>
          </a:xfrm>
        </p:spPr>
        <p:txBody>
          <a:bodyPr>
            <a:normAutofit/>
          </a:bodyPr>
          <a:lstStyle/>
          <a:p>
            <a:r>
              <a:rPr lang="fi-FI" sz="2000" dirty="0"/>
              <a:t>Ominaisuutta </a:t>
            </a:r>
            <a:r>
              <a:rPr lang="fi-FI" sz="2000" dirty="0" err="1"/>
              <a:t>text-indent</a:t>
            </a:r>
            <a:r>
              <a:rPr lang="fi-FI" sz="2000" dirty="0"/>
              <a:t> käytetään määrittämään </a:t>
            </a:r>
            <a:r>
              <a:rPr lang="fi-FI" sz="2000" dirty="0" err="1"/>
              <a:t>tekstilohkon</a:t>
            </a:r>
            <a:r>
              <a:rPr lang="fi-FI" sz="2000" dirty="0"/>
              <a:t> ensimmäisen tekstirivin sisennys. Se tehdään yleensä lisäämällä tyhjä tila ennen ensimmäistä tekstiriviä.</a:t>
            </a:r>
          </a:p>
          <a:p>
            <a:r>
              <a:rPr lang="fi-FI" sz="2000" dirty="0"/>
              <a:t>Sisennyksen koko voidaan määrittää käyttämällä prosentteja (%), pituusarvoja pikseleinä, </a:t>
            </a:r>
            <a:r>
              <a:rPr lang="fi-FI" sz="2000" dirty="0" err="1"/>
              <a:t>ems</a:t>
            </a:r>
            <a:r>
              <a:rPr lang="fi-FI" sz="2000" dirty="0"/>
              <a:t>-arvoja jne.</a:t>
            </a:r>
          </a:p>
          <a:p>
            <a:r>
              <a:rPr lang="fi-FI" sz="2000" dirty="0"/>
              <a:t>Seuraava tyylisääntö sisentää kappaleiden ensimmäisen rivin 100 pikselillä.</a:t>
            </a:r>
          </a:p>
          <a:p>
            <a:r>
              <a:rPr lang="fi-FI" sz="2000" dirty="0">
                <a:hlinkClick r:id="rId2"/>
              </a:rPr>
              <a:t>https://developer.mozilla.org/en-US/docs/Web/CSS/text-indent</a:t>
            </a:r>
            <a:endParaRPr lang="fi-FI" sz="2000" dirty="0"/>
          </a:p>
        </p:txBody>
      </p:sp>
      <p:pic>
        <p:nvPicPr>
          <p:cNvPr id="5" name="Kuva 4">
            <a:extLst>
              <a:ext uri="{FF2B5EF4-FFF2-40B4-BE49-F238E27FC236}">
                <a16:creationId xmlns:a16="http://schemas.microsoft.com/office/drawing/2014/main" id="{208EF2C6-6AC7-4EEE-9A95-54C03B115A75}"/>
              </a:ext>
            </a:extLst>
          </p:cNvPr>
          <p:cNvPicPr>
            <a:picLocks noChangeAspect="1"/>
          </p:cNvPicPr>
          <p:nvPr/>
        </p:nvPicPr>
        <p:blipFill>
          <a:blip r:embed="rId3"/>
          <a:stretch>
            <a:fillRect/>
          </a:stretch>
        </p:blipFill>
        <p:spPr>
          <a:xfrm>
            <a:off x="6641607" y="3206541"/>
            <a:ext cx="4219575" cy="1133475"/>
          </a:xfrm>
          <a:prstGeom prst="rect">
            <a:avLst/>
          </a:prstGeom>
        </p:spPr>
      </p:pic>
      <p:pic>
        <p:nvPicPr>
          <p:cNvPr id="6" name="Kuva 5">
            <a:extLst>
              <a:ext uri="{FF2B5EF4-FFF2-40B4-BE49-F238E27FC236}">
                <a16:creationId xmlns:a16="http://schemas.microsoft.com/office/drawing/2014/main" id="{DB3F87D8-18FB-4F46-95AE-C6F8DB06BBAA}"/>
              </a:ext>
            </a:extLst>
          </p:cNvPr>
          <p:cNvPicPr>
            <a:picLocks noChangeAspect="1"/>
          </p:cNvPicPr>
          <p:nvPr/>
        </p:nvPicPr>
        <p:blipFill>
          <a:blip r:embed="rId4"/>
          <a:stretch>
            <a:fillRect/>
          </a:stretch>
        </p:blipFill>
        <p:spPr>
          <a:xfrm>
            <a:off x="6431170" y="1730628"/>
            <a:ext cx="5223874" cy="1146704"/>
          </a:xfrm>
          <a:prstGeom prst="rect">
            <a:avLst/>
          </a:prstGeom>
        </p:spPr>
      </p:pic>
    </p:spTree>
    <p:extLst>
      <p:ext uri="{BB962C8B-B14F-4D97-AF65-F5344CB8AC3E}">
        <p14:creationId xmlns:p14="http://schemas.microsoft.com/office/powerpoint/2010/main" val="54709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8A20EA2-3967-4306-9984-34AE8AEA1205}"/>
              </a:ext>
            </a:extLst>
          </p:cNvPr>
          <p:cNvSpPr>
            <a:spLocks noGrp="1"/>
          </p:cNvSpPr>
          <p:nvPr>
            <p:ph type="title"/>
          </p:nvPr>
        </p:nvSpPr>
        <p:spPr>
          <a:xfrm>
            <a:off x="644056" y="430609"/>
            <a:ext cx="11010988" cy="557784"/>
          </a:xfrm>
        </p:spPr>
        <p:txBody>
          <a:bodyPr/>
          <a:lstStyle/>
          <a:p>
            <a:r>
              <a:rPr lang="fi-FI" dirty="0" err="1"/>
              <a:t>Letter-spacing</a:t>
            </a:r>
            <a:r>
              <a:rPr lang="fi-FI" dirty="0"/>
              <a:t>, kirjasinväli</a:t>
            </a:r>
          </a:p>
        </p:txBody>
      </p:sp>
      <p:sp>
        <p:nvSpPr>
          <p:cNvPr id="3" name="Sisällön paikkamerkki 2">
            <a:extLst>
              <a:ext uri="{FF2B5EF4-FFF2-40B4-BE49-F238E27FC236}">
                <a16:creationId xmlns:a16="http://schemas.microsoft.com/office/drawing/2014/main" id="{38F0EB36-E0EC-4B1D-9991-CE05499AE178}"/>
              </a:ext>
            </a:extLst>
          </p:cNvPr>
          <p:cNvSpPr>
            <a:spLocks noGrp="1"/>
          </p:cNvSpPr>
          <p:nvPr>
            <p:ph sz="half" idx="1"/>
          </p:nvPr>
        </p:nvSpPr>
        <p:spPr>
          <a:xfrm>
            <a:off x="904126" y="2530564"/>
            <a:ext cx="5153774" cy="4073436"/>
          </a:xfrm>
        </p:spPr>
        <p:txBody>
          <a:bodyPr>
            <a:normAutofit fontScale="92500" lnSpcReduction="10000"/>
          </a:bodyPr>
          <a:lstStyle/>
          <a:p>
            <a:r>
              <a:rPr lang="fi-FI" dirty="0"/>
              <a:t>Ominaisuutta </a:t>
            </a:r>
            <a:r>
              <a:rPr lang="fi-FI" dirty="0" err="1"/>
              <a:t>letter-spacing</a:t>
            </a:r>
            <a:r>
              <a:rPr lang="fi-FI" dirty="0"/>
              <a:t> käytetään lisäämään tekstin merkkien väliä.</a:t>
            </a:r>
          </a:p>
          <a:p>
            <a:r>
              <a:rPr lang="fi-FI" dirty="0"/>
              <a:t>Tämä ominaisuus voi ottaa pituusarvon pikseleinä, </a:t>
            </a:r>
            <a:r>
              <a:rPr lang="fi-FI" dirty="0" err="1"/>
              <a:t>ems</a:t>
            </a:r>
            <a:r>
              <a:rPr lang="fi-FI" dirty="0"/>
              <a:t>-arvoina jne. </a:t>
            </a:r>
          </a:p>
          <a:p>
            <a:r>
              <a:rPr lang="fi-FI" dirty="0"/>
              <a:t>Se voi hyväksyä myös negatiivisia arvoja. </a:t>
            </a:r>
          </a:p>
          <a:p>
            <a:r>
              <a:rPr lang="fi-FI" dirty="0"/>
              <a:t>Kun asetat kirjainväliä, pituusarvo ilmaisee välin oletusmerkkivälin lisäksi.</a:t>
            </a:r>
          </a:p>
          <a:p>
            <a:r>
              <a:rPr lang="fi-FI" dirty="0">
                <a:hlinkClick r:id="rId2"/>
              </a:rPr>
              <a:t>https://developer.mozilla.org/en-US/docs/Web/CSS/letter-spacing</a:t>
            </a:r>
            <a:endParaRPr lang="fi-FI" dirty="0"/>
          </a:p>
          <a:p>
            <a:r>
              <a:rPr lang="fi-FI" dirty="0">
                <a:hlinkClick r:id="rId3"/>
              </a:rPr>
              <a:t>https://developer.mozilla.org/en-US/docs/Web/CSS/word-spacing</a:t>
            </a:r>
            <a:endParaRPr lang="fi-FI" dirty="0"/>
          </a:p>
          <a:p>
            <a:endParaRPr lang="fi-FI" dirty="0"/>
          </a:p>
        </p:txBody>
      </p:sp>
      <p:pic>
        <p:nvPicPr>
          <p:cNvPr id="5" name="Kuva 4">
            <a:extLst>
              <a:ext uri="{FF2B5EF4-FFF2-40B4-BE49-F238E27FC236}">
                <a16:creationId xmlns:a16="http://schemas.microsoft.com/office/drawing/2014/main" id="{61DC74DB-BD12-4884-9080-689CA93E42A4}"/>
              </a:ext>
            </a:extLst>
          </p:cNvPr>
          <p:cNvPicPr>
            <a:picLocks noChangeAspect="1"/>
          </p:cNvPicPr>
          <p:nvPr/>
        </p:nvPicPr>
        <p:blipFill>
          <a:blip r:embed="rId4"/>
          <a:stretch>
            <a:fillRect/>
          </a:stretch>
        </p:blipFill>
        <p:spPr>
          <a:xfrm>
            <a:off x="6787199" y="2931263"/>
            <a:ext cx="4457700" cy="2152650"/>
          </a:xfrm>
          <a:prstGeom prst="rect">
            <a:avLst/>
          </a:prstGeom>
        </p:spPr>
      </p:pic>
      <p:pic>
        <p:nvPicPr>
          <p:cNvPr id="6" name="Kuva 5">
            <a:extLst>
              <a:ext uri="{FF2B5EF4-FFF2-40B4-BE49-F238E27FC236}">
                <a16:creationId xmlns:a16="http://schemas.microsoft.com/office/drawing/2014/main" id="{F6AF8EA8-DA85-434F-BE90-470EB5834647}"/>
              </a:ext>
            </a:extLst>
          </p:cNvPr>
          <p:cNvPicPr>
            <a:picLocks noChangeAspect="1"/>
          </p:cNvPicPr>
          <p:nvPr/>
        </p:nvPicPr>
        <p:blipFill>
          <a:blip r:embed="rId5"/>
          <a:stretch>
            <a:fillRect/>
          </a:stretch>
        </p:blipFill>
        <p:spPr>
          <a:xfrm>
            <a:off x="823694" y="1198735"/>
            <a:ext cx="8115300" cy="1285875"/>
          </a:xfrm>
          <a:prstGeom prst="rect">
            <a:avLst/>
          </a:prstGeom>
        </p:spPr>
      </p:pic>
    </p:spTree>
    <p:extLst>
      <p:ext uri="{BB962C8B-B14F-4D97-AF65-F5344CB8AC3E}">
        <p14:creationId xmlns:p14="http://schemas.microsoft.com/office/powerpoint/2010/main" val="1705422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D2729D2-4426-4B4C-AA0E-358CB21B7649}"/>
              </a:ext>
            </a:extLst>
          </p:cNvPr>
          <p:cNvSpPr>
            <a:spLocks noGrp="1"/>
          </p:cNvSpPr>
          <p:nvPr>
            <p:ph type="title"/>
          </p:nvPr>
        </p:nvSpPr>
        <p:spPr>
          <a:xfrm>
            <a:off x="596348" y="430609"/>
            <a:ext cx="11058696" cy="557784"/>
          </a:xfrm>
        </p:spPr>
        <p:txBody>
          <a:bodyPr>
            <a:normAutofit/>
          </a:bodyPr>
          <a:lstStyle/>
          <a:p>
            <a:r>
              <a:rPr lang="fi-FI" dirty="0"/>
              <a:t>Word-</a:t>
            </a:r>
            <a:r>
              <a:rPr lang="fi-FI" dirty="0" err="1"/>
              <a:t>spacing</a:t>
            </a:r>
            <a:r>
              <a:rPr lang="fi-FI" dirty="0"/>
              <a:t>, sanan välit</a:t>
            </a:r>
          </a:p>
        </p:txBody>
      </p:sp>
      <p:sp>
        <p:nvSpPr>
          <p:cNvPr id="3" name="Sisällön paikkamerkki 2">
            <a:extLst>
              <a:ext uri="{FF2B5EF4-FFF2-40B4-BE49-F238E27FC236}">
                <a16:creationId xmlns:a16="http://schemas.microsoft.com/office/drawing/2014/main" id="{5C489550-B04D-496F-BA01-520C1D9DA74E}"/>
              </a:ext>
            </a:extLst>
          </p:cNvPr>
          <p:cNvSpPr>
            <a:spLocks noGrp="1"/>
          </p:cNvSpPr>
          <p:nvPr>
            <p:ph sz="half" idx="1"/>
          </p:nvPr>
        </p:nvSpPr>
        <p:spPr>
          <a:xfrm>
            <a:off x="1257300" y="1577083"/>
            <a:ext cx="4800600" cy="4328417"/>
          </a:xfrm>
        </p:spPr>
        <p:txBody>
          <a:bodyPr>
            <a:normAutofit/>
          </a:bodyPr>
          <a:lstStyle/>
          <a:p>
            <a:r>
              <a:rPr lang="fi-FI" sz="2000" dirty="0"/>
              <a:t>Ominaisuutta </a:t>
            </a:r>
            <a:r>
              <a:rPr lang="fi-FI" sz="2000" dirty="0" err="1"/>
              <a:t>word-spacing</a:t>
            </a:r>
            <a:r>
              <a:rPr lang="fi-FI" sz="2000" dirty="0"/>
              <a:t> käytetään lisäämään sanojen välilyöntejä.</a:t>
            </a:r>
          </a:p>
          <a:p>
            <a:r>
              <a:rPr lang="fi-FI" sz="2000" dirty="0"/>
              <a:t>Tämä ominaisuus voi hyväksyä pituusarvon pikseleinä, </a:t>
            </a:r>
            <a:r>
              <a:rPr lang="fi-FI" sz="2000" dirty="0" err="1"/>
              <a:t>ems</a:t>
            </a:r>
            <a:r>
              <a:rPr lang="fi-FI" sz="2000" dirty="0"/>
              <a:t>-arvoina jne. Negatiiviset arvot ovat myös sallittuja.</a:t>
            </a:r>
          </a:p>
          <a:p>
            <a:r>
              <a:rPr lang="fi-FI" sz="2000" dirty="0"/>
              <a:t>Tekstin tasaus voi vaikuttaa sanojen väliin. </a:t>
            </a:r>
          </a:p>
          <a:p>
            <a:r>
              <a:rPr lang="fi-FI" sz="2000" dirty="0"/>
              <a:t>Lisäksi, vaikka välilyönnit säilytetään, </a:t>
            </a:r>
            <a:r>
              <a:rPr lang="fi-FI" sz="2000" dirty="0" err="1"/>
              <a:t>word-spacing</a:t>
            </a:r>
            <a:r>
              <a:rPr lang="fi-FI" sz="2000" dirty="0"/>
              <a:t> ominaisuus vaikuttaa sanojen välisiin välilyönteihin.</a:t>
            </a:r>
          </a:p>
        </p:txBody>
      </p:sp>
      <p:pic>
        <p:nvPicPr>
          <p:cNvPr id="5" name="Kuva 4">
            <a:extLst>
              <a:ext uri="{FF2B5EF4-FFF2-40B4-BE49-F238E27FC236}">
                <a16:creationId xmlns:a16="http://schemas.microsoft.com/office/drawing/2014/main" id="{CB186CE4-9728-4FA1-B81C-9A317B3E9889}"/>
              </a:ext>
            </a:extLst>
          </p:cNvPr>
          <p:cNvPicPr>
            <a:picLocks noChangeAspect="1"/>
          </p:cNvPicPr>
          <p:nvPr/>
        </p:nvPicPr>
        <p:blipFill>
          <a:blip r:embed="rId2"/>
          <a:stretch>
            <a:fillRect/>
          </a:stretch>
        </p:blipFill>
        <p:spPr>
          <a:xfrm>
            <a:off x="7883703" y="2814731"/>
            <a:ext cx="3924300" cy="3781425"/>
          </a:xfrm>
          <a:prstGeom prst="rect">
            <a:avLst/>
          </a:prstGeom>
        </p:spPr>
      </p:pic>
      <p:pic>
        <p:nvPicPr>
          <p:cNvPr id="6" name="Kuva 5">
            <a:extLst>
              <a:ext uri="{FF2B5EF4-FFF2-40B4-BE49-F238E27FC236}">
                <a16:creationId xmlns:a16="http://schemas.microsoft.com/office/drawing/2014/main" id="{8752B264-5F65-4705-93E1-35DDB5230DBE}"/>
              </a:ext>
            </a:extLst>
          </p:cNvPr>
          <p:cNvPicPr>
            <a:picLocks noChangeAspect="1"/>
          </p:cNvPicPr>
          <p:nvPr/>
        </p:nvPicPr>
        <p:blipFill>
          <a:blip r:embed="rId3"/>
          <a:stretch>
            <a:fillRect/>
          </a:stretch>
        </p:blipFill>
        <p:spPr>
          <a:xfrm>
            <a:off x="7694243" y="0"/>
            <a:ext cx="4053257" cy="2586037"/>
          </a:xfrm>
          <a:prstGeom prst="rect">
            <a:avLst/>
          </a:prstGeom>
        </p:spPr>
      </p:pic>
    </p:spTree>
    <p:extLst>
      <p:ext uri="{BB962C8B-B14F-4D97-AF65-F5344CB8AC3E}">
        <p14:creationId xmlns:p14="http://schemas.microsoft.com/office/powerpoint/2010/main" val="2385164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B950F45-EB8C-4CFF-9B0B-A16E1A314DC2}"/>
              </a:ext>
            </a:extLst>
          </p:cNvPr>
          <p:cNvSpPr>
            <a:spLocks noGrp="1"/>
          </p:cNvSpPr>
          <p:nvPr>
            <p:ph type="title"/>
          </p:nvPr>
        </p:nvSpPr>
        <p:spPr>
          <a:xfrm>
            <a:off x="1727200" y="549275"/>
            <a:ext cx="9915262" cy="889911"/>
          </a:xfrm>
        </p:spPr>
        <p:txBody>
          <a:bodyPr>
            <a:normAutofit fontScale="90000"/>
          </a:bodyPr>
          <a:lstStyle/>
          <a:p>
            <a:r>
              <a:rPr lang="fi-FI" b="1" dirty="0"/>
              <a:t>Mitä voit tehdä </a:t>
            </a:r>
            <a:r>
              <a:rPr lang="fi-FI" b="1" dirty="0" err="1"/>
              <a:t>CSS:llä</a:t>
            </a:r>
            <a:br>
              <a:rPr lang="fi-FI" b="1" dirty="0"/>
            </a:br>
            <a:endParaRPr lang="fi-FI" dirty="0"/>
          </a:p>
        </p:txBody>
      </p:sp>
      <p:sp>
        <p:nvSpPr>
          <p:cNvPr id="3" name="Sisällön paikkamerkki 2">
            <a:extLst>
              <a:ext uri="{FF2B5EF4-FFF2-40B4-BE49-F238E27FC236}">
                <a16:creationId xmlns:a16="http://schemas.microsoft.com/office/drawing/2014/main" id="{375BE1BA-3C03-4A00-9D8B-FEC05DED6EF7}"/>
              </a:ext>
            </a:extLst>
          </p:cNvPr>
          <p:cNvSpPr>
            <a:spLocks noGrp="1"/>
          </p:cNvSpPr>
          <p:nvPr>
            <p:ph idx="1"/>
          </p:nvPr>
        </p:nvSpPr>
        <p:spPr>
          <a:xfrm>
            <a:off x="1862667" y="1439187"/>
            <a:ext cx="9778470" cy="4653638"/>
          </a:xfrm>
        </p:spPr>
        <p:txBody>
          <a:bodyPr/>
          <a:lstStyle/>
          <a:p>
            <a:pPr>
              <a:spcBef>
                <a:spcPts val="0"/>
              </a:spcBef>
              <a:spcAft>
                <a:spcPts val="0"/>
              </a:spcAft>
            </a:pPr>
            <a:r>
              <a:rPr lang="fi-FI" sz="2400" dirty="0"/>
              <a:t>Voit helposti soveltaa samoja tyylisääntöjä useisiin elementteihin.</a:t>
            </a:r>
          </a:p>
          <a:p>
            <a:pPr>
              <a:spcBef>
                <a:spcPts val="0"/>
              </a:spcBef>
              <a:spcAft>
                <a:spcPts val="0"/>
              </a:spcAft>
            </a:pPr>
            <a:r>
              <a:rPr lang="fi-FI" sz="2400" dirty="0"/>
              <a:t>Voit hallita verkkosivuston useiden sivujen esitystapaa yhdellä tyylisivulla.</a:t>
            </a:r>
          </a:p>
          <a:p>
            <a:pPr>
              <a:spcBef>
                <a:spcPts val="0"/>
              </a:spcBef>
              <a:spcAft>
                <a:spcPts val="0"/>
              </a:spcAft>
            </a:pPr>
            <a:r>
              <a:rPr lang="fi-FI" sz="2400" dirty="0"/>
              <a:t>Voit esittää saman sivun eri tavalla eri laitteissa.</a:t>
            </a:r>
          </a:p>
          <a:p>
            <a:pPr>
              <a:spcBef>
                <a:spcPts val="0"/>
              </a:spcBef>
              <a:spcAft>
                <a:spcPts val="0"/>
              </a:spcAft>
            </a:pPr>
            <a:r>
              <a:rPr lang="fi-FI" sz="2400" dirty="0"/>
              <a:t>Voit muotoilla elementtien dynaamisia tiloja, kuten hiiri, tarkennus jne., jotka eivät muuten ole mahdollisia.</a:t>
            </a:r>
          </a:p>
          <a:p>
            <a:pPr>
              <a:spcBef>
                <a:spcPts val="0"/>
              </a:spcBef>
              <a:spcAft>
                <a:spcPts val="0"/>
              </a:spcAft>
            </a:pPr>
            <a:r>
              <a:rPr lang="fi-FI" sz="2400" dirty="0"/>
              <a:t>Voit muuttaa elementin sijaintia verkkosivulla muuttamatta merkintää.</a:t>
            </a:r>
          </a:p>
          <a:p>
            <a:pPr>
              <a:spcBef>
                <a:spcPts val="0"/>
              </a:spcBef>
              <a:spcAft>
                <a:spcPts val="0"/>
              </a:spcAft>
            </a:pPr>
            <a:r>
              <a:rPr lang="fi-FI" sz="2400" dirty="0"/>
              <a:t>Voit muuttaa olemassa olevien HTML-elementtien näyttöä.</a:t>
            </a:r>
          </a:p>
          <a:p>
            <a:pPr>
              <a:spcBef>
                <a:spcPts val="0"/>
              </a:spcBef>
              <a:spcAft>
                <a:spcPts val="0"/>
              </a:spcAft>
            </a:pPr>
            <a:r>
              <a:rPr lang="fi-FI" sz="2400" dirty="0"/>
              <a:t>Voit muuntaa elementtejä, kuten skaalata, kiertää, </a:t>
            </a:r>
            <a:r>
              <a:rPr lang="fi-FI" sz="2400" dirty="0" err="1"/>
              <a:t>vinottaa</a:t>
            </a:r>
            <a:r>
              <a:rPr lang="fi-FI" sz="2400" dirty="0"/>
              <a:t> jne. 2D- tai 3D-avaruudessa.</a:t>
            </a:r>
          </a:p>
          <a:p>
            <a:pPr>
              <a:spcBef>
                <a:spcPts val="0"/>
              </a:spcBef>
              <a:spcAft>
                <a:spcPts val="0"/>
              </a:spcAft>
            </a:pPr>
            <a:r>
              <a:rPr lang="fi-FI" sz="2400" dirty="0"/>
              <a:t>Voit luoda animaatioita ja siirtymätehosteita ilman JavaScriptiä.</a:t>
            </a:r>
          </a:p>
          <a:p>
            <a:pPr>
              <a:spcBef>
                <a:spcPts val="0"/>
              </a:spcBef>
              <a:spcAft>
                <a:spcPts val="0"/>
              </a:spcAft>
            </a:pPr>
            <a:r>
              <a:rPr lang="fi-FI" sz="2400" dirty="0"/>
              <a:t>Voit luoda verkkosivuistasi tulostusystävällisen version.</a:t>
            </a:r>
          </a:p>
          <a:p>
            <a:pPr marL="0" indent="0">
              <a:spcBef>
                <a:spcPts val="0"/>
              </a:spcBef>
              <a:spcAft>
                <a:spcPts val="0"/>
              </a:spcAft>
              <a:buNone/>
            </a:pPr>
            <a:endParaRPr lang="fi-FI" dirty="0"/>
          </a:p>
        </p:txBody>
      </p:sp>
    </p:spTree>
    <p:extLst>
      <p:ext uri="{BB962C8B-B14F-4D97-AF65-F5344CB8AC3E}">
        <p14:creationId xmlns:p14="http://schemas.microsoft.com/office/powerpoint/2010/main" val="430803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8E804D-C1EC-4179-98D3-60C3F45CD483}"/>
              </a:ext>
            </a:extLst>
          </p:cNvPr>
          <p:cNvSpPr>
            <a:spLocks noGrp="1"/>
          </p:cNvSpPr>
          <p:nvPr>
            <p:ph type="title"/>
          </p:nvPr>
        </p:nvSpPr>
        <p:spPr/>
        <p:txBody>
          <a:bodyPr/>
          <a:lstStyle/>
          <a:p>
            <a:r>
              <a:rPr lang="fi-FI" dirty="0"/>
              <a:t>Tekstirivin korkeus, </a:t>
            </a:r>
            <a:r>
              <a:rPr lang="fi-FI" dirty="0" err="1"/>
              <a:t>line-height</a:t>
            </a:r>
            <a:endParaRPr lang="fi-FI" dirty="0"/>
          </a:p>
        </p:txBody>
      </p:sp>
      <p:sp>
        <p:nvSpPr>
          <p:cNvPr id="3" name="Sisällön paikkamerkki 2">
            <a:extLst>
              <a:ext uri="{FF2B5EF4-FFF2-40B4-BE49-F238E27FC236}">
                <a16:creationId xmlns:a16="http://schemas.microsoft.com/office/drawing/2014/main" id="{CDC29018-6544-4E29-84CB-30A1ADB2E974}"/>
              </a:ext>
            </a:extLst>
          </p:cNvPr>
          <p:cNvSpPr>
            <a:spLocks noGrp="1"/>
          </p:cNvSpPr>
          <p:nvPr>
            <p:ph sz="half" idx="1"/>
          </p:nvPr>
        </p:nvSpPr>
        <p:spPr>
          <a:xfrm>
            <a:off x="630576" y="1385886"/>
            <a:ext cx="4800600" cy="4167295"/>
          </a:xfrm>
        </p:spPr>
        <p:txBody>
          <a:bodyPr>
            <a:normAutofit/>
          </a:bodyPr>
          <a:lstStyle/>
          <a:p>
            <a:r>
              <a:rPr lang="fi-FI" sz="2000" dirty="0"/>
              <a:t>Ominaisuutta </a:t>
            </a:r>
            <a:r>
              <a:rPr lang="fi-FI" sz="2000" dirty="0" err="1"/>
              <a:t>line-height</a:t>
            </a:r>
            <a:r>
              <a:rPr lang="fi-FI" sz="2000" dirty="0"/>
              <a:t> käytetään tekstirivin korkeuden asettamiseen.</a:t>
            </a:r>
          </a:p>
          <a:p>
            <a:r>
              <a:rPr lang="fi-FI" sz="2000" dirty="0"/>
              <a:t>Sitä käytetään yleisesti määrittämään tekstirivien välistä etäisyyttä.</a:t>
            </a:r>
          </a:p>
          <a:p>
            <a:r>
              <a:rPr lang="fi-FI" sz="2000" dirty="0"/>
              <a:t>Kun arvo on numero, rivin korkeus lasketaan kertomalla elementin kirjasinkoko numerolla. Prosenttiarvot ovat suhteessa elementin kirjasinkokoon.</a:t>
            </a:r>
          </a:p>
          <a:p>
            <a:r>
              <a:rPr lang="fi-FI" sz="2000" dirty="0"/>
              <a:t>Omaisuuden negatiiviset arvot </a:t>
            </a:r>
            <a:r>
              <a:rPr lang="fi-FI" sz="2000" dirty="0" err="1"/>
              <a:t>line-height:issä</a:t>
            </a:r>
            <a:r>
              <a:rPr lang="fi-FI" sz="2000" dirty="0"/>
              <a:t> eivät ole sallittuja. </a:t>
            </a:r>
          </a:p>
        </p:txBody>
      </p:sp>
      <p:pic>
        <p:nvPicPr>
          <p:cNvPr id="5" name="Kuva 4">
            <a:extLst>
              <a:ext uri="{FF2B5EF4-FFF2-40B4-BE49-F238E27FC236}">
                <a16:creationId xmlns:a16="http://schemas.microsoft.com/office/drawing/2014/main" id="{B82C1C43-D933-4C13-BD76-04BE86C5D1C7}"/>
              </a:ext>
            </a:extLst>
          </p:cNvPr>
          <p:cNvPicPr>
            <a:picLocks noChangeAspect="1"/>
          </p:cNvPicPr>
          <p:nvPr/>
        </p:nvPicPr>
        <p:blipFill>
          <a:blip r:embed="rId2"/>
          <a:stretch>
            <a:fillRect/>
          </a:stretch>
        </p:blipFill>
        <p:spPr>
          <a:xfrm>
            <a:off x="715802" y="5498705"/>
            <a:ext cx="3600450" cy="1114425"/>
          </a:xfrm>
          <a:prstGeom prst="rect">
            <a:avLst/>
          </a:prstGeom>
        </p:spPr>
      </p:pic>
      <p:pic>
        <p:nvPicPr>
          <p:cNvPr id="6" name="Kuva 5">
            <a:extLst>
              <a:ext uri="{FF2B5EF4-FFF2-40B4-BE49-F238E27FC236}">
                <a16:creationId xmlns:a16="http://schemas.microsoft.com/office/drawing/2014/main" id="{6262B369-E691-49D4-BC09-9F4D0A6CECA1}"/>
              </a:ext>
            </a:extLst>
          </p:cNvPr>
          <p:cNvPicPr>
            <a:picLocks noChangeAspect="1"/>
          </p:cNvPicPr>
          <p:nvPr/>
        </p:nvPicPr>
        <p:blipFill>
          <a:blip r:embed="rId3"/>
          <a:stretch>
            <a:fillRect/>
          </a:stretch>
        </p:blipFill>
        <p:spPr>
          <a:xfrm>
            <a:off x="6470723" y="3196280"/>
            <a:ext cx="4267200" cy="2590800"/>
          </a:xfrm>
          <a:prstGeom prst="rect">
            <a:avLst/>
          </a:prstGeom>
          <a:ln>
            <a:noFill/>
          </a:ln>
          <a:effectLst>
            <a:outerShdw blurRad="292100" dist="139700" dir="2700000" algn="tl" rotWithShape="0">
              <a:srgbClr val="333333">
                <a:alpha val="65000"/>
              </a:srgbClr>
            </a:outerShdw>
          </a:effectLst>
        </p:spPr>
      </p:pic>
      <p:pic>
        <p:nvPicPr>
          <p:cNvPr id="7" name="Kuva 6">
            <a:extLst>
              <a:ext uri="{FF2B5EF4-FFF2-40B4-BE49-F238E27FC236}">
                <a16:creationId xmlns:a16="http://schemas.microsoft.com/office/drawing/2014/main" id="{F77621E0-11F6-4BFC-9B26-B96D38264F12}"/>
              </a:ext>
            </a:extLst>
          </p:cNvPr>
          <p:cNvPicPr>
            <a:picLocks noChangeAspect="1"/>
          </p:cNvPicPr>
          <p:nvPr/>
        </p:nvPicPr>
        <p:blipFill>
          <a:blip r:embed="rId4"/>
          <a:stretch>
            <a:fillRect/>
          </a:stretch>
        </p:blipFill>
        <p:spPr>
          <a:xfrm>
            <a:off x="5884857" y="881359"/>
            <a:ext cx="6056312" cy="1920917"/>
          </a:xfrm>
          <a:prstGeom prst="rect">
            <a:avLst/>
          </a:prstGeom>
        </p:spPr>
      </p:pic>
    </p:spTree>
    <p:extLst>
      <p:ext uri="{BB962C8B-B14F-4D97-AF65-F5344CB8AC3E}">
        <p14:creationId xmlns:p14="http://schemas.microsoft.com/office/powerpoint/2010/main" val="789089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B8A5B13-2829-4385-B6D7-A6739457FB63}"/>
              </a:ext>
            </a:extLst>
          </p:cNvPr>
          <p:cNvSpPr>
            <a:spLocks noGrp="1"/>
          </p:cNvSpPr>
          <p:nvPr>
            <p:ph type="title"/>
          </p:nvPr>
        </p:nvSpPr>
        <p:spPr>
          <a:xfrm>
            <a:off x="688582" y="430609"/>
            <a:ext cx="10513568" cy="612222"/>
          </a:xfrm>
        </p:spPr>
        <p:txBody>
          <a:bodyPr/>
          <a:lstStyle/>
          <a:p>
            <a:r>
              <a:rPr lang="fi-FI" dirty="0"/>
              <a:t>Rivin korkeus, </a:t>
            </a:r>
            <a:r>
              <a:rPr lang="fi-FI" dirty="0" err="1"/>
              <a:t>line</a:t>
            </a:r>
            <a:r>
              <a:rPr lang="fi-FI" dirty="0"/>
              <a:t> </a:t>
            </a:r>
            <a:r>
              <a:rPr lang="fi-FI" dirty="0" err="1"/>
              <a:t>height</a:t>
            </a:r>
            <a:endParaRPr lang="fi-FI" dirty="0"/>
          </a:p>
        </p:txBody>
      </p:sp>
      <p:sp>
        <p:nvSpPr>
          <p:cNvPr id="3" name="Sisällön paikkamerkki 2">
            <a:extLst>
              <a:ext uri="{FF2B5EF4-FFF2-40B4-BE49-F238E27FC236}">
                <a16:creationId xmlns:a16="http://schemas.microsoft.com/office/drawing/2014/main" id="{84B58625-F7FD-4834-83BB-95297F2AB8ED}"/>
              </a:ext>
            </a:extLst>
          </p:cNvPr>
          <p:cNvSpPr>
            <a:spLocks noGrp="1"/>
          </p:cNvSpPr>
          <p:nvPr>
            <p:ph sz="half" idx="1"/>
          </p:nvPr>
        </p:nvSpPr>
        <p:spPr>
          <a:xfrm>
            <a:off x="771704" y="1369144"/>
            <a:ext cx="5173662" cy="5058247"/>
          </a:xfrm>
        </p:spPr>
        <p:txBody>
          <a:bodyPr>
            <a:normAutofit fontScale="77500" lnSpcReduction="20000"/>
          </a:bodyPr>
          <a:lstStyle/>
          <a:p>
            <a:r>
              <a:rPr lang="fi-FI" sz="2400" dirty="0">
                <a:hlinkClick r:id="rId2"/>
              </a:rPr>
              <a:t>https://developer.mozilla.org/en-US/docs/Web/CSS/line-height</a:t>
            </a:r>
            <a:endParaRPr lang="fi-FI" sz="2400" dirty="0"/>
          </a:p>
          <a:p>
            <a:r>
              <a:rPr lang="fi-FI" sz="2400" dirty="0" err="1"/>
              <a:t>line</a:t>
            </a:r>
            <a:r>
              <a:rPr lang="fi-FI" sz="2400" dirty="0"/>
              <a:t>-</a:t>
            </a:r>
            <a:r>
              <a:rPr lang="fi-FI" sz="2400" dirty="0" err="1"/>
              <a:t>height</a:t>
            </a:r>
            <a:r>
              <a:rPr lang="fi-FI" sz="2400" dirty="0"/>
              <a:t>-ominaisuudella voidaan määritellä tekstikappaleen rivin korkeus. </a:t>
            </a:r>
          </a:p>
          <a:p>
            <a:r>
              <a:rPr lang="fi-FI" sz="2400" dirty="0"/>
              <a:t>Rivin korkeus määritellään suhteellisesti elementin kirjasinkoon suhteen. Rivin korkeus voidaan antaa </a:t>
            </a:r>
            <a:r>
              <a:rPr lang="fi-FI" sz="2400" b="1" dirty="0"/>
              <a:t>numeerisesti ilman yksikköä, pituutena yksikön kanssa ja prosentuaalisesti elementin kirjaisinkokoon nähden</a:t>
            </a:r>
            <a:r>
              <a:rPr lang="fi-FI" sz="2400" dirty="0"/>
              <a:t>. </a:t>
            </a:r>
          </a:p>
          <a:p>
            <a:r>
              <a:rPr lang="fi-FI" sz="2400" dirty="0"/>
              <a:t>Pituuden antamisesta enemmän kappaleessa Muut elementin ominaisuudet.</a:t>
            </a:r>
          </a:p>
          <a:p>
            <a:r>
              <a:rPr lang="fi-FI" sz="2400" dirty="0" err="1"/>
              <a:t>line-height</a:t>
            </a:r>
            <a:r>
              <a:rPr lang="fi-FI" sz="2400" dirty="0"/>
              <a:t>: </a:t>
            </a:r>
            <a:r>
              <a:rPr lang="fi-FI" sz="2400" dirty="0" err="1"/>
              <a:t>normal</a:t>
            </a:r>
            <a:r>
              <a:rPr lang="fi-FI" sz="2400" dirty="0"/>
              <a:t> | &lt;numeerinen&gt; | &lt;pituus&gt; | &lt;prosentti&gt;;</a:t>
            </a:r>
          </a:p>
          <a:p>
            <a:endParaRPr lang="fi-FI" sz="2400" dirty="0"/>
          </a:p>
          <a:p>
            <a:pPr lvl="1"/>
            <a:endParaRPr lang="fi-FI" sz="2000" dirty="0"/>
          </a:p>
          <a:p>
            <a:endParaRPr lang="fi-FI" sz="2400" dirty="0"/>
          </a:p>
        </p:txBody>
      </p:sp>
      <p:sp>
        <p:nvSpPr>
          <p:cNvPr id="7" name="Sisällön paikkamerkki 6">
            <a:extLst>
              <a:ext uri="{FF2B5EF4-FFF2-40B4-BE49-F238E27FC236}">
                <a16:creationId xmlns:a16="http://schemas.microsoft.com/office/drawing/2014/main" id="{D55F010C-3A9B-405C-AE96-7918CBE5F830}"/>
              </a:ext>
            </a:extLst>
          </p:cNvPr>
          <p:cNvSpPr>
            <a:spLocks noGrp="1"/>
          </p:cNvSpPr>
          <p:nvPr>
            <p:ph sz="half" idx="2"/>
          </p:nvPr>
        </p:nvSpPr>
        <p:spPr>
          <a:xfrm>
            <a:off x="6095999" y="1431175"/>
            <a:ext cx="5435600" cy="5277908"/>
          </a:xfrm>
        </p:spPr>
        <p:txBody>
          <a:bodyPr>
            <a:normAutofit fontScale="77500" lnSpcReduction="20000"/>
          </a:bodyPr>
          <a:lstStyle/>
          <a:p>
            <a:r>
              <a:rPr lang="fi-FI" sz="2400" dirty="0"/>
              <a:t>Line-</a:t>
            </a:r>
            <a:r>
              <a:rPr lang="fi-FI" sz="2400" dirty="0" err="1"/>
              <a:t>height</a:t>
            </a:r>
            <a:r>
              <a:rPr lang="fi-FI" sz="2400" dirty="0"/>
              <a:t>-ominaisuus on </a:t>
            </a:r>
            <a:r>
              <a:rPr lang="fi-FI" sz="2400" b="1" dirty="0"/>
              <a:t>periytyvä</a:t>
            </a:r>
            <a:r>
              <a:rPr lang="fi-FI" sz="2400" dirty="0"/>
              <a:t> ja ominaisuutta voidaan käyttää kaikkien elementtien yhteydessä.</a:t>
            </a:r>
          </a:p>
          <a:p>
            <a:r>
              <a:rPr lang="fi-FI" sz="2400" dirty="0"/>
              <a:t>Seuraavassa esimerkissä käytetään kaikkia kolmea tapaa rivin korkeuden määrittämiseksi. </a:t>
            </a:r>
          </a:p>
          <a:p>
            <a:r>
              <a:rPr lang="fi-FI" sz="2400" dirty="0"/>
              <a:t>Ensimmäisessä esimerkissä </a:t>
            </a:r>
            <a:r>
              <a:rPr lang="fi-FI" sz="2400" b="1" dirty="0"/>
              <a:t>rivin koko annetaan ilman pituusyksikköä numeerisesti</a:t>
            </a:r>
            <a:r>
              <a:rPr lang="fi-FI" sz="2400" dirty="0"/>
              <a:t>. Rivin korkeuden arvoksi tulee 18 pt:tä.</a:t>
            </a:r>
          </a:p>
          <a:p>
            <a:pPr marL="457200" lvl="1" indent="0">
              <a:buNone/>
            </a:pPr>
            <a:endParaRPr lang="en-US" sz="2600" dirty="0">
              <a:latin typeface="Consolas" panose="020B0609020204030204" pitchFamily="49" charset="0"/>
            </a:endParaRPr>
          </a:p>
          <a:p>
            <a:pPr marL="457200" lvl="1" indent="0">
              <a:buNone/>
            </a:pPr>
            <a:r>
              <a:rPr lang="en-US" sz="2600" dirty="0">
                <a:latin typeface="Consolas" panose="020B0609020204030204" pitchFamily="49" charset="0"/>
              </a:rPr>
              <a:t>p {</a:t>
            </a:r>
          </a:p>
          <a:p>
            <a:pPr marL="457200" lvl="1" indent="0">
              <a:buNone/>
            </a:pPr>
            <a:r>
              <a:rPr lang="en-US" sz="2600" dirty="0">
                <a:latin typeface="Consolas" panose="020B0609020204030204" pitchFamily="49" charset="0"/>
              </a:rPr>
              <a:t>  font-size: 12pt;</a:t>
            </a:r>
          </a:p>
          <a:p>
            <a:pPr marL="457200" lvl="1" indent="0">
              <a:buNone/>
            </a:pPr>
            <a:r>
              <a:rPr lang="en-US" sz="2600" dirty="0">
                <a:latin typeface="Consolas" panose="020B0609020204030204" pitchFamily="49" charset="0"/>
              </a:rPr>
              <a:t>  line-</a:t>
            </a:r>
            <a:r>
              <a:rPr lang="en-US" sz="2600" dirty="0" err="1">
                <a:latin typeface="Consolas" panose="020B0609020204030204" pitchFamily="49" charset="0"/>
              </a:rPr>
              <a:t>heigth</a:t>
            </a:r>
            <a:r>
              <a:rPr lang="en-US" sz="2600" dirty="0">
                <a:latin typeface="Consolas" panose="020B0609020204030204" pitchFamily="49" charset="0"/>
              </a:rPr>
              <a:t>: 1.5;</a:t>
            </a:r>
          </a:p>
          <a:p>
            <a:pPr marL="457200" lvl="1" indent="0">
              <a:buNone/>
            </a:pPr>
            <a:r>
              <a:rPr lang="en-US" sz="2600" dirty="0">
                <a:latin typeface="Consolas" panose="020B0609020204030204" pitchFamily="49" charset="0"/>
              </a:rPr>
              <a:t>}</a:t>
            </a:r>
            <a:endParaRPr lang="fi-FI" sz="2600" dirty="0">
              <a:latin typeface="Consolas" panose="020B0609020204030204" pitchFamily="49" charset="0"/>
            </a:endParaRPr>
          </a:p>
          <a:p>
            <a:endParaRPr lang="fi-FI" dirty="0"/>
          </a:p>
        </p:txBody>
      </p:sp>
      <p:sp>
        <p:nvSpPr>
          <p:cNvPr id="4" name="Päivämäärän paikkamerkki 3">
            <a:extLst>
              <a:ext uri="{FF2B5EF4-FFF2-40B4-BE49-F238E27FC236}">
                <a16:creationId xmlns:a16="http://schemas.microsoft.com/office/drawing/2014/main" id="{F495AB1B-CB2A-45E4-B347-16113F4461D5}"/>
              </a:ext>
            </a:extLst>
          </p:cNvPr>
          <p:cNvSpPr>
            <a:spLocks noGrp="1"/>
          </p:cNvSpPr>
          <p:nvPr>
            <p:ph type="dt" sz="half" idx="10"/>
          </p:nvPr>
        </p:nvSpPr>
        <p:spPr/>
        <p:txBody>
          <a:bodyPr/>
          <a:lstStyle/>
          <a:p>
            <a:pPr rtl="0"/>
            <a:fld id="{3366C255-E012-4B76-97E0-26C808AD4C3B}" type="datetime1">
              <a:rPr lang="fi-FI" smtClean="0"/>
              <a:t>17.3.2023</a:t>
            </a:fld>
            <a:endParaRPr lang="fi-FI"/>
          </a:p>
        </p:txBody>
      </p:sp>
      <p:sp>
        <p:nvSpPr>
          <p:cNvPr id="5" name="Alatunnisteen paikkamerkki 4">
            <a:extLst>
              <a:ext uri="{FF2B5EF4-FFF2-40B4-BE49-F238E27FC236}">
                <a16:creationId xmlns:a16="http://schemas.microsoft.com/office/drawing/2014/main" id="{D950DAED-A454-4014-B3CD-8C0B5F65D9DF}"/>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7BD9070B-DE43-4E90-BE26-DB1A7B132E18}"/>
              </a:ext>
            </a:extLst>
          </p:cNvPr>
          <p:cNvSpPr>
            <a:spLocks noGrp="1"/>
          </p:cNvSpPr>
          <p:nvPr>
            <p:ph type="sldNum" sz="quarter" idx="12"/>
          </p:nvPr>
        </p:nvSpPr>
        <p:spPr/>
        <p:txBody>
          <a:bodyPr/>
          <a:lstStyle/>
          <a:p>
            <a:pPr rtl="0"/>
            <a:fld id="{DBA1B0FB-D917-4C8C-928F-313BD683BF39}" type="slidenum">
              <a:rPr lang="fi-FI" smtClean="0"/>
              <a:t>31</a:t>
            </a:fld>
            <a:endParaRPr lang="fi-FI"/>
          </a:p>
        </p:txBody>
      </p:sp>
    </p:spTree>
    <p:extLst>
      <p:ext uri="{BB962C8B-B14F-4D97-AF65-F5344CB8AC3E}">
        <p14:creationId xmlns:p14="http://schemas.microsoft.com/office/powerpoint/2010/main" val="3801706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222BF2B-2074-4661-8A4D-E8AAE0E8A7EE}"/>
              </a:ext>
            </a:extLst>
          </p:cNvPr>
          <p:cNvSpPr>
            <a:spLocks noGrp="1"/>
          </p:cNvSpPr>
          <p:nvPr>
            <p:ph type="title"/>
          </p:nvPr>
        </p:nvSpPr>
        <p:spPr>
          <a:xfrm>
            <a:off x="766498" y="443077"/>
            <a:ext cx="10659004" cy="532056"/>
          </a:xfrm>
        </p:spPr>
        <p:txBody>
          <a:bodyPr>
            <a:normAutofit/>
          </a:bodyPr>
          <a:lstStyle/>
          <a:p>
            <a:r>
              <a:rPr lang="fi-FI" dirty="0"/>
              <a:t>Rivin korkeus</a:t>
            </a:r>
          </a:p>
        </p:txBody>
      </p:sp>
      <p:sp>
        <p:nvSpPr>
          <p:cNvPr id="3" name="Sisällön paikkamerkki 2">
            <a:extLst>
              <a:ext uri="{FF2B5EF4-FFF2-40B4-BE49-F238E27FC236}">
                <a16:creationId xmlns:a16="http://schemas.microsoft.com/office/drawing/2014/main" id="{B51427A3-BED2-4FDB-BF0A-DDF758A57876}"/>
              </a:ext>
            </a:extLst>
          </p:cNvPr>
          <p:cNvSpPr>
            <a:spLocks noGrp="1"/>
          </p:cNvSpPr>
          <p:nvPr>
            <p:ph sz="half" idx="1"/>
          </p:nvPr>
        </p:nvSpPr>
        <p:spPr>
          <a:xfrm>
            <a:off x="1117599" y="1417614"/>
            <a:ext cx="4868863" cy="4958066"/>
          </a:xfrm>
        </p:spPr>
        <p:txBody>
          <a:bodyPr>
            <a:normAutofit/>
          </a:bodyPr>
          <a:lstStyle/>
          <a:p>
            <a:r>
              <a:rPr lang="fi-FI" sz="2200" dirty="0"/>
              <a:t>Toisessa esimerkissä </a:t>
            </a:r>
            <a:r>
              <a:rPr lang="fi-FI" sz="2200" b="1" dirty="0"/>
              <a:t>rivin korkeus annetaan pituutena suhteessa kappaleen kirjasimen kokoon. </a:t>
            </a:r>
            <a:r>
              <a:rPr lang="fi-FI" sz="2200" dirty="0"/>
              <a:t>Rivin korkeuden arvoksi tulee 18 pt:tä.</a:t>
            </a:r>
          </a:p>
          <a:p>
            <a:pPr marL="457200" lvl="1" indent="0">
              <a:buNone/>
            </a:pPr>
            <a:r>
              <a:rPr lang="fi-FI" sz="2400" dirty="0">
                <a:latin typeface="Consolas" panose="020B0609020204030204" pitchFamily="49" charset="0"/>
              </a:rPr>
              <a:t>p {</a:t>
            </a:r>
          </a:p>
          <a:p>
            <a:pPr marL="457200" lvl="1" indent="0">
              <a:buNone/>
            </a:pPr>
            <a:r>
              <a:rPr lang="fi-FI" sz="2400" dirty="0">
                <a:latin typeface="Consolas" panose="020B0609020204030204" pitchFamily="49" charset="0"/>
              </a:rPr>
              <a:t>  </a:t>
            </a:r>
            <a:r>
              <a:rPr lang="fi-FI" sz="2400" dirty="0" err="1">
                <a:latin typeface="Consolas" panose="020B0609020204030204" pitchFamily="49" charset="0"/>
              </a:rPr>
              <a:t>font-size</a:t>
            </a:r>
            <a:r>
              <a:rPr lang="fi-FI" sz="2400" dirty="0">
                <a:latin typeface="Consolas" panose="020B0609020204030204" pitchFamily="49" charset="0"/>
              </a:rPr>
              <a:t>: 12pt;</a:t>
            </a:r>
          </a:p>
          <a:p>
            <a:pPr marL="457200" lvl="1" indent="0">
              <a:buNone/>
            </a:pPr>
            <a:r>
              <a:rPr lang="fi-FI" sz="2400" dirty="0">
                <a:latin typeface="Consolas" panose="020B0609020204030204" pitchFamily="49" charset="0"/>
              </a:rPr>
              <a:t>  </a:t>
            </a:r>
            <a:r>
              <a:rPr lang="fi-FI" sz="2400" dirty="0" err="1">
                <a:latin typeface="Consolas" panose="020B0609020204030204" pitchFamily="49" charset="0"/>
              </a:rPr>
              <a:t>line-heigth</a:t>
            </a:r>
            <a:r>
              <a:rPr lang="fi-FI" sz="2400" dirty="0">
                <a:latin typeface="Consolas" panose="020B0609020204030204" pitchFamily="49" charset="0"/>
              </a:rPr>
              <a:t>: 1.5em;</a:t>
            </a:r>
          </a:p>
          <a:p>
            <a:pPr marL="457200" lvl="1" indent="0">
              <a:buNone/>
            </a:pPr>
            <a:r>
              <a:rPr lang="fi-FI" sz="2400" dirty="0">
                <a:latin typeface="Consolas" panose="020B0609020204030204" pitchFamily="49" charset="0"/>
              </a:rPr>
              <a:t>}</a:t>
            </a:r>
          </a:p>
          <a:p>
            <a:endParaRPr lang="fi-FI" sz="2800" dirty="0"/>
          </a:p>
          <a:p>
            <a:endParaRPr lang="fi-FI" sz="2800" dirty="0"/>
          </a:p>
        </p:txBody>
      </p:sp>
      <p:sp>
        <p:nvSpPr>
          <p:cNvPr id="4" name="Sisällön paikkamerkki 3">
            <a:extLst>
              <a:ext uri="{FF2B5EF4-FFF2-40B4-BE49-F238E27FC236}">
                <a16:creationId xmlns:a16="http://schemas.microsoft.com/office/drawing/2014/main" id="{CA96BB68-9328-4780-AB64-6D38A3C4D3B8}"/>
              </a:ext>
            </a:extLst>
          </p:cNvPr>
          <p:cNvSpPr>
            <a:spLocks noGrp="1"/>
          </p:cNvSpPr>
          <p:nvPr>
            <p:ph sz="half" idx="2"/>
          </p:nvPr>
        </p:nvSpPr>
        <p:spPr>
          <a:xfrm>
            <a:off x="6096000" y="1337272"/>
            <a:ext cx="5435600" cy="4734288"/>
          </a:xfrm>
        </p:spPr>
        <p:txBody>
          <a:bodyPr>
            <a:normAutofit/>
          </a:bodyPr>
          <a:lstStyle/>
          <a:p>
            <a:r>
              <a:rPr lang="fi-FI" sz="2200" dirty="0"/>
              <a:t>Kolmannessa esimerkissä </a:t>
            </a:r>
            <a:r>
              <a:rPr lang="fi-FI" sz="2200" b="1" dirty="0"/>
              <a:t>rivin korkeus annetaan prosentuaalisesti suhteessa kappaleen kirjasimen kokoon</a:t>
            </a:r>
            <a:r>
              <a:rPr lang="fi-FI" sz="2200" dirty="0"/>
              <a:t>. Rivin korkeuden arvoksi tulee 18 pt:tä.</a:t>
            </a:r>
          </a:p>
          <a:p>
            <a:pPr marL="457200" lvl="1" indent="0">
              <a:buNone/>
            </a:pPr>
            <a:r>
              <a:rPr lang="fi-FI" sz="2400" dirty="0"/>
              <a:t>p {</a:t>
            </a:r>
          </a:p>
          <a:p>
            <a:pPr marL="457200" lvl="1" indent="0">
              <a:buNone/>
            </a:pPr>
            <a:r>
              <a:rPr lang="fi-FI" sz="2400" dirty="0"/>
              <a:t>  </a:t>
            </a:r>
            <a:r>
              <a:rPr lang="fi-FI" sz="2400" dirty="0" err="1"/>
              <a:t>font-size</a:t>
            </a:r>
            <a:r>
              <a:rPr lang="fi-FI" sz="2400" dirty="0"/>
              <a:t>: 12pt;</a:t>
            </a:r>
          </a:p>
          <a:p>
            <a:pPr marL="457200" lvl="1" indent="0">
              <a:buNone/>
            </a:pPr>
            <a:r>
              <a:rPr lang="fi-FI" sz="2400" dirty="0"/>
              <a:t>  </a:t>
            </a:r>
            <a:r>
              <a:rPr lang="fi-FI" sz="2400" dirty="0" err="1"/>
              <a:t>line-heigth</a:t>
            </a:r>
            <a:r>
              <a:rPr lang="fi-FI" sz="2400" dirty="0"/>
              <a:t>: 150%;</a:t>
            </a:r>
          </a:p>
          <a:p>
            <a:pPr marL="457200" lvl="1" indent="0">
              <a:buNone/>
            </a:pPr>
            <a:r>
              <a:rPr lang="fi-FI" sz="2400" dirty="0"/>
              <a:t>}</a:t>
            </a:r>
          </a:p>
          <a:p>
            <a:endParaRPr lang="fi-FI" sz="2800" dirty="0"/>
          </a:p>
        </p:txBody>
      </p:sp>
      <p:sp>
        <p:nvSpPr>
          <p:cNvPr id="5" name="Päivämäärän paikkamerkki 4">
            <a:extLst>
              <a:ext uri="{FF2B5EF4-FFF2-40B4-BE49-F238E27FC236}">
                <a16:creationId xmlns:a16="http://schemas.microsoft.com/office/drawing/2014/main" id="{86FDB465-274D-4521-BE0A-01359964EA26}"/>
              </a:ext>
            </a:extLst>
          </p:cNvPr>
          <p:cNvSpPr>
            <a:spLocks noGrp="1"/>
          </p:cNvSpPr>
          <p:nvPr>
            <p:ph type="dt" sz="half" idx="10"/>
          </p:nvPr>
        </p:nvSpPr>
        <p:spPr/>
        <p:txBody>
          <a:bodyPr/>
          <a:lstStyle/>
          <a:p>
            <a:pPr rtl="0"/>
            <a:fld id="{12406624-B323-4B3B-8A1D-53DF4F8397E9}" type="datetime1">
              <a:rPr lang="fi-FI" smtClean="0"/>
              <a:t>17.3.2023</a:t>
            </a:fld>
            <a:endParaRPr lang="fi-FI"/>
          </a:p>
        </p:txBody>
      </p:sp>
      <p:sp>
        <p:nvSpPr>
          <p:cNvPr id="6" name="Alatunnisteen paikkamerkki 5">
            <a:extLst>
              <a:ext uri="{FF2B5EF4-FFF2-40B4-BE49-F238E27FC236}">
                <a16:creationId xmlns:a16="http://schemas.microsoft.com/office/drawing/2014/main" id="{D8165144-B6BE-4205-954B-9C320EEFB320}"/>
              </a:ext>
            </a:extLst>
          </p:cNvPr>
          <p:cNvSpPr>
            <a:spLocks noGrp="1"/>
          </p:cNvSpPr>
          <p:nvPr>
            <p:ph type="ftr" sz="quarter" idx="11"/>
          </p:nvPr>
        </p:nvSpPr>
        <p:spPr/>
        <p:txBody>
          <a:bodyPr/>
          <a:lstStyle/>
          <a:p>
            <a:pPr rtl="0"/>
            <a:r>
              <a:rPr lang="fi-FI"/>
              <a:t>MM</a:t>
            </a:r>
          </a:p>
        </p:txBody>
      </p:sp>
      <p:sp>
        <p:nvSpPr>
          <p:cNvPr id="7" name="Dian numeron paikkamerkki 6">
            <a:extLst>
              <a:ext uri="{FF2B5EF4-FFF2-40B4-BE49-F238E27FC236}">
                <a16:creationId xmlns:a16="http://schemas.microsoft.com/office/drawing/2014/main" id="{F58F9490-E8F4-4B4D-8B14-4186974D1FD4}"/>
              </a:ext>
            </a:extLst>
          </p:cNvPr>
          <p:cNvSpPr>
            <a:spLocks noGrp="1"/>
          </p:cNvSpPr>
          <p:nvPr>
            <p:ph type="sldNum" sz="quarter" idx="12"/>
          </p:nvPr>
        </p:nvSpPr>
        <p:spPr/>
        <p:txBody>
          <a:bodyPr/>
          <a:lstStyle/>
          <a:p>
            <a:pPr rtl="0"/>
            <a:fld id="{DBA1B0FB-D917-4C8C-928F-313BD683BF39}" type="slidenum">
              <a:rPr lang="fi-FI" smtClean="0"/>
              <a:t>32</a:t>
            </a:fld>
            <a:endParaRPr lang="fi-FI"/>
          </a:p>
        </p:txBody>
      </p:sp>
    </p:spTree>
    <p:extLst>
      <p:ext uri="{BB962C8B-B14F-4D97-AF65-F5344CB8AC3E}">
        <p14:creationId xmlns:p14="http://schemas.microsoft.com/office/powerpoint/2010/main" val="3430701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24B2130-0665-49D5-B6BF-42149DC91DBD}"/>
              </a:ext>
            </a:extLst>
          </p:cNvPr>
          <p:cNvSpPr>
            <a:spLocks noGrp="1"/>
          </p:cNvSpPr>
          <p:nvPr>
            <p:ph type="title"/>
          </p:nvPr>
        </p:nvSpPr>
        <p:spPr>
          <a:xfrm>
            <a:off x="1009648" y="549275"/>
            <a:ext cx="3106739" cy="1997855"/>
          </a:xfrm>
        </p:spPr>
        <p:txBody>
          <a:bodyPr/>
          <a:lstStyle/>
          <a:p>
            <a:r>
              <a:rPr lang="fi-FI" sz="4800" dirty="0"/>
              <a:t> 1 Värit</a:t>
            </a:r>
          </a:p>
        </p:txBody>
      </p:sp>
      <p:pic>
        <p:nvPicPr>
          <p:cNvPr id="11" name="Kuvan paikkamerkki 10" descr="Kuva, joka sisältää kohteen värit, sulje, maalattu, elektroninen&#10;&#10;Kuvaus luotu automaattisesti">
            <a:extLst>
              <a:ext uri="{FF2B5EF4-FFF2-40B4-BE49-F238E27FC236}">
                <a16:creationId xmlns:a16="http://schemas.microsoft.com/office/drawing/2014/main" id="{40B17AB1-7D17-4C9F-99E5-50005C222327}"/>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7457" r="27457"/>
          <a:stretch>
            <a:fillRect/>
          </a:stretch>
        </p:blipFill>
        <p:spPr>
          <a:xfrm>
            <a:off x="2942364" y="182295"/>
            <a:ext cx="3448558" cy="3448558"/>
          </a:xfrm>
        </p:spPr>
      </p:pic>
      <p:pic>
        <p:nvPicPr>
          <p:cNvPr id="14" name="Kuvan paikkamerkki 13">
            <a:extLst>
              <a:ext uri="{FF2B5EF4-FFF2-40B4-BE49-F238E27FC236}">
                <a16:creationId xmlns:a16="http://schemas.microsoft.com/office/drawing/2014/main" id="{40288DCD-727F-450E-8BB0-0BD2D2E60A11}"/>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l="12500" r="12500"/>
          <a:stretch>
            <a:fillRect/>
          </a:stretch>
        </p:blipFill>
        <p:spPr>
          <a:xfrm>
            <a:off x="4321425" y="4125187"/>
            <a:ext cx="2263776" cy="2263776"/>
          </a:xfrm>
        </p:spPr>
      </p:pic>
      <p:pic>
        <p:nvPicPr>
          <p:cNvPr id="20" name="Kuvan paikkamerkki 19">
            <a:extLst>
              <a:ext uri="{FF2B5EF4-FFF2-40B4-BE49-F238E27FC236}">
                <a16:creationId xmlns:a16="http://schemas.microsoft.com/office/drawing/2014/main" id="{915D6315-D4AC-4A6A-A72D-DBE9EB766694}"/>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l="12500" r="12500"/>
          <a:stretch>
            <a:fillRect/>
          </a:stretch>
        </p:blipFill>
        <p:spPr>
          <a:xfrm>
            <a:off x="4227083" y="1906574"/>
            <a:ext cx="2936876" cy="2936876"/>
          </a:xfrm>
        </p:spPr>
      </p:pic>
      <p:sp>
        <p:nvSpPr>
          <p:cNvPr id="4" name="Tekstiruutu 3">
            <a:extLst>
              <a:ext uri="{FF2B5EF4-FFF2-40B4-BE49-F238E27FC236}">
                <a16:creationId xmlns:a16="http://schemas.microsoft.com/office/drawing/2014/main" id="{52B1E8BC-43E2-F8A4-F063-E64F6F301D74}"/>
              </a:ext>
            </a:extLst>
          </p:cNvPr>
          <p:cNvSpPr txBox="1"/>
          <p:nvPr/>
        </p:nvSpPr>
        <p:spPr>
          <a:xfrm>
            <a:off x="1068815" y="4951426"/>
            <a:ext cx="6095144" cy="1477328"/>
          </a:xfrm>
          <a:prstGeom prst="rect">
            <a:avLst/>
          </a:prstGeom>
          <a:noFill/>
        </p:spPr>
        <p:txBody>
          <a:bodyPr wrap="square">
            <a:spAutoFit/>
          </a:bodyPr>
          <a:lstStyle/>
          <a:p>
            <a:r>
              <a:rPr lang="fi-FI" dirty="0">
                <a:hlinkClick r:id="rId8"/>
              </a:rPr>
              <a:t>https://htmlcolorcodes.com/</a:t>
            </a:r>
            <a:endParaRPr lang="fi-FI" dirty="0"/>
          </a:p>
          <a:p>
            <a:r>
              <a:rPr lang="fi-FI" dirty="0">
                <a:hlinkClick r:id="rId9"/>
              </a:rPr>
              <a:t>https://developer.mozilla.org/en-US/docs/Web/Accessibility/Understanding_WCAG/Perceivable/Color_contrast</a:t>
            </a:r>
            <a:endParaRPr lang="fi-FI" dirty="0"/>
          </a:p>
          <a:p>
            <a:endParaRPr lang="fi-FI" dirty="0"/>
          </a:p>
        </p:txBody>
      </p:sp>
      <p:sp>
        <p:nvSpPr>
          <p:cNvPr id="3" name="Suorakulmio 2">
            <a:extLst>
              <a:ext uri="{FF2B5EF4-FFF2-40B4-BE49-F238E27FC236}">
                <a16:creationId xmlns:a16="http://schemas.microsoft.com/office/drawing/2014/main" id="{137E9FA1-C196-4D58-94AB-9090358AD7CE}"/>
              </a:ext>
            </a:extLst>
          </p:cNvPr>
          <p:cNvSpPr/>
          <p:nvPr/>
        </p:nvSpPr>
        <p:spPr>
          <a:xfrm>
            <a:off x="8170941" y="1548202"/>
            <a:ext cx="3596989" cy="3042821"/>
          </a:xfrm>
          <a:prstGeom prst="rect">
            <a:avLst/>
          </a:prstGeom>
        </p:spPr>
        <p:txBody>
          <a:bodyPr wrap="square">
            <a:spAutoFit/>
          </a:bodyPr>
          <a:lstStyle/>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0"/>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Text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1"/>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Border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Caret 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Column</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rule</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Outline</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Text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decoration</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Text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shadow</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Filter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Opacity/transparency</a:t>
            </a:r>
            <a:endParaRPr lang="fi-FI"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68812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6FE920C-2831-4C8B-86A5-CB57E0DEFAB2}"/>
              </a:ext>
            </a:extLst>
          </p:cNvPr>
          <p:cNvSpPr>
            <a:spLocks noGrp="1"/>
          </p:cNvSpPr>
          <p:nvPr>
            <p:ph type="title"/>
          </p:nvPr>
        </p:nvSpPr>
        <p:spPr/>
        <p:txBody>
          <a:bodyPr/>
          <a:lstStyle/>
          <a:p>
            <a:r>
              <a:rPr lang="fi-FI" dirty="0"/>
              <a:t>Edustaväri, </a:t>
            </a:r>
            <a:r>
              <a:rPr lang="fi-FI" dirty="0" err="1"/>
              <a:t>foreing</a:t>
            </a:r>
            <a:r>
              <a:rPr lang="fi-FI" dirty="0"/>
              <a:t> </a:t>
            </a:r>
            <a:r>
              <a:rPr lang="fi-FI" dirty="0" err="1"/>
              <a:t>color</a:t>
            </a:r>
            <a:endParaRPr lang="fi-FI" dirty="0"/>
          </a:p>
        </p:txBody>
      </p:sp>
      <p:sp>
        <p:nvSpPr>
          <p:cNvPr id="3" name="Sisällön paikkamerkki 2">
            <a:extLst>
              <a:ext uri="{FF2B5EF4-FFF2-40B4-BE49-F238E27FC236}">
                <a16:creationId xmlns:a16="http://schemas.microsoft.com/office/drawing/2014/main" id="{76E00C22-49A6-4D11-889C-BA660103134B}"/>
              </a:ext>
            </a:extLst>
          </p:cNvPr>
          <p:cNvSpPr>
            <a:spLocks noGrp="1"/>
          </p:cNvSpPr>
          <p:nvPr>
            <p:ph sz="half" idx="1"/>
          </p:nvPr>
        </p:nvSpPr>
        <p:spPr>
          <a:xfrm>
            <a:off x="1257300" y="1602769"/>
            <a:ext cx="4800600" cy="4654193"/>
          </a:xfrm>
        </p:spPr>
        <p:txBody>
          <a:bodyPr>
            <a:normAutofit/>
          </a:bodyPr>
          <a:lstStyle/>
          <a:p>
            <a:r>
              <a:rPr lang="fi-FI" sz="2000" dirty="0"/>
              <a:t>Väriominaisuuden avulla voit määrittää elementin </a:t>
            </a:r>
            <a:r>
              <a:rPr lang="fi-FI" sz="2000" b="1" dirty="0"/>
              <a:t>tekstin värin</a:t>
            </a:r>
            <a:r>
              <a:rPr lang="fi-FI" sz="2000" dirty="0"/>
              <a:t>. </a:t>
            </a:r>
          </a:p>
          <a:p>
            <a:r>
              <a:rPr lang="fi-FI" sz="2000" dirty="0"/>
              <a:t>Voit määrittää minkä tahansa värin CSS: </a:t>
            </a:r>
            <a:r>
              <a:rPr lang="fi-FI" sz="2000" dirty="0" err="1"/>
              <a:t>ssä</a:t>
            </a:r>
            <a:r>
              <a:rPr lang="fi-FI" sz="2000" dirty="0"/>
              <a:t> kolmella tavalla </a:t>
            </a:r>
          </a:p>
          <a:p>
            <a:pPr marL="0" indent="0">
              <a:buNone/>
            </a:pPr>
            <a:r>
              <a:rPr lang="fi-FI" sz="2000" b="1" dirty="0" err="1"/>
              <a:t>Rgb</a:t>
            </a:r>
            <a:r>
              <a:rPr lang="fi-FI" sz="2000" b="1" dirty="0"/>
              <a:t>-arvot </a:t>
            </a:r>
          </a:p>
          <a:p>
            <a:r>
              <a:rPr lang="fi-FI" sz="2000" dirty="0"/>
              <a:t>Nämä ilmaisevat värit sen mukaan, kuinka paljon punaista, vihreää ja sinistä käytetään sen muodostamiseen.</a:t>
            </a:r>
          </a:p>
          <a:p>
            <a:r>
              <a:rPr lang="fi-FI" sz="2000" dirty="0" err="1"/>
              <a:t>Esim</a:t>
            </a:r>
            <a:r>
              <a:rPr lang="fi-FI" sz="2000" dirty="0"/>
              <a:t> </a:t>
            </a:r>
            <a:r>
              <a:rPr lang="fi-FI" sz="2000" dirty="0" err="1"/>
              <a:t>rgb</a:t>
            </a:r>
            <a:r>
              <a:rPr lang="fi-FI" sz="2000" dirty="0"/>
              <a:t>(100, 100, 90)</a:t>
            </a:r>
          </a:p>
          <a:p>
            <a:r>
              <a:rPr lang="fi-FI" sz="2000" dirty="0">
                <a:hlinkClick r:id="rId2"/>
              </a:rPr>
              <a:t>https://cssreference.io/property/color/</a:t>
            </a:r>
            <a:r>
              <a:rPr lang="fi-FI" sz="2000" dirty="0"/>
              <a:t> </a:t>
            </a:r>
          </a:p>
        </p:txBody>
      </p:sp>
      <p:sp>
        <p:nvSpPr>
          <p:cNvPr id="4" name="Sisällön paikkamerkki 3">
            <a:extLst>
              <a:ext uri="{FF2B5EF4-FFF2-40B4-BE49-F238E27FC236}">
                <a16:creationId xmlns:a16="http://schemas.microsoft.com/office/drawing/2014/main" id="{6F6492E8-C962-440C-BD68-19A79DC6EE4C}"/>
              </a:ext>
            </a:extLst>
          </p:cNvPr>
          <p:cNvSpPr>
            <a:spLocks noGrp="1"/>
          </p:cNvSpPr>
          <p:nvPr>
            <p:ph sz="half" idx="2"/>
          </p:nvPr>
        </p:nvSpPr>
        <p:spPr>
          <a:xfrm>
            <a:off x="6637521" y="1602769"/>
            <a:ext cx="4800600" cy="4384925"/>
          </a:xfrm>
        </p:spPr>
        <p:txBody>
          <a:bodyPr>
            <a:noAutofit/>
          </a:bodyPr>
          <a:lstStyle/>
          <a:p>
            <a:pPr marL="0" indent="0">
              <a:buNone/>
            </a:pPr>
            <a:r>
              <a:rPr lang="fi-FI" sz="2000" b="1" dirty="0"/>
              <a:t>Hex-arvot</a:t>
            </a:r>
          </a:p>
          <a:p>
            <a:r>
              <a:rPr lang="fi-FI" sz="2000" dirty="0"/>
              <a:t>Nämä ovat kuusinumeroisia koodeja, jotka edustavat punaisen vihreän ja sinisen määrää värissä, jota edeltää punta tai </a:t>
            </a:r>
            <a:r>
              <a:rPr lang="fi-FI" sz="2000" dirty="0" err="1"/>
              <a:t>hash</a:t>
            </a:r>
            <a:r>
              <a:rPr lang="fi-FI" sz="2000" dirty="0"/>
              <a:t> # -merkki.</a:t>
            </a:r>
          </a:p>
          <a:p>
            <a:r>
              <a:rPr lang="fi-FI" sz="2000" dirty="0"/>
              <a:t>esim. #ee3e80</a:t>
            </a:r>
          </a:p>
          <a:p>
            <a:pPr marL="0" indent="0">
              <a:buNone/>
            </a:pPr>
            <a:r>
              <a:rPr lang="fi-FI" sz="2000" b="1" dirty="0"/>
              <a:t>värin nimet </a:t>
            </a:r>
          </a:p>
          <a:p>
            <a:r>
              <a:rPr lang="fi-FI" sz="2000" dirty="0"/>
              <a:t>selaimet tunnistavat 147 ennalta määritettyä värinimeä.</a:t>
            </a:r>
          </a:p>
          <a:p>
            <a:r>
              <a:rPr lang="fi-FI" sz="2000" dirty="0"/>
              <a:t>esim. </a:t>
            </a:r>
            <a:r>
              <a:rPr lang="fi-FI" sz="2000" dirty="0" err="1"/>
              <a:t>DarkCyan</a:t>
            </a:r>
            <a:endParaRPr lang="fi-FI" sz="2000" dirty="0"/>
          </a:p>
          <a:p>
            <a:endParaRPr lang="fi-FI" sz="2000" dirty="0"/>
          </a:p>
        </p:txBody>
      </p:sp>
    </p:spTree>
    <p:extLst>
      <p:ext uri="{BB962C8B-B14F-4D97-AF65-F5344CB8AC3E}">
        <p14:creationId xmlns:p14="http://schemas.microsoft.com/office/powerpoint/2010/main" val="2348012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D213EE6-A317-4D04-BCE3-F1B2663D8B16}"/>
              </a:ext>
            </a:extLst>
          </p:cNvPr>
          <p:cNvSpPr>
            <a:spLocks noGrp="1"/>
          </p:cNvSpPr>
          <p:nvPr>
            <p:ph type="title"/>
          </p:nvPr>
        </p:nvSpPr>
        <p:spPr/>
        <p:txBody>
          <a:bodyPr/>
          <a:lstStyle/>
          <a:p>
            <a:r>
              <a:rPr lang="fi-FI" dirty="0"/>
              <a:t>HEX väriarvot</a:t>
            </a:r>
          </a:p>
        </p:txBody>
      </p:sp>
      <p:sp>
        <p:nvSpPr>
          <p:cNvPr id="3" name="Sisällön paikkamerkki 2">
            <a:extLst>
              <a:ext uri="{FF2B5EF4-FFF2-40B4-BE49-F238E27FC236}">
                <a16:creationId xmlns:a16="http://schemas.microsoft.com/office/drawing/2014/main" id="{B4A12B63-EFF3-443A-ACFD-EBC138401682}"/>
              </a:ext>
            </a:extLst>
          </p:cNvPr>
          <p:cNvSpPr>
            <a:spLocks noGrp="1"/>
          </p:cNvSpPr>
          <p:nvPr>
            <p:ph sz="half" idx="1"/>
          </p:nvPr>
        </p:nvSpPr>
        <p:spPr>
          <a:xfrm>
            <a:off x="1447800" y="1427018"/>
            <a:ext cx="4538662" cy="4665807"/>
          </a:xfrm>
        </p:spPr>
        <p:txBody>
          <a:bodyPr>
            <a:normAutofit/>
          </a:bodyPr>
          <a:lstStyle/>
          <a:p>
            <a:r>
              <a:rPr lang="fi-FI" sz="2000" dirty="0"/>
              <a:t>Hex edustaa värejä käyttämällä kuusinumeroista koodia, jota edeltää </a:t>
            </a:r>
            <a:r>
              <a:rPr lang="fi-FI" sz="2000" dirty="0" err="1"/>
              <a:t>hash</a:t>
            </a:r>
            <a:r>
              <a:rPr lang="fi-FI" sz="2000" dirty="0"/>
              <a:t>-merkki, kuten #rrggbb, jossa </a:t>
            </a:r>
            <a:r>
              <a:rPr lang="fi-FI" sz="2000" dirty="0" err="1"/>
              <a:t>rr</a:t>
            </a:r>
            <a:r>
              <a:rPr lang="fi-FI" sz="2000" dirty="0"/>
              <a:t>, </a:t>
            </a:r>
            <a:r>
              <a:rPr lang="fi-FI" sz="2000" dirty="0" err="1"/>
              <a:t>gg</a:t>
            </a:r>
            <a:r>
              <a:rPr lang="fi-FI" sz="2000" dirty="0"/>
              <a:t> ja </a:t>
            </a:r>
            <a:r>
              <a:rPr lang="fi-FI" sz="2000" dirty="0" err="1"/>
              <a:t>bb</a:t>
            </a:r>
            <a:r>
              <a:rPr lang="fi-FI" sz="2000" dirty="0"/>
              <a:t> edustaa värin punaista, vihreää ja sinistä komponenttia.</a:t>
            </a:r>
          </a:p>
          <a:p>
            <a:r>
              <a:rPr lang="fi-FI" sz="2000" dirty="0"/>
              <a:t>Kunkin komponentin arvo voi vaihdella välillä 00 (ei väriä) ja FF (täysi väri) heksadesimaalimuodossa tai 0 ja 255 vastaavassa desimaalimuodossa. Siten #ffffff edustaa valkoista väriä ja #000000 edustaa mustaa väriä</a:t>
            </a:r>
          </a:p>
          <a:p>
            <a:endParaRPr lang="fi-FI" sz="2000" dirty="0"/>
          </a:p>
        </p:txBody>
      </p:sp>
      <p:sp>
        <p:nvSpPr>
          <p:cNvPr id="4" name="Sisällön paikkamerkki 3">
            <a:extLst>
              <a:ext uri="{FF2B5EF4-FFF2-40B4-BE49-F238E27FC236}">
                <a16:creationId xmlns:a16="http://schemas.microsoft.com/office/drawing/2014/main" id="{C3CB34AC-FACB-48A0-B9C8-E67535E5060C}"/>
              </a:ext>
            </a:extLst>
          </p:cNvPr>
          <p:cNvSpPr>
            <a:spLocks noGrp="1"/>
          </p:cNvSpPr>
          <p:nvPr>
            <p:ph sz="half" idx="2"/>
          </p:nvPr>
        </p:nvSpPr>
        <p:spPr>
          <a:xfrm>
            <a:off x="6332393" y="1427017"/>
            <a:ext cx="5435600" cy="1814479"/>
          </a:xfrm>
        </p:spPr>
        <p:txBody>
          <a:bodyPr>
            <a:normAutofit/>
          </a:bodyPr>
          <a:lstStyle/>
          <a:p>
            <a:r>
              <a:rPr lang="fi-FI" sz="2000" dirty="0"/>
              <a:t>Heksadesimaali tai Hex viittaa numerointimalliin, jonka perustana on 16 merkkiä. Se käyttää numeroita 0–9 ja kirjaimia A, B, C, D, E ja F, jotka vastaavat vastaavasti desimaalilukuja 10, 11, 12, 13, 14 ja 15.</a:t>
            </a:r>
          </a:p>
          <a:p>
            <a:endParaRPr lang="fi-FI" dirty="0"/>
          </a:p>
        </p:txBody>
      </p:sp>
      <p:pic>
        <p:nvPicPr>
          <p:cNvPr id="6" name="Kuva 5">
            <a:extLst>
              <a:ext uri="{FF2B5EF4-FFF2-40B4-BE49-F238E27FC236}">
                <a16:creationId xmlns:a16="http://schemas.microsoft.com/office/drawing/2014/main" id="{4A9D3BAA-1078-4194-B19E-D6E0F541A9F9}"/>
              </a:ext>
            </a:extLst>
          </p:cNvPr>
          <p:cNvPicPr>
            <a:picLocks noChangeAspect="1"/>
          </p:cNvPicPr>
          <p:nvPr/>
        </p:nvPicPr>
        <p:blipFill>
          <a:blip r:embed="rId2"/>
          <a:stretch>
            <a:fillRect/>
          </a:stretch>
        </p:blipFill>
        <p:spPr>
          <a:xfrm>
            <a:off x="7011266" y="3783791"/>
            <a:ext cx="3295650" cy="2171700"/>
          </a:xfrm>
          <a:prstGeom prst="rect">
            <a:avLst/>
          </a:prstGeom>
        </p:spPr>
      </p:pic>
    </p:spTree>
    <p:extLst>
      <p:ext uri="{BB962C8B-B14F-4D97-AF65-F5344CB8AC3E}">
        <p14:creationId xmlns:p14="http://schemas.microsoft.com/office/powerpoint/2010/main" val="1776486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958CF3B-8870-4DB6-8612-3B4A94374A35}"/>
              </a:ext>
            </a:extLst>
          </p:cNvPr>
          <p:cNvSpPr>
            <a:spLocks noGrp="1"/>
          </p:cNvSpPr>
          <p:nvPr>
            <p:ph type="title"/>
          </p:nvPr>
        </p:nvSpPr>
        <p:spPr/>
        <p:txBody>
          <a:bodyPr/>
          <a:lstStyle/>
          <a:p>
            <a:r>
              <a:rPr lang="fi-FI" dirty="0" err="1"/>
              <a:t>Rgb</a:t>
            </a:r>
            <a:r>
              <a:rPr lang="fi-FI" dirty="0"/>
              <a:t>-väriarvot</a:t>
            </a:r>
          </a:p>
        </p:txBody>
      </p:sp>
      <p:sp>
        <p:nvSpPr>
          <p:cNvPr id="3" name="Sisällön paikkamerkki 2">
            <a:extLst>
              <a:ext uri="{FF2B5EF4-FFF2-40B4-BE49-F238E27FC236}">
                <a16:creationId xmlns:a16="http://schemas.microsoft.com/office/drawing/2014/main" id="{CF926FF4-D1F0-4C3E-82AB-641B4D446BF0}"/>
              </a:ext>
            </a:extLst>
          </p:cNvPr>
          <p:cNvSpPr>
            <a:spLocks noGrp="1"/>
          </p:cNvSpPr>
          <p:nvPr>
            <p:ph sz="half" idx="1"/>
          </p:nvPr>
        </p:nvSpPr>
        <p:spPr>
          <a:xfrm>
            <a:off x="1257300" y="1458930"/>
            <a:ext cx="4800600" cy="4446570"/>
          </a:xfrm>
        </p:spPr>
        <p:txBody>
          <a:bodyPr>
            <a:normAutofit/>
          </a:bodyPr>
          <a:lstStyle/>
          <a:p>
            <a:r>
              <a:rPr lang="fi-FI" sz="2000" dirty="0"/>
              <a:t>Värit voidaan määrittää RGB-mallissa (punainen, vihreä ja sininen) käyttämällä </a:t>
            </a:r>
            <a:r>
              <a:rPr lang="fi-FI" sz="2000" dirty="0" err="1"/>
              <a:t>rgb</a:t>
            </a:r>
            <a:r>
              <a:rPr lang="fi-FI" sz="2000" dirty="0"/>
              <a:t>()toiminnallista merkintää.</a:t>
            </a:r>
          </a:p>
          <a:p>
            <a:r>
              <a:rPr lang="fi-FI" sz="2000" dirty="0"/>
              <a:t>Funktio </a:t>
            </a:r>
            <a:r>
              <a:rPr lang="fi-FI" sz="2000" dirty="0" err="1"/>
              <a:t>rgb</a:t>
            </a:r>
            <a:r>
              <a:rPr lang="fi-FI" sz="2000" dirty="0"/>
              <a:t>() hyväksyy kolme pilkuilla erotettua arvoa, jotka määrittävät värin punaisen, vihreän ja sinisen komponentin määrän.</a:t>
            </a:r>
          </a:p>
          <a:p>
            <a:r>
              <a:rPr lang="fi-FI" sz="2000" dirty="0"/>
              <a:t> Nämä arvot määritetään yleensä kokonaislukuina välillä 0–255, jossa 0 tarkoittaa, ettei väriä ja 255 edustaa täydellistä tai enimmäisväriä .</a:t>
            </a:r>
          </a:p>
        </p:txBody>
      </p:sp>
      <p:sp>
        <p:nvSpPr>
          <p:cNvPr id="4" name="Sisällön paikkamerkki 3">
            <a:extLst>
              <a:ext uri="{FF2B5EF4-FFF2-40B4-BE49-F238E27FC236}">
                <a16:creationId xmlns:a16="http://schemas.microsoft.com/office/drawing/2014/main" id="{EDCA6CEC-949D-4A5A-A14C-F54DC974C88B}"/>
              </a:ext>
            </a:extLst>
          </p:cNvPr>
          <p:cNvSpPr>
            <a:spLocks noGrp="1"/>
          </p:cNvSpPr>
          <p:nvPr>
            <p:ph sz="half" idx="2"/>
          </p:nvPr>
        </p:nvSpPr>
        <p:spPr>
          <a:xfrm>
            <a:off x="6657810" y="2115650"/>
            <a:ext cx="4921683" cy="3564390"/>
          </a:xfrm>
        </p:spPr>
        <p:txBody>
          <a:bodyPr>
            <a:normAutofit/>
          </a:bodyPr>
          <a:lstStyle/>
          <a:p>
            <a:r>
              <a:rPr lang="fi-FI" sz="2000" dirty="0"/>
              <a:t>Voit myös määrittää RGB-arvot </a:t>
            </a:r>
            <a:r>
              <a:rPr lang="fi-FI" sz="2000" dirty="0" err="1"/>
              <a:t>rgb</a:t>
            </a:r>
            <a:r>
              <a:rPr lang="fi-FI" sz="2000" dirty="0"/>
              <a:t>()funktion sisällä prosentteina, joissa 100 % edustaa täydellistä väriä ja 0 % ( ei pelkästään 0 ) ei väriä. Voit esimerkiksi määrittää punaisen värin joko muodossa </a:t>
            </a:r>
            <a:r>
              <a:rPr lang="fi-FI" sz="2000" dirty="0" err="1"/>
              <a:t>rgb</a:t>
            </a:r>
            <a:r>
              <a:rPr lang="fi-FI" sz="2000" dirty="0"/>
              <a:t>(255, 0, 0)tai </a:t>
            </a:r>
            <a:r>
              <a:rPr lang="fi-FI" sz="2000" dirty="0" err="1"/>
              <a:t>rgb</a:t>
            </a:r>
            <a:r>
              <a:rPr lang="fi-FI" sz="2000" dirty="0"/>
              <a:t>(100%, 0%, 0%).</a:t>
            </a:r>
          </a:p>
          <a:p>
            <a:r>
              <a:rPr lang="fi-FI" sz="2000" dirty="0"/>
              <a:t>Jos R, G ja B ovat kaikki 255, eli </a:t>
            </a:r>
            <a:r>
              <a:rPr lang="fi-FI" sz="2000" dirty="0" err="1"/>
              <a:t>rgb</a:t>
            </a:r>
            <a:r>
              <a:rPr lang="fi-FI" sz="2000" dirty="0"/>
              <a:t>(255, 255, 255), väri on valkoinen. Samoin, jos kaikki kanavat on asetettu arvoon 0, eli </a:t>
            </a:r>
            <a:r>
              <a:rPr lang="fi-FI" sz="2000" dirty="0" err="1"/>
              <a:t>rgb</a:t>
            </a:r>
            <a:r>
              <a:rPr lang="fi-FI" sz="2000" dirty="0"/>
              <a:t>(0, 0, 0), väri olisi musta.</a:t>
            </a:r>
          </a:p>
        </p:txBody>
      </p:sp>
      <p:pic>
        <p:nvPicPr>
          <p:cNvPr id="5" name="Kuva 4">
            <a:extLst>
              <a:ext uri="{FF2B5EF4-FFF2-40B4-BE49-F238E27FC236}">
                <a16:creationId xmlns:a16="http://schemas.microsoft.com/office/drawing/2014/main" id="{2DB38AAF-54A7-47B0-8037-D117D9B60AA6}"/>
              </a:ext>
            </a:extLst>
          </p:cNvPr>
          <p:cNvPicPr>
            <a:picLocks noChangeAspect="1"/>
          </p:cNvPicPr>
          <p:nvPr/>
        </p:nvPicPr>
        <p:blipFill>
          <a:blip r:embed="rId2"/>
          <a:stretch>
            <a:fillRect/>
          </a:stretch>
        </p:blipFill>
        <p:spPr>
          <a:xfrm>
            <a:off x="6340839" y="277463"/>
            <a:ext cx="3169659" cy="1685041"/>
          </a:xfrm>
          <a:prstGeom prst="rect">
            <a:avLst/>
          </a:prstGeom>
        </p:spPr>
      </p:pic>
    </p:spTree>
    <p:extLst>
      <p:ext uri="{BB962C8B-B14F-4D97-AF65-F5344CB8AC3E}">
        <p14:creationId xmlns:p14="http://schemas.microsoft.com/office/powerpoint/2010/main" val="276390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498A363-F9E0-44BF-91CB-AD581DB8D768}"/>
              </a:ext>
            </a:extLst>
          </p:cNvPr>
          <p:cNvSpPr>
            <a:spLocks noGrp="1"/>
          </p:cNvSpPr>
          <p:nvPr>
            <p:ph type="title"/>
          </p:nvPr>
        </p:nvSpPr>
        <p:spPr>
          <a:xfrm>
            <a:off x="931332" y="80594"/>
            <a:ext cx="10069325" cy="1138606"/>
          </a:xfrm>
        </p:spPr>
        <p:txBody>
          <a:bodyPr/>
          <a:lstStyle/>
          <a:p>
            <a:r>
              <a:rPr lang="fi-FI" dirty="0"/>
              <a:t>HSL värit </a:t>
            </a:r>
            <a:r>
              <a:rPr lang="fi-FI" sz="2800" dirty="0">
                <a:hlinkClick r:id="rId2"/>
              </a:rPr>
              <a:t>https://www.jyrkinen.fi/asioita/varikartta.html</a:t>
            </a:r>
            <a:r>
              <a:rPr lang="fi-FI" sz="2800" dirty="0"/>
              <a:t> </a:t>
            </a:r>
            <a:br>
              <a:rPr lang="fi-FI" sz="2800" dirty="0"/>
            </a:br>
            <a:endParaRPr lang="fi-FI" dirty="0"/>
          </a:p>
        </p:txBody>
      </p:sp>
      <p:sp>
        <p:nvSpPr>
          <p:cNvPr id="3" name="Sisällön paikkamerkki 2">
            <a:extLst>
              <a:ext uri="{FF2B5EF4-FFF2-40B4-BE49-F238E27FC236}">
                <a16:creationId xmlns:a16="http://schemas.microsoft.com/office/drawing/2014/main" id="{D8B64109-9922-441A-A1BF-CC06834B4B08}"/>
              </a:ext>
            </a:extLst>
          </p:cNvPr>
          <p:cNvSpPr>
            <a:spLocks noGrp="1"/>
          </p:cNvSpPr>
          <p:nvPr>
            <p:ph idx="1"/>
          </p:nvPr>
        </p:nvSpPr>
        <p:spPr>
          <a:xfrm>
            <a:off x="1481667" y="1125646"/>
            <a:ext cx="10159470" cy="5381566"/>
          </a:xfrm>
        </p:spPr>
        <p:txBody>
          <a:bodyPr>
            <a:noAutofit/>
          </a:bodyPr>
          <a:lstStyle/>
          <a:p>
            <a:pPr marL="0" indent="0">
              <a:buNone/>
            </a:pPr>
            <a:r>
              <a:rPr lang="fi-FI" sz="2000" b="1" dirty="0" err="1"/>
              <a:t>hsla</a:t>
            </a:r>
            <a:r>
              <a:rPr lang="fi-FI" sz="2000" dirty="0"/>
              <a:t> </a:t>
            </a:r>
          </a:p>
          <a:p>
            <a:r>
              <a:rPr lang="fi-FI" sz="2000" dirty="0" err="1"/>
              <a:t>Hsl</a:t>
            </a:r>
            <a:r>
              <a:rPr lang="fi-FI" sz="2000" dirty="0"/>
              <a:t> </a:t>
            </a:r>
            <a:r>
              <a:rPr lang="fi-FI" sz="2000" dirty="0" err="1"/>
              <a:t>color</a:t>
            </a:r>
            <a:r>
              <a:rPr lang="fi-FI" sz="2000" dirty="0"/>
              <a:t> -ominaisuus on otettu käyttöön css3: </a:t>
            </a:r>
            <a:r>
              <a:rPr lang="fi-FI" sz="2000" dirty="0" err="1"/>
              <a:t>ssa</a:t>
            </a:r>
            <a:r>
              <a:rPr lang="fi-FI" sz="2000" dirty="0"/>
              <a:t> vaihtoehtoisena tapana määrittää värejä. Ominaisuuden arvo alkaa kirjaimilla </a:t>
            </a:r>
            <a:r>
              <a:rPr lang="fi-FI" sz="2000" dirty="0" err="1"/>
              <a:t>hsl</a:t>
            </a:r>
            <a:r>
              <a:rPr lang="fi-FI" sz="2000" dirty="0"/>
              <a:t>, joita seuraa sulkeissa olevat yksittäiset arvot: </a:t>
            </a:r>
          </a:p>
          <a:p>
            <a:r>
              <a:rPr lang="fi-FI" sz="2000" dirty="0"/>
              <a:t>värisävy (</a:t>
            </a:r>
            <a:r>
              <a:rPr lang="fi-FI" sz="2000" dirty="0" err="1"/>
              <a:t>hue</a:t>
            </a:r>
            <a:r>
              <a:rPr lang="fi-FI" sz="2000" dirty="0"/>
              <a:t>) tämä ilmaistaan kulmana välillä 0-360 astetta. </a:t>
            </a:r>
          </a:p>
          <a:p>
            <a:r>
              <a:rPr lang="fi-FI" sz="2000" dirty="0"/>
              <a:t>kylläisyys (</a:t>
            </a:r>
            <a:r>
              <a:rPr lang="fi-FI" sz="2000" dirty="0" err="1"/>
              <a:t>saturation</a:t>
            </a:r>
            <a:r>
              <a:rPr lang="fi-FI" sz="2000" dirty="0"/>
              <a:t>) tämä ilmaistaan prosentteina. </a:t>
            </a:r>
          </a:p>
          <a:p>
            <a:r>
              <a:rPr lang="fi-FI" sz="2000" dirty="0"/>
              <a:t>kirkkaus (</a:t>
            </a:r>
            <a:r>
              <a:rPr lang="fi-FI" sz="2000" dirty="0" err="1"/>
              <a:t>lightness</a:t>
            </a:r>
            <a:r>
              <a:rPr lang="fi-FI" sz="2000" dirty="0"/>
              <a:t>) tämä ilmaistaan ennakkoarvona, jolloin 0% on valkoista, 50% on normaalia ja 100% on mustaa. </a:t>
            </a:r>
          </a:p>
          <a:p>
            <a:r>
              <a:rPr lang="fi-FI" sz="2000" dirty="0"/>
              <a:t>Tämän </a:t>
            </a:r>
            <a:r>
              <a:rPr lang="fi-FI" sz="2000" dirty="0" err="1"/>
              <a:t>hsla</a:t>
            </a:r>
            <a:r>
              <a:rPr lang="fi-FI" sz="2000" dirty="0"/>
              <a:t>-väriominaisuuden avulla voit määrittää väriominaisuudet käyttämällä sävyä, kylläisyyttä ja vaaleutta kuten yllä, ja lisää neljännen arvon, joka edustaa läpinäkyvyyttä </a:t>
            </a:r>
          </a:p>
          <a:p>
            <a:r>
              <a:rPr lang="fi-FI" sz="2000" dirty="0"/>
              <a:t>Alfa  (alpha) Tämä ilmaistaan lukuna välillä 0 ja 1. 0,5 edustaa 50% läpinäkyvyyttä </a:t>
            </a:r>
            <a:r>
              <a:rPr lang="fi-FI" sz="2000" dirty="0" err="1"/>
              <a:t>jne</a:t>
            </a:r>
            <a:r>
              <a:rPr lang="fi-FI" sz="2000" dirty="0"/>
              <a:t> ... </a:t>
            </a:r>
          </a:p>
          <a:p>
            <a:endParaRPr lang="fi-FI" sz="2000" dirty="0"/>
          </a:p>
        </p:txBody>
      </p:sp>
    </p:spTree>
    <p:extLst>
      <p:ext uri="{BB962C8B-B14F-4D97-AF65-F5344CB8AC3E}">
        <p14:creationId xmlns:p14="http://schemas.microsoft.com/office/powerpoint/2010/main" val="3438626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E7EC355-C58A-40DB-A9E2-62978CE923A6}"/>
              </a:ext>
            </a:extLst>
          </p:cNvPr>
          <p:cNvSpPr>
            <a:spLocks noGrp="1"/>
          </p:cNvSpPr>
          <p:nvPr>
            <p:ph type="title"/>
          </p:nvPr>
        </p:nvSpPr>
        <p:spPr>
          <a:xfrm>
            <a:off x="939800" y="262470"/>
            <a:ext cx="10502900" cy="502705"/>
          </a:xfrm>
        </p:spPr>
        <p:txBody>
          <a:bodyPr>
            <a:normAutofit fontScale="90000"/>
          </a:bodyPr>
          <a:lstStyle/>
          <a:p>
            <a:r>
              <a:rPr lang="fi-FI" dirty="0"/>
              <a:t>Kontrasti</a:t>
            </a:r>
          </a:p>
        </p:txBody>
      </p:sp>
      <p:sp>
        <p:nvSpPr>
          <p:cNvPr id="3" name="Sisällön paikkamerkki 2">
            <a:extLst>
              <a:ext uri="{FF2B5EF4-FFF2-40B4-BE49-F238E27FC236}">
                <a16:creationId xmlns:a16="http://schemas.microsoft.com/office/drawing/2014/main" id="{8C5C3261-6830-44F3-B85C-367B7DF62751}"/>
              </a:ext>
            </a:extLst>
          </p:cNvPr>
          <p:cNvSpPr>
            <a:spLocks noGrp="1"/>
          </p:cNvSpPr>
          <p:nvPr>
            <p:ph sz="half" idx="1"/>
          </p:nvPr>
        </p:nvSpPr>
        <p:spPr>
          <a:xfrm>
            <a:off x="1109133" y="1658263"/>
            <a:ext cx="4788430" cy="3822912"/>
          </a:xfrm>
        </p:spPr>
        <p:txBody>
          <a:bodyPr>
            <a:normAutofit/>
          </a:bodyPr>
          <a:lstStyle/>
          <a:p>
            <a:r>
              <a:rPr lang="fi-FI" sz="2000" dirty="0"/>
              <a:t>Tarkista kontrasti helposti </a:t>
            </a:r>
            <a:r>
              <a:rPr lang="fi-FI" sz="2000" dirty="0">
                <a:hlinkClick r:id="rId2"/>
              </a:rPr>
              <a:t>https://saavutettavuusopas.fi/tarkista-varikontrasti-helposti/</a:t>
            </a:r>
            <a:r>
              <a:rPr lang="fi-FI" sz="2000" dirty="0"/>
              <a:t> </a:t>
            </a:r>
          </a:p>
          <a:p>
            <a:r>
              <a:rPr lang="fi-FI" sz="2000" dirty="0">
                <a:hlinkClick r:id="rId3"/>
              </a:rPr>
              <a:t>http://nettibisnes.info/nain-teet-luettavaa-tekstia-mustalle-taustavarille/</a:t>
            </a:r>
            <a:r>
              <a:rPr lang="fi-FI" sz="2000" dirty="0"/>
              <a:t> </a:t>
            </a:r>
          </a:p>
          <a:p>
            <a:r>
              <a:rPr lang="fi-FI" sz="2000" dirty="0"/>
              <a:t>Teksti on vaikeaa lukea, jos </a:t>
            </a:r>
            <a:r>
              <a:rPr lang="fi-FI" sz="2000" b="1" dirty="0"/>
              <a:t>kontrastia taustan ja edustan välillä ei ole tarpeeksi</a:t>
            </a:r>
            <a:r>
              <a:rPr lang="fi-FI" sz="2000" dirty="0"/>
              <a:t>.</a:t>
            </a:r>
          </a:p>
        </p:txBody>
      </p:sp>
      <p:sp>
        <p:nvSpPr>
          <p:cNvPr id="4" name="Sisällön paikkamerkki 3">
            <a:extLst>
              <a:ext uri="{FF2B5EF4-FFF2-40B4-BE49-F238E27FC236}">
                <a16:creationId xmlns:a16="http://schemas.microsoft.com/office/drawing/2014/main" id="{176561C2-22EC-425E-B9B9-26BD46D45491}"/>
              </a:ext>
            </a:extLst>
          </p:cNvPr>
          <p:cNvSpPr>
            <a:spLocks noGrp="1"/>
          </p:cNvSpPr>
          <p:nvPr>
            <p:ph sz="half" idx="2"/>
          </p:nvPr>
        </p:nvSpPr>
        <p:spPr>
          <a:xfrm>
            <a:off x="6205538" y="1217458"/>
            <a:ext cx="5435600" cy="4875367"/>
          </a:xfrm>
        </p:spPr>
        <p:txBody>
          <a:bodyPr>
            <a:noAutofit/>
          </a:bodyPr>
          <a:lstStyle/>
          <a:p>
            <a:r>
              <a:rPr lang="fi-FI" sz="2000" dirty="0"/>
              <a:t>Jos henkilöllä on näkövamma tai hän on värisokea, on </a:t>
            </a:r>
            <a:r>
              <a:rPr lang="fi-FI" sz="2000" b="1" dirty="0"/>
              <a:t>kontrastin puute ongelma</a:t>
            </a:r>
            <a:r>
              <a:rPr lang="fi-FI" sz="2000" dirty="0"/>
              <a:t>. Jos on huono näyttö tai aurinko paistaa näyttöön, kontrastin puute vaikeuttaa lukemista.</a:t>
            </a:r>
          </a:p>
          <a:p>
            <a:r>
              <a:rPr lang="fi-FI" sz="2000" dirty="0"/>
              <a:t>Teksti on helpommin luettavissa, kun </a:t>
            </a:r>
            <a:r>
              <a:rPr lang="fi-FI" sz="2000" b="1" dirty="0"/>
              <a:t>taustan ja etualan värin kontrasti on suurempi</a:t>
            </a:r>
            <a:r>
              <a:rPr lang="fi-FI" sz="2000" dirty="0"/>
              <a:t>. Jos haluat ihmisten lukevan paljon tekstiä sivullasi, liian suuri kontrasti voi myös vaikeuttaa lukemista.</a:t>
            </a:r>
          </a:p>
          <a:p>
            <a:r>
              <a:rPr lang="fi-FI" sz="2000" dirty="0"/>
              <a:t>Pitkillä tekstialueilla kontrastin pienentäminen parantaa luettavuutta.</a:t>
            </a:r>
          </a:p>
          <a:p>
            <a:r>
              <a:rPr lang="fi-FI" sz="2000" dirty="0"/>
              <a:t>Voit vähentää kontrastia käyttämällä tummaa harmaata tekstiä valkoisella taustalla tai luonnonvalkoista tekstiä tummalla taustalla.</a:t>
            </a:r>
          </a:p>
        </p:txBody>
      </p:sp>
    </p:spTree>
    <p:extLst>
      <p:ext uri="{BB962C8B-B14F-4D97-AF65-F5344CB8AC3E}">
        <p14:creationId xmlns:p14="http://schemas.microsoft.com/office/powerpoint/2010/main" val="3598395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02A54C-B455-459B-86ED-E8AA4113C283}"/>
              </a:ext>
            </a:extLst>
          </p:cNvPr>
          <p:cNvSpPr>
            <a:spLocks noGrp="1"/>
          </p:cNvSpPr>
          <p:nvPr>
            <p:ph type="title"/>
          </p:nvPr>
        </p:nvSpPr>
        <p:spPr/>
        <p:txBody>
          <a:bodyPr/>
          <a:lstStyle/>
          <a:p>
            <a:r>
              <a:rPr lang="fi-FI" dirty="0"/>
              <a:t>Väriarvojen vaikutus reunuksiin</a:t>
            </a:r>
          </a:p>
        </p:txBody>
      </p:sp>
      <p:sp>
        <p:nvSpPr>
          <p:cNvPr id="3" name="Sisällön paikkamerkki 2">
            <a:extLst>
              <a:ext uri="{FF2B5EF4-FFF2-40B4-BE49-F238E27FC236}">
                <a16:creationId xmlns:a16="http://schemas.microsoft.com/office/drawing/2014/main" id="{F2ED5450-EE15-474A-B864-649542134E58}"/>
              </a:ext>
            </a:extLst>
          </p:cNvPr>
          <p:cNvSpPr>
            <a:spLocks noGrp="1"/>
          </p:cNvSpPr>
          <p:nvPr>
            <p:ph sz="half" idx="1"/>
          </p:nvPr>
        </p:nvSpPr>
        <p:spPr/>
        <p:txBody>
          <a:bodyPr/>
          <a:lstStyle/>
          <a:p>
            <a:r>
              <a:rPr lang="fi-FI" sz="2400" dirty="0"/>
              <a:t>Ominaisuus </a:t>
            </a:r>
            <a:r>
              <a:rPr lang="fi-FI" sz="2400" dirty="0" err="1"/>
              <a:t>color</a:t>
            </a:r>
            <a:r>
              <a:rPr lang="fi-FI" sz="2400" dirty="0"/>
              <a:t> ei ole vain tekstisisällölle, vaan mille tahansa etualalla olevalle, jolla on väriarvo. </a:t>
            </a:r>
          </a:p>
          <a:p>
            <a:r>
              <a:rPr lang="fi-FI" sz="2400" dirty="0"/>
              <a:t>Esimerkiksi, jos elementille ei ole määritetty nimenomaisesti arvoa </a:t>
            </a:r>
            <a:r>
              <a:rPr lang="fi-FI" sz="2400" dirty="0" err="1"/>
              <a:t>border-color</a:t>
            </a:r>
            <a:r>
              <a:rPr lang="fi-FI" sz="2400" dirty="0"/>
              <a:t> tai </a:t>
            </a:r>
            <a:r>
              <a:rPr lang="fi-FI" sz="2400" dirty="0" err="1"/>
              <a:t>outline-color</a:t>
            </a:r>
            <a:r>
              <a:rPr lang="fi-FI" sz="2400" dirty="0"/>
              <a:t> arvoa, väriarvoa käytetään sen sijaan.</a:t>
            </a:r>
          </a:p>
        </p:txBody>
      </p:sp>
      <p:pic>
        <p:nvPicPr>
          <p:cNvPr id="5" name="Kuva 4">
            <a:extLst>
              <a:ext uri="{FF2B5EF4-FFF2-40B4-BE49-F238E27FC236}">
                <a16:creationId xmlns:a16="http://schemas.microsoft.com/office/drawing/2014/main" id="{E9532B07-CACB-4142-9EA2-7CDDFEFE67D5}"/>
              </a:ext>
            </a:extLst>
          </p:cNvPr>
          <p:cNvPicPr>
            <a:picLocks noChangeAspect="1"/>
          </p:cNvPicPr>
          <p:nvPr/>
        </p:nvPicPr>
        <p:blipFill>
          <a:blip r:embed="rId2"/>
          <a:stretch>
            <a:fillRect/>
          </a:stretch>
        </p:blipFill>
        <p:spPr>
          <a:xfrm>
            <a:off x="6719022" y="2014537"/>
            <a:ext cx="3990975" cy="2828925"/>
          </a:xfrm>
          <a:prstGeom prst="rect">
            <a:avLst/>
          </a:prstGeom>
        </p:spPr>
      </p:pic>
    </p:spTree>
    <p:extLst>
      <p:ext uri="{BB962C8B-B14F-4D97-AF65-F5344CB8AC3E}">
        <p14:creationId xmlns:p14="http://schemas.microsoft.com/office/powerpoint/2010/main" val="362904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A800ACC-AB61-4F3D-9F40-938AF51B34A1}"/>
              </a:ext>
            </a:extLst>
          </p:cNvPr>
          <p:cNvSpPr>
            <a:spLocks noGrp="1"/>
          </p:cNvSpPr>
          <p:nvPr>
            <p:ph type="title"/>
          </p:nvPr>
        </p:nvSpPr>
        <p:spPr/>
        <p:txBody>
          <a:bodyPr>
            <a:normAutofit fontScale="90000"/>
          </a:bodyPr>
          <a:lstStyle/>
          <a:p>
            <a:r>
              <a:rPr lang="fi-FI" b="1" dirty="0" err="1"/>
              <a:t>CSS:n</a:t>
            </a:r>
            <a:r>
              <a:rPr lang="fi-FI" b="1" dirty="0"/>
              <a:t> käytön edut</a:t>
            </a:r>
            <a:br>
              <a:rPr lang="fi-FI" b="1" dirty="0"/>
            </a:br>
            <a:endParaRPr lang="fi-FI" dirty="0"/>
          </a:p>
        </p:txBody>
      </p:sp>
      <p:sp>
        <p:nvSpPr>
          <p:cNvPr id="3" name="Sisällön paikkamerkki 2">
            <a:extLst>
              <a:ext uri="{FF2B5EF4-FFF2-40B4-BE49-F238E27FC236}">
                <a16:creationId xmlns:a16="http://schemas.microsoft.com/office/drawing/2014/main" id="{D049C319-E0F1-4BA8-A0E8-DDB034DBDCC5}"/>
              </a:ext>
            </a:extLst>
          </p:cNvPr>
          <p:cNvSpPr>
            <a:spLocks noGrp="1"/>
          </p:cNvSpPr>
          <p:nvPr>
            <p:ph idx="1"/>
          </p:nvPr>
        </p:nvSpPr>
        <p:spPr>
          <a:xfrm>
            <a:off x="1367397" y="1215275"/>
            <a:ext cx="10178323" cy="5212116"/>
          </a:xfrm>
        </p:spPr>
        <p:txBody>
          <a:bodyPr>
            <a:normAutofit fontScale="92500" lnSpcReduction="20000"/>
          </a:bodyPr>
          <a:lstStyle/>
          <a:p>
            <a:pPr fontAlgn="base"/>
            <a:r>
              <a:rPr lang="fi-FI" sz="1800" dirty="0" err="1"/>
              <a:t>CSS:n</a:t>
            </a:r>
            <a:r>
              <a:rPr lang="fi-FI" sz="1800" dirty="0"/>
              <a:t> suurin etu on, että se mahdollistaa tyylin ja asettelun erottamisen dokumentin sisällöstä. Tässä on joitain muita etuja, miksi sinun pitäisi aloittaa CSS: n käyttö?</a:t>
            </a:r>
          </a:p>
          <a:p>
            <a:r>
              <a:rPr lang="fi-FI" sz="1800" b="1" dirty="0"/>
              <a:t>CSS Säästä paljon aikaa</a:t>
            </a:r>
            <a:r>
              <a:rPr lang="fi-FI" sz="1800" dirty="0"/>
              <a:t> — CSS antaa paljon joustavuutta elementin tyyliominaisuuksien asettamiseen. Voit kirjoittaa </a:t>
            </a:r>
            <a:r>
              <a:rPr lang="fi-FI" sz="1800" dirty="0" err="1"/>
              <a:t>CSS:n</a:t>
            </a:r>
            <a:r>
              <a:rPr lang="fi-FI" sz="1800" dirty="0"/>
              <a:t> kerran; ja sitten samaa koodia voidaan soveltaa HTML-elementtien ryhmiin, ja sitä voidaan myös käyttää uudelleen useilla HTML-sivuilla.</a:t>
            </a:r>
          </a:p>
          <a:p>
            <a:r>
              <a:rPr lang="fi-FI" sz="1800" b="1" dirty="0"/>
              <a:t>Helppo ylläpito</a:t>
            </a:r>
            <a:r>
              <a:rPr lang="fi-FI" sz="1800" dirty="0"/>
              <a:t> – CSS tarjoaa helpon tavan päivittää asiakirjojen muotoilua ja ylläpitää johdonmukaisuutta useiden asiakirjojen välillä. Koska koko web-sivujoukon sisältöä voidaan helposti hallita yhdellä tai useammalla tyylisivulla.</a:t>
            </a:r>
          </a:p>
          <a:p>
            <a:r>
              <a:rPr lang="fi-FI" sz="1800" b="1" dirty="0"/>
              <a:t>Sivut latautuvat nopeammin</a:t>
            </a:r>
            <a:r>
              <a:rPr lang="fi-FI" sz="1800" dirty="0"/>
              <a:t> — </a:t>
            </a:r>
            <a:r>
              <a:rPr lang="fi-FI" sz="1800" dirty="0" err="1"/>
              <a:t>CSS:n</a:t>
            </a:r>
            <a:r>
              <a:rPr lang="fi-FI" sz="1800" dirty="0"/>
              <a:t> avulla useat sivut voivat jakaa muotoilutiedot, mikä vähentää asiakirjojen rakenteellisen sisällön monimutkaisuutta ja toistoa. Se pienentää merkittävästi tiedostonsiirtokokoa, mikä johtaa nopeampaan sivun lataamiseen.</a:t>
            </a:r>
          </a:p>
          <a:p>
            <a:r>
              <a:rPr lang="fi-FI" sz="1800" b="1" dirty="0"/>
              <a:t>Erinomaiset tyylit HTML:lle</a:t>
            </a:r>
            <a:r>
              <a:rPr lang="fi-FI" sz="1800" dirty="0"/>
              <a:t> — </a:t>
            </a:r>
            <a:r>
              <a:rPr lang="fi-FI" sz="1800" dirty="0" err="1"/>
              <a:t>CSS:llä</a:t>
            </a:r>
            <a:r>
              <a:rPr lang="fi-FI" sz="1800" dirty="0"/>
              <a:t> on paljon laajemmat esitysominaisuudet kuin HTML:llä ja se tarjoaa paljon paremman hallinnan verkkosivujesi asettelulle. Voit siis antaa verkkosivuillesi paljon paremman ulkoasun verrattuna HTML-esityselementteihin ja -attribuutteihin.</a:t>
            </a:r>
          </a:p>
          <a:p>
            <a:r>
              <a:rPr lang="fi-FI" sz="1800" b="1" dirty="0"/>
              <a:t>Useiden laitteiden yhteensopivuus</a:t>
            </a:r>
            <a:r>
              <a:rPr lang="fi-FI" sz="1800" dirty="0"/>
              <a:t> — CSS mahdollistaa myös web-sivujen optimoinnin useammalle kuin yhdelle laitteelle tai medialle. </a:t>
            </a:r>
            <a:r>
              <a:rPr lang="fi-FI" sz="1800" dirty="0" err="1"/>
              <a:t>CSS:n</a:t>
            </a:r>
            <a:r>
              <a:rPr lang="fi-FI" sz="1800" dirty="0"/>
              <a:t> avulla sama HTML-dokumentti voidaan esittää eri katselutyyleissä eri renderöintilaitteille, kuten työpöydälle, matkapuhelimille jne.</a:t>
            </a:r>
          </a:p>
          <a:p>
            <a:endParaRPr lang="fi-FI" sz="1800" dirty="0"/>
          </a:p>
        </p:txBody>
      </p:sp>
    </p:spTree>
    <p:extLst>
      <p:ext uri="{BB962C8B-B14F-4D97-AF65-F5344CB8AC3E}">
        <p14:creationId xmlns:p14="http://schemas.microsoft.com/office/powerpoint/2010/main" val="463978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C21CCAD-6B6F-4D9E-B9D0-BA86AB313EE8}"/>
              </a:ext>
            </a:extLst>
          </p:cNvPr>
          <p:cNvSpPr>
            <a:spLocks noGrp="1"/>
          </p:cNvSpPr>
          <p:nvPr>
            <p:ph type="title"/>
          </p:nvPr>
        </p:nvSpPr>
        <p:spPr/>
        <p:txBody>
          <a:bodyPr/>
          <a:lstStyle/>
          <a:p>
            <a:r>
              <a:rPr lang="fi-FI" dirty="0"/>
              <a:t>Värit yhteenveto</a:t>
            </a:r>
          </a:p>
        </p:txBody>
      </p:sp>
      <p:sp>
        <p:nvSpPr>
          <p:cNvPr id="3" name="Sisällön paikkamerkki 2">
            <a:extLst>
              <a:ext uri="{FF2B5EF4-FFF2-40B4-BE49-F238E27FC236}">
                <a16:creationId xmlns:a16="http://schemas.microsoft.com/office/drawing/2014/main" id="{1C3D4FD9-3537-429C-B4F3-985016F88CEE}"/>
              </a:ext>
            </a:extLst>
          </p:cNvPr>
          <p:cNvSpPr>
            <a:spLocks noGrp="1"/>
          </p:cNvSpPr>
          <p:nvPr>
            <p:ph idx="1"/>
          </p:nvPr>
        </p:nvSpPr>
        <p:spPr/>
        <p:txBody>
          <a:bodyPr>
            <a:normAutofit/>
          </a:bodyPr>
          <a:lstStyle/>
          <a:p>
            <a:r>
              <a:rPr lang="fi-FI" sz="2000" dirty="0"/>
              <a:t>Väri paitsi tuo elämäsi sivustoosi myös auttaa välittämään mielialaa ja herättämään reaktioita. </a:t>
            </a:r>
          </a:p>
          <a:p>
            <a:r>
              <a:rPr lang="fi-FI" sz="2000" dirty="0"/>
              <a:t>On kolme tapaa määrittää värit </a:t>
            </a:r>
            <a:r>
              <a:rPr lang="fi-FI" sz="2000" dirty="0" err="1"/>
              <a:t>css</a:t>
            </a:r>
            <a:r>
              <a:rPr lang="fi-FI" sz="2000" dirty="0"/>
              <a:t>: </a:t>
            </a:r>
            <a:r>
              <a:rPr lang="fi-FI" sz="2000" dirty="0" err="1"/>
              <a:t>ssä</a:t>
            </a:r>
            <a:r>
              <a:rPr lang="fi-FI" sz="2000" dirty="0"/>
              <a:t>: </a:t>
            </a:r>
            <a:r>
              <a:rPr lang="fi-FI" sz="2000" b="1" dirty="0" err="1"/>
              <a:t>rgb</a:t>
            </a:r>
            <a:r>
              <a:rPr lang="fi-FI" sz="2000" b="1" dirty="0"/>
              <a:t>-arvot, </a:t>
            </a:r>
            <a:r>
              <a:rPr lang="fi-FI" sz="2000" b="1" dirty="0" err="1"/>
              <a:t>heksakoodit</a:t>
            </a:r>
            <a:r>
              <a:rPr lang="fi-FI" sz="2000" b="1" dirty="0"/>
              <a:t> ja värin nimet </a:t>
            </a:r>
          </a:p>
          <a:p>
            <a:r>
              <a:rPr lang="fi-FI" sz="2000" b="1" dirty="0"/>
              <a:t>Värinvalitsimet</a:t>
            </a:r>
            <a:r>
              <a:rPr lang="fi-FI" sz="2000" dirty="0"/>
              <a:t> voivat auttaa sinua löytämään haluamasi värin. </a:t>
            </a:r>
          </a:p>
          <a:p>
            <a:r>
              <a:rPr lang="fi-FI" sz="2000" dirty="0"/>
              <a:t>On tärkeää varmistaa, että tekstin ja taustavärin välillä on riittävästi </a:t>
            </a:r>
            <a:r>
              <a:rPr lang="fi-FI" sz="2000" b="1" dirty="0"/>
              <a:t>kontrastia</a:t>
            </a:r>
            <a:r>
              <a:rPr lang="fi-FI" sz="2000" dirty="0"/>
              <a:t>. </a:t>
            </a:r>
          </a:p>
          <a:p>
            <a:r>
              <a:rPr lang="fi-FI" sz="2000" dirty="0" err="1"/>
              <a:t>Rgb</a:t>
            </a:r>
            <a:r>
              <a:rPr lang="fi-FI" sz="2000" dirty="0"/>
              <a:t> arvoihin on tullut arvo </a:t>
            </a:r>
            <a:r>
              <a:rPr lang="fi-FI" sz="2000" b="1" dirty="0"/>
              <a:t>läpinäkyvyys</a:t>
            </a:r>
            <a:r>
              <a:rPr lang="fi-FI" sz="2000" dirty="0"/>
              <a:t>. Se tunnetaan nimellä </a:t>
            </a:r>
            <a:r>
              <a:rPr lang="fi-FI" sz="2000" b="1" dirty="0"/>
              <a:t>RGBA</a:t>
            </a:r>
          </a:p>
          <a:p>
            <a:r>
              <a:rPr lang="fi-FI" sz="2000" dirty="0" err="1"/>
              <a:t>css</a:t>
            </a:r>
            <a:r>
              <a:rPr lang="fi-FI" sz="2000" dirty="0"/>
              <a:t>: n avulla voit myös määrittää värit </a:t>
            </a:r>
            <a:r>
              <a:rPr lang="fi-FI" sz="2000" dirty="0" err="1"/>
              <a:t>hsl</a:t>
            </a:r>
            <a:r>
              <a:rPr lang="fi-FI" sz="2000" dirty="0"/>
              <a:t>-taulukoiksi valinnaisella </a:t>
            </a:r>
            <a:r>
              <a:rPr lang="fi-FI" sz="2000" b="1" dirty="0"/>
              <a:t>peittävyysarvolla.</a:t>
            </a:r>
            <a:r>
              <a:rPr lang="fi-FI" sz="2000" dirty="0"/>
              <a:t> Se tunnetaan nimellä </a:t>
            </a:r>
            <a:r>
              <a:rPr lang="fi-FI" sz="2000" b="1" dirty="0"/>
              <a:t>HSLA</a:t>
            </a:r>
            <a:r>
              <a:rPr lang="fi-FI" sz="2000" dirty="0"/>
              <a:t>. </a:t>
            </a:r>
          </a:p>
        </p:txBody>
      </p:sp>
    </p:spTree>
    <p:extLst>
      <p:ext uri="{BB962C8B-B14F-4D97-AF65-F5344CB8AC3E}">
        <p14:creationId xmlns:p14="http://schemas.microsoft.com/office/powerpoint/2010/main" val="139531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AAC6F0A-A131-45AB-9CE8-209E74987BF6}"/>
              </a:ext>
            </a:extLst>
          </p:cNvPr>
          <p:cNvSpPr>
            <a:spLocks noGrp="1"/>
          </p:cNvSpPr>
          <p:nvPr>
            <p:ph type="title"/>
          </p:nvPr>
        </p:nvSpPr>
        <p:spPr>
          <a:xfrm>
            <a:off x="1016000" y="549275"/>
            <a:ext cx="10626462" cy="584581"/>
          </a:xfrm>
        </p:spPr>
        <p:txBody>
          <a:bodyPr>
            <a:normAutofit/>
          </a:bodyPr>
          <a:lstStyle/>
          <a:p>
            <a:r>
              <a:rPr lang="fi-FI" dirty="0"/>
              <a:t>2 Kirjasimet, </a:t>
            </a:r>
            <a:r>
              <a:rPr lang="fi-FI" dirty="0" err="1"/>
              <a:t>font-family</a:t>
            </a:r>
            <a:endParaRPr lang="fi-FI" dirty="0"/>
          </a:p>
        </p:txBody>
      </p:sp>
      <p:sp>
        <p:nvSpPr>
          <p:cNvPr id="3" name="Sisällön paikkamerkki 2">
            <a:extLst>
              <a:ext uri="{FF2B5EF4-FFF2-40B4-BE49-F238E27FC236}">
                <a16:creationId xmlns:a16="http://schemas.microsoft.com/office/drawing/2014/main" id="{835ECE2E-D0AB-4148-BCAD-BF774A7FD753}"/>
              </a:ext>
            </a:extLst>
          </p:cNvPr>
          <p:cNvSpPr>
            <a:spLocks noGrp="1"/>
          </p:cNvSpPr>
          <p:nvPr>
            <p:ph idx="1"/>
          </p:nvPr>
        </p:nvSpPr>
        <p:spPr>
          <a:xfrm>
            <a:off x="1109133" y="1233134"/>
            <a:ext cx="10532004" cy="5378285"/>
          </a:xfrm>
        </p:spPr>
        <p:txBody>
          <a:bodyPr>
            <a:normAutofit lnSpcReduction="10000"/>
          </a:bodyPr>
          <a:lstStyle/>
          <a:p>
            <a:pPr marL="0" indent="0">
              <a:buNone/>
            </a:pPr>
            <a:r>
              <a:rPr lang="fi-FI" b="1" dirty="0"/>
              <a:t> </a:t>
            </a:r>
            <a:r>
              <a:rPr lang="fi-FI" dirty="0" err="1"/>
              <a:t>Font</a:t>
            </a:r>
            <a:r>
              <a:rPr lang="fi-FI" dirty="0"/>
              <a:t>-</a:t>
            </a:r>
            <a:r>
              <a:rPr lang="fi-FI" dirty="0" err="1"/>
              <a:t>family</a:t>
            </a:r>
            <a:r>
              <a:rPr lang="fi-FI" dirty="0"/>
              <a:t>-ominaisuuden avulla voit määrittää </a:t>
            </a:r>
            <a:r>
              <a:rPr lang="fi-FI" b="1" dirty="0"/>
              <a:t>kirjasintyypin</a:t>
            </a:r>
            <a:r>
              <a:rPr lang="fi-FI" dirty="0"/>
              <a:t>, jota tulisi käyttää kaikessa tekstissä elementissä, johon </a:t>
            </a:r>
            <a:r>
              <a:rPr lang="fi-FI" dirty="0" err="1"/>
              <a:t>css</a:t>
            </a:r>
            <a:r>
              <a:rPr lang="fi-FI" dirty="0"/>
              <a:t>-sääntö kuuluu. </a:t>
            </a:r>
          </a:p>
          <a:p>
            <a:r>
              <a:rPr lang="fi-FI" dirty="0"/>
              <a:t>Tämän </a:t>
            </a:r>
            <a:r>
              <a:rPr lang="fi-FI" b="1" dirty="0"/>
              <a:t>ominaisuuden arvo on käytettävän kirjasimen nimi</a:t>
            </a:r>
            <a:r>
              <a:rPr lang="fi-FI" dirty="0"/>
              <a:t>. Sivustollasi vierailevat ihmiset tarvitsevat määrittämäsi kirjasintyypin heidän tietokoneelleen, jotta se voidaan näyttää. </a:t>
            </a:r>
          </a:p>
          <a:p>
            <a:r>
              <a:rPr lang="fi-FI" dirty="0"/>
              <a:t>Voit määrittää komennoilla eroteltujen kirjasinten luettelon, jotta jos käyttäjällä ei ole kirjasintyyppiä asennettuna, selain voi yrittää käyttää vaihtoehtoista kirjasinta luettelosta. </a:t>
            </a:r>
          </a:p>
          <a:p>
            <a:r>
              <a:rPr lang="fi-FI" dirty="0"/>
              <a:t>Jos kirjasimen nimi koostuu useammasta kuin yhdestä sanasta, se tulee laittaa lainausmerkkeihin. </a:t>
            </a:r>
          </a:p>
          <a:p>
            <a:r>
              <a:rPr lang="fi-FI" dirty="0"/>
              <a:t>Suunnittelijat ehdottavat, että sivut näyttävät yleensä paremmilta, jos ne käyttävät sivulla enintään </a:t>
            </a:r>
            <a:r>
              <a:rPr lang="fi-FI" b="1" dirty="0"/>
              <a:t>kolmea kirjasinta</a:t>
            </a:r>
            <a:r>
              <a:rPr lang="fi-FI" dirty="0"/>
              <a:t>.</a:t>
            </a:r>
          </a:p>
          <a:p>
            <a:pPr marL="285750" indent="-285750">
              <a:buFont typeface="Arial" panose="020B0604020202020204" pitchFamily="34" charset="0"/>
              <a:buChar char="•"/>
            </a:pPr>
            <a:r>
              <a:rPr lang="fi-FI" dirty="0">
                <a:hlinkClick r:id="rId2"/>
              </a:rPr>
              <a:t>http://tietokanta.dy.fi/ohjelmointi/opiCSS/sivu3B.html</a:t>
            </a:r>
            <a:r>
              <a:rPr lang="fi-FI" dirty="0"/>
              <a:t> </a:t>
            </a:r>
          </a:p>
          <a:p>
            <a:pPr marL="285750" indent="-285750">
              <a:buFont typeface="Arial" panose="020B0604020202020204" pitchFamily="34" charset="0"/>
              <a:buChar char="•"/>
            </a:pPr>
            <a:r>
              <a:rPr lang="fi-FI" dirty="0">
                <a:hlinkClick r:id="rId3"/>
              </a:rPr>
              <a:t>https://developer.mozilla.org/en-US/docs/Web/CSS/font-family</a:t>
            </a:r>
            <a:endParaRPr lang="fi-FI" dirty="0"/>
          </a:p>
          <a:p>
            <a:pPr marL="285750" indent="-285750">
              <a:buFont typeface="Arial" panose="020B0604020202020204" pitchFamily="34" charset="0"/>
              <a:buChar char="•"/>
            </a:pPr>
            <a:r>
              <a:rPr lang="fi-FI" dirty="0">
                <a:hlinkClick r:id="rId4"/>
              </a:rPr>
              <a:t>https://petrit.net/www-ohjelmointi/css-tyyli/tekstin_muotoilu/</a:t>
            </a:r>
            <a:r>
              <a:rPr lang="fi-FI" dirty="0"/>
              <a:t> </a:t>
            </a:r>
          </a:p>
          <a:p>
            <a:pPr marL="285750" indent="-285750">
              <a:buFont typeface="Arial" panose="020B0604020202020204" pitchFamily="34" charset="0"/>
              <a:buChar char="•"/>
            </a:pPr>
            <a:r>
              <a:rPr lang="fi-FI" dirty="0"/>
              <a:t>Katso täältä </a:t>
            </a:r>
            <a:r>
              <a:rPr lang="fi-FI" dirty="0">
                <a:hlinkClick r:id="rId5"/>
              </a:rPr>
              <a:t>https://cssreference.io/typography/</a:t>
            </a:r>
            <a:r>
              <a:rPr lang="fi-FI" dirty="0"/>
              <a:t> </a:t>
            </a:r>
          </a:p>
          <a:p>
            <a:endParaRPr lang="fi-FI" dirty="0"/>
          </a:p>
          <a:p>
            <a:endParaRPr lang="fi-FI" dirty="0"/>
          </a:p>
        </p:txBody>
      </p:sp>
    </p:spTree>
    <p:extLst>
      <p:ext uri="{BB962C8B-B14F-4D97-AF65-F5344CB8AC3E}">
        <p14:creationId xmlns:p14="http://schemas.microsoft.com/office/powerpoint/2010/main" val="241800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A930291-3287-43C7-8EAB-8105C939D36B}"/>
              </a:ext>
            </a:extLst>
          </p:cNvPr>
          <p:cNvSpPr>
            <a:spLocks noGrp="1"/>
          </p:cNvSpPr>
          <p:nvPr>
            <p:ph type="title"/>
          </p:nvPr>
        </p:nvSpPr>
        <p:spPr>
          <a:xfrm>
            <a:off x="939800" y="46462"/>
            <a:ext cx="10667470" cy="809262"/>
          </a:xfrm>
        </p:spPr>
        <p:txBody>
          <a:bodyPr>
            <a:normAutofit/>
          </a:bodyPr>
          <a:lstStyle/>
          <a:p>
            <a:r>
              <a:rPr lang="fi-FI" dirty="0" err="1"/>
              <a:t>font-size</a:t>
            </a:r>
            <a:r>
              <a:rPr lang="fi-FI" dirty="0"/>
              <a:t>, fontin koko</a:t>
            </a:r>
          </a:p>
        </p:txBody>
      </p:sp>
      <p:sp>
        <p:nvSpPr>
          <p:cNvPr id="3" name="Sisällön paikkamerkki 2">
            <a:extLst>
              <a:ext uri="{FF2B5EF4-FFF2-40B4-BE49-F238E27FC236}">
                <a16:creationId xmlns:a16="http://schemas.microsoft.com/office/drawing/2014/main" id="{47B0D49F-5050-4ABD-A376-A312B033917F}"/>
              </a:ext>
            </a:extLst>
          </p:cNvPr>
          <p:cNvSpPr>
            <a:spLocks noGrp="1"/>
          </p:cNvSpPr>
          <p:nvPr>
            <p:ph idx="1"/>
          </p:nvPr>
        </p:nvSpPr>
        <p:spPr>
          <a:xfrm>
            <a:off x="1056944" y="668867"/>
            <a:ext cx="7528256" cy="6189133"/>
          </a:xfrm>
        </p:spPr>
        <p:txBody>
          <a:bodyPr>
            <a:normAutofit fontScale="85000" lnSpcReduction="20000"/>
          </a:bodyPr>
          <a:lstStyle/>
          <a:p>
            <a:r>
              <a:rPr lang="fi-FI" sz="1800" dirty="0" err="1"/>
              <a:t>font</a:t>
            </a:r>
            <a:r>
              <a:rPr lang="fi-FI" sz="1800" dirty="0"/>
              <a:t> </a:t>
            </a:r>
            <a:r>
              <a:rPr lang="fi-FI" sz="1800" dirty="0" err="1"/>
              <a:t>size</a:t>
            </a:r>
            <a:r>
              <a:rPr lang="fi-FI" sz="1800" dirty="0"/>
              <a:t> -ominaisuuden avulla voit määrittää fontin koon. fonttikoko voidaan määrittää useilla tavoilla. </a:t>
            </a:r>
          </a:p>
          <a:p>
            <a:pPr marL="0" indent="0">
              <a:buNone/>
            </a:pPr>
            <a:r>
              <a:rPr lang="fi-FI" sz="1800" b="1" dirty="0"/>
              <a:t>Yleisimmät ovat:</a:t>
            </a:r>
          </a:p>
          <a:p>
            <a:r>
              <a:rPr lang="fi-FI" sz="1800" b="1" dirty="0"/>
              <a:t>Pikseleitä</a:t>
            </a:r>
            <a:r>
              <a:rPr lang="fi-FI" sz="1800" dirty="0"/>
              <a:t> käytetään yleisesti, koska ne antavat web-suunnittelijalle ennakkoluulon siitä, kuinka paljon tilaa heidän tekstinsä vie. Pikselien määrän jälkeen seuraa kirjaimia </a:t>
            </a:r>
            <a:r>
              <a:rPr lang="fi-FI" sz="1800" dirty="0" err="1"/>
              <a:t>px</a:t>
            </a:r>
            <a:r>
              <a:rPr lang="fi-FI" sz="1800" dirty="0"/>
              <a:t>.</a:t>
            </a:r>
          </a:p>
          <a:p>
            <a:r>
              <a:rPr lang="fi-FI" sz="1800" b="1" dirty="0"/>
              <a:t>prosentteina</a:t>
            </a:r>
            <a:r>
              <a:rPr lang="fi-FI" sz="1800" dirty="0"/>
              <a:t>. Selainten oletuskoko on 16 kuvapistettä. joten 75%: n koko vastaisi 12 kuvapistettä ja 200 prosenttia 32 kuvapistettä.</a:t>
            </a:r>
          </a:p>
          <a:p>
            <a:r>
              <a:rPr lang="fi-FI" sz="1800" dirty="0"/>
              <a:t>Jos luot säännön, jonka mukaan koko tekstielementin sisällä olevan tekstin on oltava 75% oletuskoosta, ja määrität sitten toisen säännön, joka ilmoittaa, että elementin sisällön tulee olla 75% koko, se on 9 kuvapistettä. (75% 12 kuvapisteen fontin koosta) </a:t>
            </a:r>
          </a:p>
          <a:p>
            <a:r>
              <a:rPr lang="fi-FI" sz="1800" b="1" dirty="0" err="1"/>
              <a:t>Ems</a:t>
            </a:r>
            <a:r>
              <a:rPr lang="fi-FI" sz="1800" dirty="0"/>
              <a:t> </a:t>
            </a:r>
            <a:r>
              <a:rPr lang="fi-FI" sz="1800" dirty="0" err="1"/>
              <a:t>em</a:t>
            </a:r>
            <a:r>
              <a:rPr lang="fi-FI" sz="1800" dirty="0"/>
              <a:t> vastaa kirjaimen m leveyttä. </a:t>
            </a:r>
          </a:p>
          <a:p>
            <a:r>
              <a:rPr lang="fi-FI" sz="1800" dirty="0"/>
              <a:t>Yksinkertaistaakseen asioita entisestään CSS3 on ottanut käyttöön rem yksikön (lyhenne sanoista "</a:t>
            </a:r>
            <a:r>
              <a:rPr lang="fi-FI" sz="1800" dirty="0" err="1"/>
              <a:t>root</a:t>
            </a:r>
            <a:r>
              <a:rPr lang="fi-FI" sz="1800" dirty="0"/>
              <a:t> </a:t>
            </a:r>
            <a:r>
              <a:rPr lang="fi-FI" sz="1800" dirty="0" err="1"/>
              <a:t>em</a:t>
            </a:r>
            <a:r>
              <a:rPr lang="fi-FI" sz="1800" dirty="0"/>
              <a:t>"), joka on aina suhteessa juurielementin kirjasinkokoon (html), riippumatta siitä missä elementti sijaitsee dokumentissa (toisin kuin </a:t>
            </a:r>
            <a:r>
              <a:rPr lang="fi-FI" sz="1800" dirty="0" err="1"/>
              <a:t>em</a:t>
            </a:r>
            <a:r>
              <a:rPr lang="fi-FI" sz="1800" dirty="0"/>
              <a:t> mikä on suhteessa pääelementtiin elementin fonttikoko).</a:t>
            </a:r>
          </a:p>
          <a:p>
            <a:r>
              <a:rPr lang="fi-FI" sz="1800" dirty="0"/>
              <a:t>Tämä tarkoittaa, että 1rem se vastaa html elementin fonttikokoa, joka on 16 </a:t>
            </a:r>
            <a:r>
              <a:rPr lang="fi-FI" sz="1800" dirty="0" err="1"/>
              <a:t>px</a:t>
            </a:r>
            <a:r>
              <a:rPr lang="fi-FI" sz="1800" dirty="0"/>
              <a:t> oletuksena useimmissa selaimissa.</a:t>
            </a:r>
          </a:p>
          <a:p>
            <a:r>
              <a:rPr lang="fi-FI" sz="1800" dirty="0"/>
              <a:t>Myös avainsanoja voi käyttää </a:t>
            </a:r>
            <a:r>
              <a:rPr lang="en-US" sz="1800" dirty="0"/>
              <a:t>xx-small, x-small, small, medium, large, x-large, xx-large. </a:t>
            </a:r>
            <a:r>
              <a:rPr lang="en-US" sz="1800" dirty="0" err="1"/>
              <a:t>Näkymän</a:t>
            </a:r>
            <a:r>
              <a:rPr lang="en-US" sz="1800" dirty="0"/>
              <a:t> </a:t>
            </a:r>
            <a:r>
              <a:rPr lang="en-US" sz="1800" dirty="0" err="1"/>
              <a:t>yksiköt</a:t>
            </a:r>
            <a:r>
              <a:rPr lang="en-US" sz="1800" dirty="0"/>
              <a:t> </a:t>
            </a:r>
            <a:r>
              <a:rPr lang="en-US" sz="1800" dirty="0" err="1"/>
              <a:t>vw</a:t>
            </a:r>
            <a:r>
              <a:rPr lang="en-US" sz="1800" dirty="0"/>
              <a:t> tai </a:t>
            </a:r>
            <a:r>
              <a:rPr lang="en-US" sz="1800" dirty="0" err="1"/>
              <a:t>vh</a:t>
            </a:r>
            <a:r>
              <a:rPr lang="en-US" sz="1800" dirty="0"/>
              <a:t>, </a:t>
            </a:r>
            <a:r>
              <a:rPr lang="fi-FI" sz="1800" dirty="0" err="1"/>
              <a:t>font-weight</a:t>
            </a:r>
            <a:r>
              <a:rPr lang="fi-FI" sz="1800" dirty="0"/>
              <a:t> määrittää fontin painon tai lihavoinnin, </a:t>
            </a:r>
            <a:r>
              <a:rPr lang="fi-FI" sz="1800" dirty="0" err="1"/>
              <a:t>font-variant</a:t>
            </a:r>
            <a:r>
              <a:rPr lang="fi-FI" sz="1800" dirty="0"/>
              <a:t> mahdollistaa tekstin näyttämisen erityisellä pienikokoisella muunnelmalla.</a:t>
            </a:r>
          </a:p>
        </p:txBody>
      </p:sp>
      <p:pic>
        <p:nvPicPr>
          <p:cNvPr id="7" name="Kuva 6">
            <a:extLst>
              <a:ext uri="{FF2B5EF4-FFF2-40B4-BE49-F238E27FC236}">
                <a16:creationId xmlns:a16="http://schemas.microsoft.com/office/drawing/2014/main" id="{5E010EDA-0D87-4971-8116-0DB2C8DC9F93}"/>
              </a:ext>
            </a:extLst>
          </p:cNvPr>
          <p:cNvPicPr>
            <a:picLocks noChangeAspect="1"/>
          </p:cNvPicPr>
          <p:nvPr/>
        </p:nvPicPr>
        <p:blipFill>
          <a:blip r:embed="rId2"/>
          <a:stretch>
            <a:fillRect/>
          </a:stretch>
        </p:blipFill>
        <p:spPr>
          <a:xfrm>
            <a:off x="8668477" y="990113"/>
            <a:ext cx="2434168" cy="1565799"/>
          </a:xfrm>
          <a:prstGeom prst="rect">
            <a:avLst/>
          </a:prstGeom>
        </p:spPr>
      </p:pic>
      <p:pic>
        <p:nvPicPr>
          <p:cNvPr id="8" name="Kuva 7">
            <a:extLst>
              <a:ext uri="{FF2B5EF4-FFF2-40B4-BE49-F238E27FC236}">
                <a16:creationId xmlns:a16="http://schemas.microsoft.com/office/drawing/2014/main" id="{C183D9ED-5A1D-4B09-9B55-51ED3399D1A2}"/>
              </a:ext>
            </a:extLst>
          </p:cNvPr>
          <p:cNvPicPr>
            <a:picLocks noChangeAspect="1"/>
          </p:cNvPicPr>
          <p:nvPr/>
        </p:nvPicPr>
        <p:blipFill>
          <a:blip r:embed="rId3"/>
          <a:stretch>
            <a:fillRect/>
          </a:stretch>
        </p:blipFill>
        <p:spPr>
          <a:xfrm>
            <a:off x="8571441" y="2534023"/>
            <a:ext cx="3522133" cy="1609577"/>
          </a:xfrm>
          <a:prstGeom prst="rect">
            <a:avLst/>
          </a:prstGeom>
        </p:spPr>
      </p:pic>
      <p:pic>
        <p:nvPicPr>
          <p:cNvPr id="11" name="Kuva 10">
            <a:extLst>
              <a:ext uri="{FF2B5EF4-FFF2-40B4-BE49-F238E27FC236}">
                <a16:creationId xmlns:a16="http://schemas.microsoft.com/office/drawing/2014/main" id="{51AAECFC-5963-44D6-BDDC-19A13040ED9E}"/>
              </a:ext>
            </a:extLst>
          </p:cNvPr>
          <p:cNvPicPr>
            <a:picLocks noChangeAspect="1"/>
          </p:cNvPicPr>
          <p:nvPr/>
        </p:nvPicPr>
        <p:blipFill>
          <a:blip r:embed="rId4"/>
          <a:stretch>
            <a:fillRect/>
          </a:stretch>
        </p:blipFill>
        <p:spPr>
          <a:xfrm>
            <a:off x="8842374" y="4164647"/>
            <a:ext cx="3251200" cy="1040569"/>
          </a:xfrm>
          <a:prstGeom prst="rect">
            <a:avLst/>
          </a:prstGeom>
        </p:spPr>
      </p:pic>
      <p:pic>
        <p:nvPicPr>
          <p:cNvPr id="12" name="Kuva 11">
            <a:extLst>
              <a:ext uri="{FF2B5EF4-FFF2-40B4-BE49-F238E27FC236}">
                <a16:creationId xmlns:a16="http://schemas.microsoft.com/office/drawing/2014/main" id="{3295228D-FBBB-45EB-82B6-F86D29CF1E6F}"/>
              </a:ext>
            </a:extLst>
          </p:cNvPr>
          <p:cNvPicPr>
            <a:picLocks noChangeAspect="1"/>
          </p:cNvPicPr>
          <p:nvPr/>
        </p:nvPicPr>
        <p:blipFill>
          <a:blip r:embed="rId5"/>
          <a:stretch>
            <a:fillRect/>
          </a:stretch>
        </p:blipFill>
        <p:spPr>
          <a:xfrm>
            <a:off x="8758237" y="5279674"/>
            <a:ext cx="1581150" cy="1381426"/>
          </a:xfrm>
          <a:prstGeom prst="rect">
            <a:avLst/>
          </a:prstGeom>
        </p:spPr>
      </p:pic>
    </p:spTree>
    <p:extLst>
      <p:ext uri="{BB962C8B-B14F-4D97-AF65-F5344CB8AC3E}">
        <p14:creationId xmlns:p14="http://schemas.microsoft.com/office/powerpoint/2010/main" val="2106173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50447DE-3574-4322-9F0E-E10FCB1E3A3C}"/>
              </a:ext>
            </a:extLst>
          </p:cNvPr>
          <p:cNvSpPr>
            <a:spLocks noGrp="1"/>
          </p:cNvSpPr>
          <p:nvPr>
            <p:ph type="title"/>
          </p:nvPr>
        </p:nvSpPr>
        <p:spPr>
          <a:xfrm>
            <a:off x="1070462" y="259608"/>
            <a:ext cx="10524973" cy="527104"/>
          </a:xfrm>
        </p:spPr>
        <p:txBody>
          <a:bodyPr>
            <a:normAutofit/>
          </a:bodyPr>
          <a:lstStyle/>
          <a:p>
            <a:r>
              <a:rPr lang="fi-FI" dirty="0"/>
              <a:t>@font-face (toimiiko?)</a:t>
            </a:r>
          </a:p>
        </p:txBody>
      </p:sp>
      <p:sp>
        <p:nvSpPr>
          <p:cNvPr id="3" name="Sisällön paikkamerkki 2">
            <a:extLst>
              <a:ext uri="{FF2B5EF4-FFF2-40B4-BE49-F238E27FC236}">
                <a16:creationId xmlns:a16="http://schemas.microsoft.com/office/drawing/2014/main" id="{1D177312-F531-43FF-A180-151F8F342325}"/>
              </a:ext>
            </a:extLst>
          </p:cNvPr>
          <p:cNvSpPr>
            <a:spLocks noGrp="1"/>
          </p:cNvSpPr>
          <p:nvPr>
            <p:ph idx="1"/>
          </p:nvPr>
        </p:nvSpPr>
        <p:spPr>
          <a:xfrm>
            <a:off x="1109133" y="1374329"/>
            <a:ext cx="10524972" cy="5016445"/>
          </a:xfrm>
        </p:spPr>
        <p:txBody>
          <a:bodyPr>
            <a:normAutofit fontScale="85000" lnSpcReduction="10000"/>
          </a:bodyPr>
          <a:lstStyle/>
          <a:p>
            <a:r>
              <a:rPr lang="fi-FI" sz="2400" b="1" dirty="0"/>
              <a:t>@ </a:t>
            </a:r>
            <a:r>
              <a:rPr lang="fi-FI" sz="2400" b="1" dirty="0" err="1"/>
              <a:t>font-face</a:t>
            </a:r>
            <a:r>
              <a:rPr lang="fi-FI" sz="2400" b="1" dirty="0"/>
              <a:t> </a:t>
            </a:r>
            <a:r>
              <a:rPr lang="fi-FI" sz="2400" dirty="0"/>
              <a:t>antaa sinun käyttää kirjasinta, vaikka sitä ei olisikaan asennettu selaavan henkilön tietokoneelle, antamalla sinun määrittää polku kirjasimen kopioon, joka ladataan, ellei sitä ole käyttäjän omassa koneessa. Koska tämä tekniikka mahdollistaa fontin version lataamisen käyttäjän tietokoneelle, on tärkeää, että fontin lisenssi sallii sen käytön tällä tavalla. Voit lisätä fontin tyylisi taulukkoon käyttämällä </a:t>
            </a:r>
            <a:r>
              <a:rPr lang="fi-FI" sz="2400" dirty="0" err="1"/>
              <a:t>font</a:t>
            </a:r>
            <a:r>
              <a:rPr lang="fi-FI" sz="2400" dirty="0"/>
              <a:t>-</a:t>
            </a:r>
            <a:r>
              <a:rPr lang="fi-FI" sz="2400" dirty="0" err="1"/>
              <a:t>face</a:t>
            </a:r>
            <a:r>
              <a:rPr lang="fi-FI" sz="2400" dirty="0"/>
              <a:t>-sääntöä.</a:t>
            </a:r>
          </a:p>
          <a:p>
            <a:r>
              <a:rPr lang="fi-FI" sz="2400" b="1" dirty="0" err="1"/>
              <a:t>font-family</a:t>
            </a:r>
            <a:r>
              <a:rPr lang="fi-FI" sz="2400" dirty="0"/>
              <a:t> määrittää fontin nimen. Tätä nimeä voidaan sitten käyttää fonttiperhe-ominaisuuden arvona muussa tyylitaulukossa.</a:t>
            </a:r>
          </a:p>
          <a:p>
            <a:r>
              <a:rPr lang="fi-FI" sz="2400" b="1" dirty="0" err="1"/>
              <a:t>src</a:t>
            </a:r>
            <a:r>
              <a:rPr lang="fi-FI" sz="2400" dirty="0"/>
              <a:t> määrittää polun kirjasimeen. Jotta tämä tekniikka toimisi kaikissa selaimissa, sinun on todennäköisesti määritettävä polut muutamalle eri fontin versiolle.</a:t>
            </a:r>
          </a:p>
          <a:p>
            <a:r>
              <a:rPr lang="fi-FI" sz="2400" b="1" dirty="0" err="1"/>
              <a:t>format</a:t>
            </a:r>
            <a:r>
              <a:rPr lang="fi-FI" sz="2400" b="1" dirty="0"/>
              <a:t> </a:t>
            </a:r>
            <a:r>
              <a:rPr lang="fi-FI" sz="2400" dirty="0"/>
              <a:t>määrittelee muodon, jossa fontti toimitetaan. Monet kirjasintyyppien valmistajat eivät salli sinun käyttää kirjasimia tällä tavalla, mutta on olemassa avoimen lähdekoodin fontteja, joita voit käyttää vapaasti. Kun tarkastellaan näiden sivustojen fontteja, on silti tärkeää tarkistaa fontin lisenssisopimus, koska jotkut fontit ovat ilmaisia ​​vain henkilökohtaiseen käyttöön (toisin sanoen ei käytettäviksi kaupallisilla verkkosivustoilla). </a:t>
            </a:r>
          </a:p>
        </p:txBody>
      </p:sp>
    </p:spTree>
    <p:extLst>
      <p:ext uri="{BB962C8B-B14F-4D97-AF65-F5344CB8AC3E}">
        <p14:creationId xmlns:p14="http://schemas.microsoft.com/office/powerpoint/2010/main" val="47815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5B8ECD1-AC3E-4202-ADD6-31350B4026C0}"/>
              </a:ext>
            </a:extLst>
          </p:cNvPr>
          <p:cNvSpPr>
            <a:spLocks noGrp="1"/>
          </p:cNvSpPr>
          <p:nvPr>
            <p:ph type="title"/>
          </p:nvPr>
        </p:nvSpPr>
        <p:spPr>
          <a:xfrm>
            <a:off x="1066799" y="549275"/>
            <a:ext cx="10574337" cy="725660"/>
          </a:xfrm>
        </p:spPr>
        <p:txBody>
          <a:bodyPr>
            <a:normAutofit/>
          </a:bodyPr>
          <a:lstStyle/>
          <a:p>
            <a:r>
              <a:rPr lang="fi-FI" dirty="0"/>
              <a:t>@font-face</a:t>
            </a:r>
          </a:p>
        </p:txBody>
      </p:sp>
      <p:sp>
        <p:nvSpPr>
          <p:cNvPr id="7" name="Sisällön paikkamerkki 6">
            <a:extLst>
              <a:ext uri="{FF2B5EF4-FFF2-40B4-BE49-F238E27FC236}">
                <a16:creationId xmlns:a16="http://schemas.microsoft.com/office/drawing/2014/main" id="{3C096338-B7CF-4A04-9682-8B4AAA4593DE}"/>
              </a:ext>
            </a:extLst>
          </p:cNvPr>
          <p:cNvSpPr>
            <a:spLocks noGrp="1"/>
          </p:cNvSpPr>
          <p:nvPr>
            <p:ph sz="half" idx="1"/>
          </p:nvPr>
        </p:nvSpPr>
        <p:spPr>
          <a:xfrm>
            <a:off x="982133" y="1371215"/>
            <a:ext cx="5004329" cy="4749963"/>
          </a:xfrm>
        </p:spPr>
        <p:txBody>
          <a:bodyPr>
            <a:normAutofit/>
          </a:bodyPr>
          <a:lstStyle/>
          <a:p>
            <a:r>
              <a:rPr lang="fi-FI" sz="2400" dirty="0"/>
              <a:t>On olemassa avoimen lähdekoodin fontteja, joita voit käyttää vapaasti.</a:t>
            </a:r>
            <a:endParaRPr lang="fi-FI" sz="2800" dirty="0"/>
          </a:p>
          <a:p>
            <a:endParaRPr lang="fi-FI" sz="2400" dirty="0"/>
          </a:p>
          <a:p>
            <a:r>
              <a:rPr lang="fi-FI" sz="2400" dirty="0"/>
              <a:t>Täällä on joitain sivustoja, jotka antavat sinulle pääsyn käyttää kaupallisia kirjasimia, koska he neuvottelivat luvan sallia asiakkaidensa käyttää näitä fontteja maksua vastaan. </a:t>
            </a:r>
          </a:p>
          <a:p>
            <a:endParaRPr lang="fi-FI" sz="1800" dirty="0"/>
          </a:p>
        </p:txBody>
      </p:sp>
      <p:sp>
        <p:nvSpPr>
          <p:cNvPr id="8" name="Sisällön paikkamerkki 7">
            <a:extLst>
              <a:ext uri="{FF2B5EF4-FFF2-40B4-BE49-F238E27FC236}">
                <a16:creationId xmlns:a16="http://schemas.microsoft.com/office/drawing/2014/main" id="{95F2691F-E167-493D-B55F-D516C4059689}"/>
              </a:ext>
            </a:extLst>
          </p:cNvPr>
          <p:cNvSpPr>
            <a:spLocks noGrp="1"/>
          </p:cNvSpPr>
          <p:nvPr>
            <p:ph sz="half" idx="2"/>
          </p:nvPr>
        </p:nvSpPr>
        <p:spPr>
          <a:xfrm>
            <a:off x="6205540" y="1274935"/>
            <a:ext cx="5597578" cy="5100744"/>
          </a:xfrm>
        </p:spPr>
        <p:txBody>
          <a:bodyPr>
            <a:noAutofit/>
          </a:bodyPr>
          <a:lstStyle/>
          <a:p>
            <a:r>
              <a:rPr lang="fi-FI" sz="1400" dirty="0">
                <a:hlinkClick r:id="rId2"/>
              </a:rPr>
              <a:t>https://www.fontsquirrel.com/</a:t>
            </a:r>
            <a:r>
              <a:rPr lang="fi-FI" sz="1400" dirty="0"/>
              <a:t> </a:t>
            </a:r>
          </a:p>
          <a:p>
            <a:r>
              <a:rPr lang="fi-FI" sz="1400" dirty="0">
                <a:hlinkClick r:id="rId3"/>
              </a:rPr>
              <a:t>http://www.fontex.org/</a:t>
            </a:r>
            <a:r>
              <a:rPr lang="fi-FI" sz="1400" dirty="0"/>
              <a:t> </a:t>
            </a:r>
          </a:p>
          <a:p>
            <a:r>
              <a:rPr lang="fi-FI" sz="1400" dirty="0">
                <a:hlinkClick r:id="rId4"/>
              </a:rPr>
              <a:t>http://openfontlibrary.fontly.org/</a:t>
            </a:r>
            <a:endParaRPr lang="fi-FI" sz="1400" dirty="0"/>
          </a:p>
          <a:p>
            <a:r>
              <a:rPr lang="fi-FI" sz="1400" dirty="0">
                <a:hlinkClick r:id="rId5"/>
              </a:rPr>
              <a:t>https://fonts.adobe.com/</a:t>
            </a:r>
            <a:endParaRPr lang="fi-FI" sz="1400" dirty="0"/>
          </a:p>
          <a:p>
            <a:r>
              <a:rPr lang="fi-FI" sz="1400" dirty="0">
                <a:hlinkClick r:id="rId6"/>
              </a:rPr>
              <a:t>https://www.fontspring.com/</a:t>
            </a:r>
            <a:r>
              <a:rPr lang="fi-FI" sz="1400" dirty="0"/>
              <a:t> </a:t>
            </a:r>
          </a:p>
          <a:p>
            <a:r>
              <a:rPr lang="fi-FI" sz="1400" dirty="0">
                <a:hlinkClick r:id="rId7"/>
              </a:rPr>
              <a:t>https://developer.mozilla.org/en-US/docs/Web/CSS/font-size</a:t>
            </a:r>
            <a:r>
              <a:rPr lang="fi-FI" sz="1400" dirty="0"/>
              <a:t> </a:t>
            </a:r>
          </a:p>
          <a:p>
            <a:pPr marL="0" indent="0">
              <a:buNone/>
            </a:pPr>
            <a:r>
              <a:rPr lang="fi-FI" sz="1400" dirty="0"/>
              <a:t>Google </a:t>
            </a:r>
            <a:r>
              <a:rPr lang="fi-FI" sz="1400" dirty="0" err="1"/>
              <a:t>fonts</a:t>
            </a:r>
            <a:r>
              <a:rPr lang="fi-FI" sz="1400" dirty="0"/>
              <a:t> open </a:t>
            </a:r>
            <a:r>
              <a:rPr lang="fi-FI" sz="1400" dirty="0" err="1"/>
              <a:t>source</a:t>
            </a:r>
            <a:endParaRPr lang="fi-FI" sz="1400" dirty="0"/>
          </a:p>
          <a:p>
            <a:r>
              <a:rPr lang="fi-FI" sz="1400" dirty="0">
                <a:hlinkClick r:id="rId8"/>
              </a:rPr>
              <a:t>https://developers.google.com/fonts</a:t>
            </a:r>
            <a:endParaRPr lang="fi-FI" sz="1400" dirty="0"/>
          </a:p>
          <a:p>
            <a:pPr marL="0" indent="0">
              <a:buNone/>
            </a:pPr>
            <a:r>
              <a:rPr lang="fi-FI" sz="1400" dirty="0"/>
              <a:t>Saavutettavuus</a:t>
            </a:r>
          </a:p>
          <a:p>
            <a:r>
              <a:rPr lang="fi-FI" sz="1400" dirty="0">
                <a:hlinkClick r:id="rId9"/>
              </a:rPr>
              <a:t>https://saavutettava.fi/2006/03/24/saavutettavaa-typografiaa-osa-1/</a:t>
            </a:r>
            <a:r>
              <a:rPr lang="fi-FI" sz="1400" dirty="0"/>
              <a:t> </a:t>
            </a:r>
          </a:p>
          <a:p>
            <a:r>
              <a:rPr lang="fi-FI" sz="1400" dirty="0">
                <a:hlinkClick r:id="rId10"/>
              </a:rPr>
              <a:t>https://saavutettava.fi/2006/04/16/saavutettavaa-typografiaa-osa-2/</a:t>
            </a:r>
            <a:r>
              <a:rPr lang="fi-FI" sz="1400" dirty="0"/>
              <a:t> </a:t>
            </a:r>
          </a:p>
          <a:p>
            <a:pPr marL="0" indent="0">
              <a:buNone/>
            </a:pPr>
            <a:endParaRPr lang="fi-FI" sz="1400" dirty="0"/>
          </a:p>
          <a:p>
            <a:endParaRPr lang="fi-FI" sz="1400" dirty="0"/>
          </a:p>
        </p:txBody>
      </p:sp>
    </p:spTree>
    <p:extLst>
      <p:ext uri="{BB962C8B-B14F-4D97-AF65-F5344CB8AC3E}">
        <p14:creationId xmlns:p14="http://schemas.microsoft.com/office/powerpoint/2010/main" val="1709875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BC7D718-694A-48C0-812F-1A575FFDD25B}"/>
              </a:ext>
            </a:extLst>
          </p:cNvPr>
          <p:cNvSpPr>
            <a:spLocks noGrp="1"/>
          </p:cNvSpPr>
          <p:nvPr>
            <p:ph type="title"/>
          </p:nvPr>
        </p:nvSpPr>
        <p:spPr>
          <a:xfrm>
            <a:off x="1032933" y="438251"/>
            <a:ext cx="9762161" cy="738140"/>
          </a:xfrm>
        </p:spPr>
        <p:txBody>
          <a:bodyPr/>
          <a:lstStyle/>
          <a:p>
            <a:r>
              <a:rPr lang="fi-FI" dirty="0"/>
              <a:t>Fonttiformaattien ymmärtäminen</a:t>
            </a:r>
          </a:p>
        </p:txBody>
      </p:sp>
      <p:sp>
        <p:nvSpPr>
          <p:cNvPr id="3" name="Sisällön paikkamerkki 2">
            <a:extLst>
              <a:ext uri="{FF2B5EF4-FFF2-40B4-BE49-F238E27FC236}">
                <a16:creationId xmlns:a16="http://schemas.microsoft.com/office/drawing/2014/main" id="{8278656D-BD83-4044-B0C7-89E737FD6EF3}"/>
              </a:ext>
            </a:extLst>
          </p:cNvPr>
          <p:cNvSpPr>
            <a:spLocks noGrp="1"/>
          </p:cNvSpPr>
          <p:nvPr>
            <p:ph idx="1"/>
          </p:nvPr>
        </p:nvSpPr>
        <p:spPr>
          <a:xfrm>
            <a:off x="1032933" y="1556785"/>
            <a:ext cx="10608204" cy="4729062"/>
          </a:xfrm>
        </p:spPr>
        <p:txBody>
          <a:bodyPr>
            <a:normAutofit fontScale="92500" lnSpcReduction="20000"/>
          </a:bodyPr>
          <a:lstStyle/>
          <a:p>
            <a:r>
              <a:rPr lang="fi-FI" sz="2400" dirty="0"/>
              <a:t>Eri selaimet tukevat kirjasinten eri muotoja, joten sinun on toimitettava fontti useissa muunnelmissa, jotta pääset kaikkiin selaimiin.</a:t>
            </a:r>
          </a:p>
          <a:p>
            <a:r>
              <a:rPr lang="fi-FI" sz="2400" dirty="0"/>
              <a:t> Jos sinulla ei ole kaikkia näitä formaatteja kirjasimellesi, voit ladata kirjasimen </a:t>
            </a:r>
            <a:r>
              <a:rPr lang="fi-FI" sz="2400" dirty="0" err="1"/>
              <a:t>FontSquirrel</a:t>
            </a:r>
            <a:r>
              <a:rPr lang="fi-FI" sz="2400" dirty="0"/>
              <a:t>-nimiselle verkkosivustolle, jossa he muuntavat sen sinulle. </a:t>
            </a:r>
          </a:p>
          <a:p>
            <a:r>
              <a:rPr lang="fi-FI" sz="2400" dirty="0" err="1"/>
              <a:t>Font</a:t>
            </a:r>
            <a:r>
              <a:rPr lang="fi-FI" sz="2400" dirty="0"/>
              <a:t> </a:t>
            </a:r>
            <a:r>
              <a:rPr lang="fi-FI" sz="2400" dirty="0" err="1"/>
              <a:t>Squirrel</a:t>
            </a:r>
            <a:r>
              <a:rPr lang="fi-FI" sz="2400" dirty="0"/>
              <a:t> tarjoaa myös </a:t>
            </a:r>
            <a:r>
              <a:rPr lang="fi-FI" sz="2400" dirty="0" err="1"/>
              <a:t>css</a:t>
            </a:r>
            <a:r>
              <a:rPr lang="fi-FI" sz="2400" dirty="0"/>
              <a:t>-koodin @ </a:t>
            </a:r>
            <a:r>
              <a:rPr lang="fi-FI" sz="2400" dirty="0" err="1"/>
              <a:t>font</a:t>
            </a:r>
            <a:r>
              <a:rPr lang="fi-FI" sz="2400" dirty="0"/>
              <a:t>-</a:t>
            </a:r>
            <a:r>
              <a:rPr lang="fi-FI" sz="2400" dirty="0" err="1"/>
              <a:t>face</a:t>
            </a:r>
            <a:r>
              <a:rPr lang="fi-FI" sz="2400" dirty="0"/>
              <a:t>-säännölle. Tämä on erittäin hyödyllistä, koska kun käsittelet useita kirjasinmuotoja, @ </a:t>
            </a:r>
            <a:r>
              <a:rPr lang="fi-FI" sz="2400" dirty="0" err="1"/>
              <a:t>font</a:t>
            </a:r>
            <a:r>
              <a:rPr lang="fi-FI" sz="2400" dirty="0"/>
              <a:t>-</a:t>
            </a:r>
            <a:r>
              <a:rPr lang="fi-FI" sz="2400" dirty="0" err="1"/>
              <a:t>face</a:t>
            </a:r>
            <a:r>
              <a:rPr lang="fi-FI" sz="2400" dirty="0"/>
              <a:t>-säännön </a:t>
            </a:r>
            <a:r>
              <a:rPr lang="fi-FI" sz="2400" dirty="0" err="1"/>
              <a:t>src</a:t>
            </a:r>
            <a:r>
              <a:rPr lang="fi-FI" sz="2400" dirty="0"/>
              <a:t>- ja muoto-ominaisuudet voivat olla melko monimutkaisia, kuten koodista näkyy</a:t>
            </a:r>
          </a:p>
          <a:p>
            <a:r>
              <a:rPr lang="fi-FI" sz="2400" dirty="0"/>
              <a:t>Eri fonttimuotojen tulisi näkyä koodissasi tässä järjestyksessä (katso myös seuraava dia). </a:t>
            </a:r>
          </a:p>
          <a:p>
            <a:pPr marL="457200" indent="-457200">
              <a:lnSpc>
                <a:spcPct val="100000"/>
              </a:lnSpc>
              <a:spcBef>
                <a:spcPts val="0"/>
              </a:spcBef>
              <a:spcAft>
                <a:spcPts val="0"/>
              </a:spcAft>
              <a:buAutoNum type="arabicPeriod"/>
            </a:pPr>
            <a:r>
              <a:rPr lang="fi-FI" sz="2400" dirty="0" err="1"/>
              <a:t>eot</a:t>
            </a:r>
            <a:endParaRPr lang="fi-FI" sz="2400" dirty="0"/>
          </a:p>
          <a:p>
            <a:pPr marL="457200" indent="-457200">
              <a:lnSpc>
                <a:spcPct val="100000"/>
              </a:lnSpc>
              <a:spcBef>
                <a:spcPts val="0"/>
              </a:spcBef>
              <a:spcAft>
                <a:spcPts val="0"/>
              </a:spcAft>
              <a:buAutoNum type="arabicPeriod"/>
            </a:pPr>
            <a:r>
              <a:rPr lang="fi-FI" sz="2400" dirty="0" err="1"/>
              <a:t>woff</a:t>
            </a:r>
            <a:endParaRPr lang="fi-FI" sz="2400" dirty="0"/>
          </a:p>
          <a:p>
            <a:pPr marL="457200" indent="-457200">
              <a:lnSpc>
                <a:spcPct val="100000"/>
              </a:lnSpc>
              <a:spcBef>
                <a:spcPts val="0"/>
              </a:spcBef>
              <a:spcAft>
                <a:spcPts val="0"/>
              </a:spcAft>
              <a:buAutoNum type="arabicPeriod"/>
            </a:pPr>
            <a:r>
              <a:rPr lang="fi-FI" sz="2400" dirty="0" err="1"/>
              <a:t>ttf</a:t>
            </a:r>
            <a:r>
              <a:rPr lang="fi-FI" sz="2400" dirty="0"/>
              <a:t>/</a:t>
            </a:r>
            <a:r>
              <a:rPr lang="fi-FI" sz="2400" dirty="0" err="1"/>
              <a:t>otf</a:t>
            </a:r>
            <a:endParaRPr lang="fi-FI" sz="2400" dirty="0"/>
          </a:p>
          <a:p>
            <a:pPr marL="457200" indent="-457200">
              <a:lnSpc>
                <a:spcPct val="100000"/>
              </a:lnSpc>
              <a:spcBef>
                <a:spcPts val="0"/>
              </a:spcBef>
              <a:spcAft>
                <a:spcPts val="0"/>
              </a:spcAft>
              <a:buAutoNum type="arabicPeriod"/>
            </a:pPr>
            <a:r>
              <a:rPr lang="fi-FI" sz="2400" dirty="0" err="1"/>
              <a:t>svg</a:t>
            </a:r>
            <a:endParaRPr lang="fi-FI" sz="2400" dirty="0"/>
          </a:p>
        </p:txBody>
      </p:sp>
    </p:spTree>
    <p:extLst>
      <p:ext uri="{BB962C8B-B14F-4D97-AF65-F5344CB8AC3E}">
        <p14:creationId xmlns:p14="http://schemas.microsoft.com/office/powerpoint/2010/main" val="1946432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B44AF7E-9D88-48D3-9632-6D8CF1B8D496}"/>
              </a:ext>
            </a:extLst>
          </p:cNvPr>
          <p:cNvSpPr>
            <a:spLocks noGrp="1"/>
          </p:cNvSpPr>
          <p:nvPr>
            <p:ph type="title"/>
          </p:nvPr>
        </p:nvSpPr>
        <p:spPr/>
        <p:txBody>
          <a:bodyPr>
            <a:normAutofit/>
          </a:bodyPr>
          <a:lstStyle/>
          <a:p>
            <a:r>
              <a:rPr lang="fi-FI" dirty="0">
                <a:hlinkClick r:id="rId2"/>
              </a:rPr>
              <a:t>https://ertuki.fi/nailla-kolmella-fontilla-vangitset-lukijasi-huomion/</a:t>
            </a:r>
            <a:r>
              <a:rPr lang="fi-FI" dirty="0"/>
              <a:t> </a:t>
            </a:r>
          </a:p>
        </p:txBody>
      </p:sp>
      <p:sp>
        <p:nvSpPr>
          <p:cNvPr id="3" name="Sisällön paikkamerkki 2">
            <a:extLst>
              <a:ext uri="{FF2B5EF4-FFF2-40B4-BE49-F238E27FC236}">
                <a16:creationId xmlns:a16="http://schemas.microsoft.com/office/drawing/2014/main" id="{8FD47641-DF6E-40E1-A0F7-48C0963DDBDA}"/>
              </a:ext>
            </a:extLst>
          </p:cNvPr>
          <p:cNvSpPr>
            <a:spLocks noGrp="1"/>
          </p:cNvSpPr>
          <p:nvPr>
            <p:ph idx="1"/>
          </p:nvPr>
        </p:nvSpPr>
        <p:spPr/>
        <p:txBody>
          <a:bodyPr/>
          <a:lstStyle/>
          <a:p>
            <a:pPr>
              <a:buFont typeface="Arial" panose="020B0604020202020204" pitchFamily="34" charset="0"/>
              <a:buChar char="•"/>
            </a:pPr>
            <a:r>
              <a:rPr lang="fi-FI" sz="2000" b="1" dirty="0"/>
              <a:t>Web Open </a:t>
            </a:r>
            <a:r>
              <a:rPr lang="fi-FI" sz="2000" b="1" dirty="0" err="1"/>
              <a:t>Font</a:t>
            </a:r>
            <a:r>
              <a:rPr lang="fi-FI" sz="2000" b="1" dirty="0"/>
              <a:t> Format (WOFF)</a:t>
            </a:r>
            <a:r>
              <a:rPr lang="fi-FI" sz="2000" dirty="0"/>
              <a:t>: Fontti formaatti joka luotiin vuonna 2009. WOFF on samankaltainen </a:t>
            </a:r>
            <a:r>
              <a:rPr lang="fi-FI" sz="2000" dirty="0" err="1"/>
              <a:t>OpenType:n</a:t>
            </a:r>
            <a:r>
              <a:rPr lang="fi-FI" sz="2000" dirty="0"/>
              <a:t> sekä </a:t>
            </a:r>
            <a:r>
              <a:rPr lang="fi-FI" sz="2000" dirty="0" err="1"/>
              <a:t>TrueType:n</a:t>
            </a:r>
            <a:r>
              <a:rPr lang="fi-FI" sz="2000" dirty="0"/>
              <a:t> kanssa.</a:t>
            </a:r>
          </a:p>
          <a:p>
            <a:pPr>
              <a:buFont typeface="Arial" panose="020B0604020202020204" pitchFamily="34" charset="0"/>
              <a:buChar char="•"/>
            </a:pPr>
            <a:r>
              <a:rPr lang="fi-FI" sz="2000" b="1" dirty="0"/>
              <a:t>TrueType </a:t>
            </a:r>
            <a:r>
              <a:rPr lang="fi-FI" sz="2000" b="1" dirty="0" err="1"/>
              <a:t>Font</a:t>
            </a:r>
            <a:r>
              <a:rPr lang="fi-FI" sz="2000" b="1" dirty="0"/>
              <a:t> (TFF)</a:t>
            </a:r>
            <a:r>
              <a:rPr lang="fi-FI" sz="2000" dirty="0"/>
              <a:t>: 1980-luvulla </a:t>
            </a:r>
            <a:r>
              <a:rPr lang="fi-FI" sz="2000" dirty="0" err="1"/>
              <a:t>Apple:n</a:t>
            </a:r>
            <a:r>
              <a:rPr lang="fi-FI" sz="2000" dirty="0"/>
              <a:t> sekä Microsoftin kehittämä yleisin käytössä oleva formaatti.</a:t>
            </a:r>
          </a:p>
          <a:p>
            <a:pPr>
              <a:buFont typeface="Arial" panose="020B0604020202020204" pitchFamily="34" charset="0"/>
              <a:buChar char="•"/>
            </a:pPr>
            <a:r>
              <a:rPr lang="fi-FI" sz="2000" b="1" dirty="0"/>
              <a:t>Web Open </a:t>
            </a:r>
            <a:r>
              <a:rPr lang="fi-FI" sz="2000" b="1" dirty="0" err="1"/>
              <a:t>Font</a:t>
            </a:r>
            <a:r>
              <a:rPr lang="fi-FI" sz="2000" b="1" dirty="0"/>
              <a:t> Format (WOFF2)</a:t>
            </a:r>
            <a:r>
              <a:rPr lang="fi-FI" sz="2000" dirty="0"/>
              <a:t>: On päivitetty, paremmin kompressoitu versio </a:t>
            </a:r>
            <a:r>
              <a:rPr lang="fi-FI" sz="2000" dirty="0" err="1"/>
              <a:t>WOFF:stä</a:t>
            </a:r>
            <a:r>
              <a:rPr lang="fi-FI" sz="2000" dirty="0"/>
              <a:t>.</a:t>
            </a:r>
          </a:p>
          <a:p>
            <a:pPr>
              <a:buFont typeface="Arial" panose="020B0604020202020204" pitchFamily="34" charset="0"/>
              <a:buChar char="•"/>
            </a:pPr>
            <a:r>
              <a:rPr lang="fi-FI" sz="2000" b="1" dirty="0"/>
              <a:t>Embedded Open </a:t>
            </a:r>
            <a:r>
              <a:rPr lang="fi-FI" sz="2000" b="1" dirty="0" err="1"/>
              <a:t>Type</a:t>
            </a:r>
            <a:r>
              <a:rPr lang="fi-FI" sz="2000" b="1" dirty="0"/>
              <a:t> (EOT)</a:t>
            </a:r>
            <a:r>
              <a:rPr lang="fi-FI" sz="2000" dirty="0"/>
              <a:t>: Käytetään lähinnä upotetussa sisällössä</a:t>
            </a:r>
          </a:p>
          <a:p>
            <a:endParaRPr lang="fi-FI" dirty="0"/>
          </a:p>
        </p:txBody>
      </p:sp>
    </p:spTree>
    <p:extLst>
      <p:ext uri="{BB962C8B-B14F-4D97-AF65-F5344CB8AC3E}">
        <p14:creationId xmlns:p14="http://schemas.microsoft.com/office/powerpoint/2010/main" val="3423855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F18A805-3D69-4D2F-9C98-15C69F9B4E8A}"/>
              </a:ext>
            </a:extLst>
          </p:cNvPr>
          <p:cNvSpPr>
            <a:spLocks noGrp="1"/>
          </p:cNvSpPr>
          <p:nvPr>
            <p:ph type="title"/>
          </p:nvPr>
        </p:nvSpPr>
        <p:spPr/>
        <p:txBody>
          <a:bodyPr/>
          <a:lstStyle/>
          <a:p>
            <a:r>
              <a:rPr lang="fi-FI" dirty="0"/>
              <a:t>3 CSS </a:t>
            </a:r>
            <a:r>
              <a:rPr lang="fi-FI" dirty="0" err="1"/>
              <a:t>lists</a:t>
            </a:r>
            <a:r>
              <a:rPr lang="fi-FI" dirty="0"/>
              <a:t>, listat siis luettelot</a:t>
            </a:r>
          </a:p>
        </p:txBody>
      </p:sp>
      <p:sp>
        <p:nvSpPr>
          <p:cNvPr id="3" name="Sisällön paikkamerkki 2">
            <a:extLst>
              <a:ext uri="{FF2B5EF4-FFF2-40B4-BE49-F238E27FC236}">
                <a16:creationId xmlns:a16="http://schemas.microsoft.com/office/drawing/2014/main" id="{DEC11300-DE7D-4784-BD5B-5786D241107C}"/>
              </a:ext>
            </a:extLst>
          </p:cNvPr>
          <p:cNvSpPr>
            <a:spLocks noGrp="1"/>
          </p:cNvSpPr>
          <p:nvPr>
            <p:ph sz="half" idx="1"/>
          </p:nvPr>
        </p:nvSpPr>
        <p:spPr>
          <a:xfrm>
            <a:off x="1257300" y="1295400"/>
            <a:ext cx="4800600" cy="4610100"/>
          </a:xfrm>
        </p:spPr>
        <p:txBody>
          <a:bodyPr>
            <a:normAutofit lnSpcReduction="10000"/>
          </a:bodyPr>
          <a:lstStyle/>
          <a:p>
            <a:pPr fontAlgn="base"/>
            <a:r>
              <a:rPr lang="fi-FI" sz="2000" b="1" dirty="0"/>
              <a:t>HTML-luetteloiden tyypit</a:t>
            </a:r>
          </a:p>
          <a:p>
            <a:pPr fontAlgn="base"/>
            <a:r>
              <a:rPr lang="fi-FI" sz="2000" dirty="0"/>
              <a:t>HTML:ssä on kolme erityyppistä luetteloa:</a:t>
            </a:r>
          </a:p>
          <a:p>
            <a:r>
              <a:rPr lang="fi-FI" sz="2000" b="1" dirty="0"/>
              <a:t>Järjestämättömät luettelot</a:t>
            </a:r>
            <a:r>
              <a:rPr lang="fi-FI" sz="2000" dirty="0"/>
              <a:t> — Luettelo kohteista, jossa kaikki luettelon kohteet on merkitty luettelomerkeillä.</a:t>
            </a:r>
          </a:p>
          <a:p>
            <a:r>
              <a:rPr lang="fi-FI" sz="2000" b="1" dirty="0"/>
              <a:t>Järjestetyt luettelot</a:t>
            </a:r>
            <a:r>
              <a:rPr lang="fi-FI" sz="2000" dirty="0"/>
              <a:t> — Kohteiden luettelo, jossa jokainen luettelon kohde on merkitty numeroilla.</a:t>
            </a:r>
          </a:p>
          <a:p>
            <a:r>
              <a:rPr lang="fi-FI" sz="2000" b="1" dirty="0"/>
              <a:t>Määritelmäluettelo</a:t>
            </a:r>
            <a:r>
              <a:rPr lang="fi-FI" sz="2000" dirty="0"/>
              <a:t> — Luettelo kohteista ja kunkin kohteen kuvaus.</a:t>
            </a:r>
          </a:p>
          <a:p>
            <a:pPr marL="0" indent="0">
              <a:buNone/>
            </a:pPr>
            <a:endParaRPr lang="fi-FI" dirty="0"/>
          </a:p>
        </p:txBody>
      </p:sp>
      <p:sp>
        <p:nvSpPr>
          <p:cNvPr id="4" name="Sisällön paikkamerkki 3">
            <a:extLst>
              <a:ext uri="{FF2B5EF4-FFF2-40B4-BE49-F238E27FC236}">
                <a16:creationId xmlns:a16="http://schemas.microsoft.com/office/drawing/2014/main" id="{2C375AFC-6877-4FB3-8AA4-0F0D21C207D3}"/>
              </a:ext>
            </a:extLst>
          </p:cNvPr>
          <p:cNvSpPr>
            <a:spLocks noGrp="1"/>
          </p:cNvSpPr>
          <p:nvPr>
            <p:ph sz="half" idx="2"/>
          </p:nvPr>
        </p:nvSpPr>
        <p:spPr/>
        <p:txBody>
          <a:bodyPr>
            <a:normAutofit lnSpcReduction="10000"/>
          </a:bodyPr>
          <a:lstStyle/>
          <a:p>
            <a:r>
              <a:rPr lang="fi-FI" sz="2000" dirty="0">
                <a:hlinkClick r:id="rId2"/>
              </a:rPr>
              <a:t>https://developer.mozilla.org/en-US/docs/Web/CSS/list-style</a:t>
            </a:r>
            <a:endParaRPr lang="fi-FI" sz="2000" dirty="0"/>
          </a:p>
          <a:p>
            <a:r>
              <a:rPr lang="fi-FI" sz="2000" dirty="0">
                <a:hlinkClick r:id="rId3"/>
              </a:rPr>
              <a:t>https://developer.mozilla.org/en-US/docs/Web/CSS/list-style-image</a:t>
            </a:r>
            <a:endParaRPr lang="fi-FI" sz="2000" dirty="0"/>
          </a:p>
          <a:p>
            <a:r>
              <a:rPr lang="fi-FI" sz="2000" dirty="0">
                <a:hlinkClick r:id="rId4"/>
              </a:rPr>
              <a:t>https://developer.mozilla.org/en-US/docs/Web/CSS/list-style-position</a:t>
            </a:r>
            <a:r>
              <a:rPr lang="fi-FI" sz="2000" dirty="0"/>
              <a:t> </a:t>
            </a:r>
          </a:p>
          <a:p>
            <a:r>
              <a:rPr lang="fi-FI" dirty="0"/>
              <a:t> </a:t>
            </a:r>
          </a:p>
          <a:p>
            <a:endParaRPr lang="fi-FI" dirty="0"/>
          </a:p>
          <a:p>
            <a:endParaRPr lang="fi-FI" dirty="0"/>
          </a:p>
        </p:txBody>
      </p:sp>
    </p:spTree>
    <p:extLst>
      <p:ext uri="{BB962C8B-B14F-4D97-AF65-F5344CB8AC3E}">
        <p14:creationId xmlns:p14="http://schemas.microsoft.com/office/powerpoint/2010/main" val="2498408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F0D6440-2FF9-45BC-AE6B-6E11F2EDFDBB}"/>
              </a:ext>
            </a:extLst>
          </p:cNvPr>
          <p:cNvSpPr>
            <a:spLocks noGrp="1"/>
          </p:cNvSpPr>
          <p:nvPr>
            <p:ph type="title"/>
          </p:nvPr>
        </p:nvSpPr>
        <p:spPr/>
        <p:txBody>
          <a:bodyPr>
            <a:normAutofit fontScale="90000"/>
          </a:bodyPr>
          <a:lstStyle/>
          <a:p>
            <a:r>
              <a:rPr lang="fi-FI" dirty="0"/>
              <a:t>Listojen muotoilu </a:t>
            </a:r>
            <a:r>
              <a:rPr lang="fi-FI" dirty="0" err="1"/>
              <a:t>CSS:llä</a:t>
            </a:r>
            <a:br>
              <a:rPr lang="fi-FI" dirty="0"/>
            </a:br>
            <a:endParaRPr lang="fi-FI" dirty="0"/>
          </a:p>
        </p:txBody>
      </p:sp>
      <p:sp>
        <p:nvSpPr>
          <p:cNvPr id="3" name="Sisällön paikkamerkki 2">
            <a:extLst>
              <a:ext uri="{FF2B5EF4-FFF2-40B4-BE49-F238E27FC236}">
                <a16:creationId xmlns:a16="http://schemas.microsoft.com/office/drawing/2014/main" id="{41CDFACE-1ED2-4F7E-BF58-7B0DC9432AA4}"/>
              </a:ext>
            </a:extLst>
          </p:cNvPr>
          <p:cNvSpPr>
            <a:spLocks noGrp="1"/>
          </p:cNvSpPr>
          <p:nvPr>
            <p:ph sz="half" idx="1"/>
          </p:nvPr>
        </p:nvSpPr>
        <p:spPr>
          <a:xfrm>
            <a:off x="657546" y="1498600"/>
            <a:ext cx="5438454" cy="3619500"/>
          </a:xfrm>
        </p:spPr>
        <p:txBody>
          <a:bodyPr>
            <a:normAutofit lnSpcReduction="10000"/>
          </a:bodyPr>
          <a:lstStyle/>
          <a:p>
            <a:r>
              <a:rPr lang="fi-FI" dirty="0"/>
              <a:t>CSS tarjoaa useita ominaisuuksia yleisimmin käytettyjen järjestämättömien ja järjestettyjen luetteloiden muotoiluun ja muotoiluun. </a:t>
            </a:r>
          </a:p>
          <a:p>
            <a:pPr marL="0" indent="0">
              <a:buNone/>
            </a:pPr>
            <a:r>
              <a:rPr lang="fi-FI" dirty="0"/>
              <a:t>Nämä CSS-luettelon ominaisuudet mahdollistavat yleensä:</a:t>
            </a:r>
          </a:p>
          <a:p>
            <a:r>
              <a:rPr lang="fi-FI" dirty="0"/>
              <a:t>Hallitse merkin muotoa tai ulkonäköä.</a:t>
            </a:r>
          </a:p>
          <a:p>
            <a:r>
              <a:rPr lang="fi-FI" dirty="0"/>
              <a:t>Määritä merkille kuva luettelokohdan tai numeron sijaan.</a:t>
            </a:r>
          </a:p>
          <a:p>
            <a:r>
              <a:rPr lang="fi-FI" dirty="0"/>
              <a:t>Aseta merkin ja luettelon tekstin välinen etäisyys.</a:t>
            </a:r>
          </a:p>
          <a:p>
            <a:r>
              <a:rPr lang="fi-FI" dirty="0"/>
              <a:t>Määritä, näkyykö merkki luettelokohteet sisältävän laatikon sisällä vai ulkopuolella.</a:t>
            </a:r>
          </a:p>
        </p:txBody>
      </p:sp>
      <p:sp>
        <p:nvSpPr>
          <p:cNvPr id="4" name="Sisällön paikkamerkki 3">
            <a:extLst>
              <a:ext uri="{FF2B5EF4-FFF2-40B4-BE49-F238E27FC236}">
                <a16:creationId xmlns:a16="http://schemas.microsoft.com/office/drawing/2014/main" id="{A5B192C3-D7EE-4AD1-B24C-5BC2FADF9C47}"/>
              </a:ext>
            </a:extLst>
          </p:cNvPr>
          <p:cNvSpPr>
            <a:spLocks noGrp="1"/>
          </p:cNvSpPr>
          <p:nvPr>
            <p:ph sz="half" idx="2"/>
          </p:nvPr>
        </p:nvSpPr>
        <p:spPr>
          <a:xfrm>
            <a:off x="6554663" y="1498600"/>
            <a:ext cx="4800600" cy="3619500"/>
          </a:xfrm>
        </p:spPr>
        <p:txBody>
          <a:bodyPr>
            <a:normAutofit lnSpcReduction="10000"/>
          </a:bodyPr>
          <a:lstStyle/>
          <a:p>
            <a:r>
              <a:rPr lang="fi-FI" b="1" dirty="0"/>
              <a:t>Listojen merkkityypin muuttaminen</a:t>
            </a:r>
          </a:p>
          <a:p>
            <a:r>
              <a:rPr lang="fi-FI" sz="1800" dirty="0"/>
              <a:t>Oletusarvoisesti järjestetyn luettelon kohteet on numeroitu arabialaisilla numeroilla (1, 2, 3, 5 ja niin edelleen), kun taas järjestämättömässä luettelossa kohteet on merkitty pyöreillä luettelomerkeillä (•).</a:t>
            </a:r>
          </a:p>
          <a:p>
            <a:r>
              <a:rPr lang="fi-FI" sz="1800" dirty="0"/>
              <a:t>Voit kuitenkin muuttaa tämän oletusluettelomerkkityypin mihin tahansa muuhun tyyppiin, kuten roomalaisiin numeroihin, latinalaiskirjaimiin, ympyrään, neliöön ja niin edelleen </a:t>
            </a:r>
            <a:r>
              <a:rPr lang="fi-FI" sz="1800" dirty="0" err="1"/>
              <a:t>list-style-type</a:t>
            </a:r>
            <a:r>
              <a:rPr lang="fi-FI" sz="1800" dirty="0"/>
              <a:t> ominaisuuden avulla.</a:t>
            </a:r>
          </a:p>
        </p:txBody>
      </p:sp>
      <p:pic>
        <p:nvPicPr>
          <p:cNvPr id="6" name="Kuva 5">
            <a:extLst>
              <a:ext uri="{FF2B5EF4-FFF2-40B4-BE49-F238E27FC236}">
                <a16:creationId xmlns:a16="http://schemas.microsoft.com/office/drawing/2014/main" id="{A511FFAD-8550-4472-B77D-A53E2A7B2579}"/>
              </a:ext>
            </a:extLst>
          </p:cNvPr>
          <p:cNvPicPr>
            <a:picLocks noChangeAspect="1"/>
          </p:cNvPicPr>
          <p:nvPr/>
        </p:nvPicPr>
        <p:blipFill>
          <a:blip r:embed="rId2"/>
          <a:stretch>
            <a:fillRect/>
          </a:stretch>
        </p:blipFill>
        <p:spPr>
          <a:xfrm>
            <a:off x="561442" y="5176982"/>
            <a:ext cx="3962400" cy="1681018"/>
          </a:xfrm>
          <a:prstGeom prst="rect">
            <a:avLst/>
          </a:prstGeom>
        </p:spPr>
      </p:pic>
      <p:pic>
        <p:nvPicPr>
          <p:cNvPr id="7" name="Kuva 6">
            <a:extLst>
              <a:ext uri="{FF2B5EF4-FFF2-40B4-BE49-F238E27FC236}">
                <a16:creationId xmlns:a16="http://schemas.microsoft.com/office/drawing/2014/main" id="{6ED28C89-A0FA-48A0-857F-C9D724F5382C}"/>
              </a:ext>
            </a:extLst>
          </p:cNvPr>
          <p:cNvPicPr>
            <a:picLocks noChangeAspect="1"/>
          </p:cNvPicPr>
          <p:nvPr/>
        </p:nvPicPr>
        <p:blipFill>
          <a:blip r:embed="rId3"/>
          <a:stretch>
            <a:fillRect/>
          </a:stretch>
        </p:blipFill>
        <p:spPr>
          <a:xfrm>
            <a:off x="10571684" y="4711836"/>
            <a:ext cx="1420820" cy="2028151"/>
          </a:xfrm>
          <a:prstGeom prst="rect">
            <a:avLst/>
          </a:prstGeom>
        </p:spPr>
      </p:pic>
    </p:spTree>
    <p:extLst>
      <p:ext uri="{BB962C8B-B14F-4D97-AF65-F5344CB8AC3E}">
        <p14:creationId xmlns:p14="http://schemas.microsoft.com/office/powerpoint/2010/main" val="537922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ED31BCB-2EFC-4C86-AC3A-5F26B46B80DC}"/>
              </a:ext>
            </a:extLst>
          </p:cNvPr>
          <p:cNvSpPr>
            <a:spLocks noGrp="1"/>
          </p:cNvSpPr>
          <p:nvPr>
            <p:ph type="title"/>
          </p:nvPr>
        </p:nvSpPr>
        <p:spPr/>
        <p:txBody>
          <a:bodyPr>
            <a:normAutofit fontScale="90000"/>
          </a:bodyPr>
          <a:lstStyle/>
          <a:p>
            <a:r>
              <a:rPr lang="fi-FI" dirty="0"/>
              <a:t>Luettelomerkkien sijainnin muuttaminen</a:t>
            </a:r>
            <a:br>
              <a:rPr lang="fi-FI" dirty="0"/>
            </a:br>
            <a:endParaRPr lang="fi-FI" dirty="0"/>
          </a:p>
        </p:txBody>
      </p:sp>
      <p:sp>
        <p:nvSpPr>
          <p:cNvPr id="3" name="Sisällön paikkamerkki 2">
            <a:extLst>
              <a:ext uri="{FF2B5EF4-FFF2-40B4-BE49-F238E27FC236}">
                <a16:creationId xmlns:a16="http://schemas.microsoft.com/office/drawing/2014/main" id="{8C2099C8-F297-4D42-9DFE-6575AFEA789B}"/>
              </a:ext>
            </a:extLst>
          </p:cNvPr>
          <p:cNvSpPr>
            <a:spLocks noGrp="1"/>
          </p:cNvSpPr>
          <p:nvPr>
            <p:ph sz="half" idx="1"/>
          </p:nvPr>
        </p:nvSpPr>
        <p:spPr>
          <a:xfrm>
            <a:off x="1257300" y="1546261"/>
            <a:ext cx="4800600" cy="4359239"/>
          </a:xfrm>
        </p:spPr>
        <p:txBody>
          <a:bodyPr>
            <a:noAutofit/>
          </a:bodyPr>
          <a:lstStyle/>
          <a:p>
            <a:r>
              <a:rPr lang="fi-FI" sz="2000" dirty="0"/>
              <a:t>Oletusarvoisesti kunkin luettelokohteen merkit on sijoitettu outsideniiden näyttöruutuihin.</a:t>
            </a:r>
          </a:p>
          <a:p>
            <a:r>
              <a:rPr lang="fi-FI" sz="2000" dirty="0"/>
              <a:t>Voit kuitenkin myös sijoittaa nämä merkit tai luettelomerkit luettelokohteen näyttöruutuihin käyttämällä </a:t>
            </a:r>
            <a:r>
              <a:rPr lang="fi-FI" sz="2000" dirty="0" err="1"/>
              <a:t>list</a:t>
            </a:r>
            <a:r>
              <a:rPr lang="fi-FI" sz="2000" dirty="0"/>
              <a:t>-</a:t>
            </a:r>
            <a:r>
              <a:rPr lang="fi-FI" sz="2000" dirty="0" err="1"/>
              <a:t>style</a:t>
            </a:r>
            <a:r>
              <a:rPr lang="fi-FI" sz="2000" dirty="0"/>
              <a:t>-positionominaisuutta yhdessä arvon kanssa inside. Tässä tapauksessa viivat kietoutuvat merkin alle sisennyksen sijaan.</a:t>
            </a:r>
          </a:p>
          <a:p>
            <a:r>
              <a:rPr lang="fi-FI" sz="2000" dirty="0"/>
              <a:t>Katso miten merkit sijoitetaan inside ja outside.</a:t>
            </a:r>
          </a:p>
        </p:txBody>
      </p:sp>
      <p:pic>
        <p:nvPicPr>
          <p:cNvPr id="5" name="Kuva 4">
            <a:extLst>
              <a:ext uri="{FF2B5EF4-FFF2-40B4-BE49-F238E27FC236}">
                <a16:creationId xmlns:a16="http://schemas.microsoft.com/office/drawing/2014/main" id="{B1E1F3E1-DCA8-4F95-AE9A-FC9F3B282279}"/>
              </a:ext>
            </a:extLst>
          </p:cNvPr>
          <p:cNvPicPr>
            <a:picLocks noChangeAspect="1"/>
          </p:cNvPicPr>
          <p:nvPr/>
        </p:nvPicPr>
        <p:blipFill>
          <a:blip r:embed="rId2"/>
          <a:stretch>
            <a:fillRect/>
          </a:stretch>
        </p:blipFill>
        <p:spPr>
          <a:xfrm>
            <a:off x="6600171" y="1771650"/>
            <a:ext cx="4895850" cy="2095500"/>
          </a:xfrm>
          <a:prstGeom prst="rect">
            <a:avLst/>
          </a:prstGeom>
        </p:spPr>
      </p:pic>
      <p:pic>
        <p:nvPicPr>
          <p:cNvPr id="6" name="Kuva 5">
            <a:extLst>
              <a:ext uri="{FF2B5EF4-FFF2-40B4-BE49-F238E27FC236}">
                <a16:creationId xmlns:a16="http://schemas.microsoft.com/office/drawing/2014/main" id="{E747189B-3D70-40EC-909E-3A5B4C3D211F}"/>
              </a:ext>
            </a:extLst>
          </p:cNvPr>
          <p:cNvPicPr>
            <a:picLocks noChangeAspect="1"/>
          </p:cNvPicPr>
          <p:nvPr/>
        </p:nvPicPr>
        <p:blipFill>
          <a:blip r:embed="rId3"/>
          <a:stretch>
            <a:fillRect/>
          </a:stretch>
        </p:blipFill>
        <p:spPr>
          <a:xfrm>
            <a:off x="6600171" y="3867150"/>
            <a:ext cx="5056718" cy="2338461"/>
          </a:xfrm>
          <a:prstGeom prst="rect">
            <a:avLst/>
          </a:prstGeom>
        </p:spPr>
      </p:pic>
    </p:spTree>
    <p:extLst>
      <p:ext uri="{BB962C8B-B14F-4D97-AF65-F5344CB8AC3E}">
        <p14:creationId xmlns:p14="http://schemas.microsoft.com/office/powerpoint/2010/main" val="409879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D67C47A-7442-490B-B18C-5EF1CEC712D7}"/>
              </a:ext>
            </a:extLst>
          </p:cNvPr>
          <p:cNvSpPr>
            <a:spLocks noGrp="1"/>
          </p:cNvSpPr>
          <p:nvPr>
            <p:ph type="title"/>
          </p:nvPr>
        </p:nvSpPr>
        <p:spPr/>
        <p:txBody>
          <a:bodyPr/>
          <a:lstStyle/>
          <a:p>
            <a:r>
              <a:rPr lang="fi-FI" dirty="0" err="1"/>
              <a:t>CSS:n</a:t>
            </a:r>
            <a:r>
              <a:rPr lang="fi-FI" dirty="0"/>
              <a:t> sisällyttäminen html-koodiin.</a:t>
            </a:r>
          </a:p>
        </p:txBody>
      </p:sp>
      <p:sp>
        <p:nvSpPr>
          <p:cNvPr id="3" name="Sisällön paikkamerkki 2">
            <a:extLst>
              <a:ext uri="{FF2B5EF4-FFF2-40B4-BE49-F238E27FC236}">
                <a16:creationId xmlns:a16="http://schemas.microsoft.com/office/drawing/2014/main" id="{361A2CF1-A271-4266-AF82-54DD0514DB40}"/>
              </a:ext>
            </a:extLst>
          </p:cNvPr>
          <p:cNvSpPr>
            <a:spLocks noGrp="1"/>
          </p:cNvSpPr>
          <p:nvPr>
            <p:ph idx="1"/>
          </p:nvPr>
        </p:nvSpPr>
        <p:spPr/>
        <p:txBody>
          <a:bodyPr/>
          <a:lstStyle/>
          <a:p>
            <a:r>
              <a:rPr lang="fi-FI" sz="2400" dirty="0"/>
              <a:t>CSS voidaan joko liittää erillisenä asiakirjana tai upottaa itse HTML-dokumenttiin. </a:t>
            </a:r>
            <a:r>
              <a:rPr lang="fi-FI" sz="2400" dirty="0" err="1"/>
              <a:t>CSS:n</a:t>
            </a:r>
            <a:r>
              <a:rPr lang="fi-FI" sz="2400" dirty="0"/>
              <a:t> sisällyttämiseen HTML-dokumenttiin on kolme tapaa:</a:t>
            </a:r>
          </a:p>
          <a:p>
            <a:endParaRPr lang="fi-FI" dirty="0"/>
          </a:p>
          <a:p>
            <a:r>
              <a:rPr lang="fi-FI" sz="2400" b="1" dirty="0"/>
              <a:t>Sisäiset tyylit </a:t>
            </a:r>
            <a:r>
              <a:rPr lang="fi-FI" sz="2400" dirty="0"/>
              <a:t>— </a:t>
            </a:r>
            <a:r>
              <a:rPr lang="fi-FI" sz="2400" dirty="0" err="1"/>
              <a:t>style</a:t>
            </a:r>
            <a:r>
              <a:rPr lang="fi-FI" sz="2400" dirty="0"/>
              <a:t> Attribuutin käyttäminen HTML-aloitustunnisteessa.</a:t>
            </a:r>
          </a:p>
          <a:p>
            <a:r>
              <a:rPr lang="fi-FI" sz="2400" b="1" dirty="0"/>
              <a:t>Upotetut tyylit </a:t>
            </a:r>
            <a:r>
              <a:rPr lang="fi-FI" sz="2400" dirty="0"/>
              <a:t>— &lt;</a:t>
            </a:r>
            <a:r>
              <a:rPr lang="fi-FI" sz="2400" dirty="0" err="1"/>
              <a:t>style</a:t>
            </a:r>
            <a:r>
              <a:rPr lang="fi-FI" sz="2400" dirty="0"/>
              <a:t>&gt;Elementin käyttäminen asiakirjan pääosassa.</a:t>
            </a:r>
          </a:p>
          <a:p>
            <a:r>
              <a:rPr lang="fi-FI" sz="2400" b="1" dirty="0"/>
              <a:t>Ulkoiset tyylisivut </a:t>
            </a:r>
            <a:r>
              <a:rPr lang="fi-FI" sz="2400" dirty="0"/>
              <a:t>— &lt;</a:t>
            </a:r>
            <a:r>
              <a:rPr lang="fi-FI" sz="2400" dirty="0" err="1"/>
              <a:t>link</a:t>
            </a:r>
            <a:r>
              <a:rPr lang="fi-FI" sz="2400" dirty="0"/>
              <a:t>&gt;Elementin käyttäminen, joka osoittaa ulkoiseen CSS-tiedostoon.</a:t>
            </a:r>
          </a:p>
        </p:txBody>
      </p:sp>
    </p:spTree>
    <p:extLst>
      <p:ext uri="{BB962C8B-B14F-4D97-AF65-F5344CB8AC3E}">
        <p14:creationId xmlns:p14="http://schemas.microsoft.com/office/powerpoint/2010/main" val="1803864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83471EC-798F-4B78-9727-A0A7CB265A12}"/>
              </a:ext>
            </a:extLst>
          </p:cNvPr>
          <p:cNvSpPr>
            <a:spLocks noGrp="1"/>
          </p:cNvSpPr>
          <p:nvPr>
            <p:ph type="title"/>
          </p:nvPr>
        </p:nvSpPr>
        <p:spPr/>
        <p:txBody>
          <a:bodyPr/>
          <a:lstStyle/>
          <a:p>
            <a:r>
              <a:rPr lang="fi-FI" dirty="0"/>
              <a:t>Kuvien käyttäminen luettelomerkkinä</a:t>
            </a:r>
          </a:p>
        </p:txBody>
      </p:sp>
      <p:sp>
        <p:nvSpPr>
          <p:cNvPr id="3" name="Sisällön paikkamerkki 2">
            <a:extLst>
              <a:ext uri="{FF2B5EF4-FFF2-40B4-BE49-F238E27FC236}">
                <a16:creationId xmlns:a16="http://schemas.microsoft.com/office/drawing/2014/main" id="{5FDD9DEC-BA12-4532-9080-E289482EE6CD}"/>
              </a:ext>
            </a:extLst>
          </p:cNvPr>
          <p:cNvSpPr>
            <a:spLocks noGrp="1"/>
          </p:cNvSpPr>
          <p:nvPr>
            <p:ph sz="half" idx="1"/>
          </p:nvPr>
        </p:nvSpPr>
        <p:spPr>
          <a:xfrm>
            <a:off x="695326" y="1823663"/>
            <a:ext cx="4800600" cy="3619500"/>
          </a:xfrm>
        </p:spPr>
        <p:txBody>
          <a:bodyPr>
            <a:normAutofit/>
          </a:bodyPr>
          <a:lstStyle/>
          <a:p>
            <a:r>
              <a:rPr lang="fi-FI" sz="2000" dirty="0"/>
              <a:t>Voit myös asettaa kuvan luettelomerkiksi </a:t>
            </a:r>
            <a:r>
              <a:rPr lang="fi-FI" sz="2000" dirty="0" err="1"/>
              <a:t>list</a:t>
            </a:r>
            <a:r>
              <a:rPr lang="fi-FI" sz="2000" dirty="0"/>
              <a:t>-</a:t>
            </a:r>
            <a:r>
              <a:rPr lang="fi-FI" sz="2000" dirty="0" err="1"/>
              <a:t>style</a:t>
            </a:r>
            <a:r>
              <a:rPr lang="fi-FI" sz="2000" dirty="0"/>
              <a:t>-image ominaisuuden avulla.</a:t>
            </a:r>
          </a:p>
          <a:p>
            <a:r>
              <a:rPr lang="fi-FI" sz="2000" dirty="0"/>
              <a:t>Seuraavan esimerkin tyylisääntö määrittää läpinäkyvän PNG-kuvan ”bullet.png" luettelomerkinnäksi kaikille järjestämättömän luettelon kohteille. </a:t>
            </a:r>
          </a:p>
        </p:txBody>
      </p:sp>
      <p:pic>
        <p:nvPicPr>
          <p:cNvPr id="5" name="Kuva 4">
            <a:extLst>
              <a:ext uri="{FF2B5EF4-FFF2-40B4-BE49-F238E27FC236}">
                <a16:creationId xmlns:a16="http://schemas.microsoft.com/office/drawing/2014/main" id="{83F61030-95B1-483D-9290-1409B9C81F03}"/>
              </a:ext>
            </a:extLst>
          </p:cNvPr>
          <p:cNvPicPr>
            <a:picLocks noChangeAspect="1"/>
          </p:cNvPicPr>
          <p:nvPr/>
        </p:nvPicPr>
        <p:blipFill>
          <a:blip r:embed="rId2"/>
          <a:stretch>
            <a:fillRect/>
          </a:stretch>
        </p:blipFill>
        <p:spPr>
          <a:xfrm>
            <a:off x="6696075" y="2138356"/>
            <a:ext cx="4238625" cy="1733550"/>
          </a:xfrm>
          <a:prstGeom prst="rect">
            <a:avLst/>
          </a:prstGeom>
        </p:spPr>
      </p:pic>
      <p:pic>
        <p:nvPicPr>
          <p:cNvPr id="9" name="Kuva 8">
            <a:extLst>
              <a:ext uri="{FF2B5EF4-FFF2-40B4-BE49-F238E27FC236}">
                <a16:creationId xmlns:a16="http://schemas.microsoft.com/office/drawing/2014/main" id="{DD58DD31-9472-4EDC-A210-F7643520D09B}"/>
              </a:ext>
            </a:extLst>
          </p:cNvPr>
          <p:cNvPicPr>
            <a:picLocks noChangeAspect="1"/>
          </p:cNvPicPr>
          <p:nvPr/>
        </p:nvPicPr>
        <p:blipFill>
          <a:blip r:embed="rId3"/>
          <a:stretch>
            <a:fillRect/>
          </a:stretch>
        </p:blipFill>
        <p:spPr>
          <a:xfrm>
            <a:off x="5355167" y="4231502"/>
            <a:ext cx="6629400" cy="1104900"/>
          </a:xfrm>
          <a:prstGeom prst="rect">
            <a:avLst/>
          </a:prstGeom>
        </p:spPr>
      </p:pic>
    </p:spTree>
    <p:extLst>
      <p:ext uri="{BB962C8B-B14F-4D97-AF65-F5344CB8AC3E}">
        <p14:creationId xmlns:p14="http://schemas.microsoft.com/office/powerpoint/2010/main" val="2259845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F4540A8-E906-4AFE-81F6-167694A33FA6}"/>
              </a:ext>
            </a:extLst>
          </p:cNvPr>
          <p:cNvSpPr>
            <a:spLocks noGrp="1"/>
          </p:cNvSpPr>
          <p:nvPr>
            <p:ph type="title"/>
          </p:nvPr>
        </p:nvSpPr>
        <p:spPr/>
        <p:txBody>
          <a:bodyPr/>
          <a:lstStyle/>
          <a:p>
            <a:r>
              <a:rPr lang="fi-FI" dirty="0" err="1"/>
              <a:t>Kiertokeino</a:t>
            </a:r>
            <a:endParaRPr lang="fi-FI" dirty="0"/>
          </a:p>
        </p:txBody>
      </p:sp>
      <p:sp>
        <p:nvSpPr>
          <p:cNvPr id="3" name="Sisällön paikkamerkki 2">
            <a:extLst>
              <a:ext uri="{FF2B5EF4-FFF2-40B4-BE49-F238E27FC236}">
                <a16:creationId xmlns:a16="http://schemas.microsoft.com/office/drawing/2014/main" id="{72257C6D-C982-43CC-BDAE-3B4869FBC7BA}"/>
              </a:ext>
            </a:extLst>
          </p:cNvPr>
          <p:cNvSpPr>
            <a:spLocks noGrp="1"/>
          </p:cNvSpPr>
          <p:nvPr>
            <p:ph sz="half" idx="1"/>
          </p:nvPr>
        </p:nvSpPr>
        <p:spPr>
          <a:xfrm>
            <a:off x="723044" y="1751743"/>
            <a:ext cx="4516967" cy="4417888"/>
          </a:xfrm>
        </p:spPr>
        <p:txBody>
          <a:bodyPr>
            <a:noAutofit/>
          </a:bodyPr>
          <a:lstStyle/>
          <a:p>
            <a:r>
              <a:rPr lang="fi-FI" sz="2000" dirty="0"/>
              <a:t>Joskus </a:t>
            </a:r>
            <a:r>
              <a:rPr lang="fi-FI" sz="2000" dirty="0" err="1"/>
              <a:t>list</a:t>
            </a:r>
            <a:r>
              <a:rPr lang="fi-FI" sz="2000" dirty="0"/>
              <a:t>-</a:t>
            </a:r>
            <a:r>
              <a:rPr lang="fi-FI" sz="2000" dirty="0" err="1"/>
              <a:t>style</a:t>
            </a:r>
            <a:r>
              <a:rPr lang="fi-FI" sz="2000" dirty="0"/>
              <a:t>-image ominaisuus ei välttämättä tuota odotettua tulosta. </a:t>
            </a:r>
          </a:p>
          <a:p>
            <a:r>
              <a:rPr lang="fi-FI" sz="2000" dirty="0"/>
              <a:t>Vaihtoehtoisesti voit käyttää seuraavaa ratkaisua hallitaksesi paremmin kuvamerkkien sijoittelua.</a:t>
            </a:r>
          </a:p>
          <a:p>
            <a:r>
              <a:rPr lang="fi-FI" sz="2000" dirty="0" err="1"/>
              <a:t>Kiertokeinona</a:t>
            </a:r>
            <a:r>
              <a:rPr lang="fi-FI" sz="2000" dirty="0"/>
              <a:t> voit myös asettaa kuvamerkityksiä </a:t>
            </a:r>
            <a:r>
              <a:rPr lang="fi-FI" sz="2000" dirty="0" err="1"/>
              <a:t>background</a:t>
            </a:r>
            <a:r>
              <a:rPr lang="fi-FI" sz="2000" dirty="0"/>
              <a:t>-image CSS-ominaisuuden kautta.  </a:t>
            </a:r>
          </a:p>
          <a:p>
            <a:r>
              <a:rPr lang="fi-FI" sz="2000" dirty="0"/>
              <a:t>Aseta ensin luettelo siten, että siinä ei ole luettelomerkkejä. </a:t>
            </a:r>
          </a:p>
          <a:p>
            <a:r>
              <a:rPr lang="fi-FI" sz="2000" dirty="0"/>
              <a:t>Määritä sitten luetteloelementille ei-toistuva taustakuva.</a:t>
            </a:r>
          </a:p>
        </p:txBody>
      </p:sp>
      <p:pic>
        <p:nvPicPr>
          <p:cNvPr id="5" name="Kuva 4">
            <a:extLst>
              <a:ext uri="{FF2B5EF4-FFF2-40B4-BE49-F238E27FC236}">
                <a16:creationId xmlns:a16="http://schemas.microsoft.com/office/drawing/2014/main" id="{44A74824-E7D6-4231-A6BA-49ABCC23A2AF}"/>
              </a:ext>
            </a:extLst>
          </p:cNvPr>
          <p:cNvPicPr>
            <a:picLocks noChangeAspect="1"/>
          </p:cNvPicPr>
          <p:nvPr/>
        </p:nvPicPr>
        <p:blipFill>
          <a:blip r:embed="rId2"/>
          <a:stretch>
            <a:fillRect/>
          </a:stretch>
        </p:blipFill>
        <p:spPr>
          <a:xfrm>
            <a:off x="6049772" y="3960687"/>
            <a:ext cx="5477381" cy="1800334"/>
          </a:xfrm>
          <a:prstGeom prst="rect">
            <a:avLst/>
          </a:prstGeom>
        </p:spPr>
      </p:pic>
      <p:pic>
        <p:nvPicPr>
          <p:cNvPr id="6" name="Kuva 5">
            <a:extLst>
              <a:ext uri="{FF2B5EF4-FFF2-40B4-BE49-F238E27FC236}">
                <a16:creationId xmlns:a16="http://schemas.microsoft.com/office/drawing/2014/main" id="{2A7DF4F0-8009-4DC0-BBE2-7E68F01B217B}"/>
              </a:ext>
            </a:extLst>
          </p:cNvPr>
          <p:cNvPicPr>
            <a:picLocks noChangeAspect="1"/>
          </p:cNvPicPr>
          <p:nvPr/>
        </p:nvPicPr>
        <p:blipFill>
          <a:blip r:embed="rId3"/>
          <a:stretch>
            <a:fillRect/>
          </a:stretch>
        </p:blipFill>
        <p:spPr>
          <a:xfrm>
            <a:off x="5834009" y="1575926"/>
            <a:ext cx="5514975" cy="2009775"/>
          </a:xfrm>
          <a:prstGeom prst="rect">
            <a:avLst/>
          </a:prstGeom>
        </p:spPr>
      </p:pic>
    </p:spTree>
    <p:extLst>
      <p:ext uri="{BB962C8B-B14F-4D97-AF65-F5344CB8AC3E}">
        <p14:creationId xmlns:p14="http://schemas.microsoft.com/office/powerpoint/2010/main" val="3325507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1673F80-601F-4078-8210-45D8101002DC}"/>
              </a:ext>
            </a:extLst>
          </p:cNvPr>
          <p:cNvSpPr>
            <a:spLocks noGrp="1"/>
          </p:cNvSpPr>
          <p:nvPr>
            <p:ph type="title"/>
          </p:nvPr>
        </p:nvSpPr>
        <p:spPr/>
        <p:txBody>
          <a:bodyPr>
            <a:normAutofit fontScale="90000"/>
          </a:bodyPr>
          <a:lstStyle/>
          <a:p>
            <a:r>
              <a:rPr lang="fi-FI" dirty="0"/>
              <a:t>Kaikkien luettelon ominaisuuksien asettaminen kerralla</a:t>
            </a:r>
            <a:br>
              <a:rPr lang="fi-FI" dirty="0"/>
            </a:br>
            <a:endParaRPr lang="fi-FI" dirty="0"/>
          </a:p>
        </p:txBody>
      </p:sp>
      <p:sp>
        <p:nvSpPr>
          <p:cNvPr id="3" name="Sisällön paikkamerkki 2">
            <a:extLst>
              <a:ext uri="{FF2B5EF4-FFF2-40B4-BE49-F238E27FC236}">
                <a16:creationId xmlns:a16="http://schemas.microsoft.com/office/drawing/2014/main" id="{FCC3F9E6-F01D-41CD-8ACA-25E0D0B16B0D}"/>
              </a:ext>
            </a:extLst>
          </p:cNvPr>
          <p:cNvSpPr>
            <a:spLocks noGrp="1"/>
          </p:cNvSpPr>
          <p:nvPr>
            <p:ph sz="half" idx="1"/>
          </p:nvPr>
        </p:nvSpPr>
        <p:spPr>
          <a:xfrm>
            <a:off x="464363" y="1710479"/>
            <a:ext cx="4800600" cy="4911215"/>
          </a:xfrm>
        </p:spPr>
        <p:txBody>
          <a:bodyPr>
            <a:noAutofit/>
          </a:bodyPr>
          <a:lstStyle/>
          <a:p>
            <a:r>
              <a:rPr lang="fi-FI" sz="2000" dirty="0"/>
              <a:t>Ominaisuus </a:t>
            </a:r>
            <a:r>
              <a:rPr lang="fi-FI" sz="2000" dirty="0" err="1"/>
              <a:t>list-styleon</a:t>
            </a:r>
            <a:r>
              <a:rPr lang="fi-FI" sz="2000" dirty="0"/>
              <a:t> lyhennetty ominaisuus, jolla voidaan määrittää kaikki kolme ominaisuutta </a:t>
            </a:r>
            <a:r>
              <a:rPr lang="fi-FI" sz="2000" dirty="0" err="1"/>
              <a:t>list-style-type</a:t>
            </a:r>
            <a:r>
              <a:rPr lang="fi-FI" sz="2000" dirty="0"/>
              <a:t>, </a:t>
            </a:r>
            <a:r>
              <a:rPr lang="fi-FI" sz="2000" dirty="0" err="1"/>
              <a:t>list</a:t>
            </a:r>
            <a:r>
              <a:rPr lang="fi-FI" sz="2000" dirty="0"/>
              <a:t>-</a:t>
            </a:r>
            <a:r>
              <a:rPr lang="fi-FI" sz="2000" dirty="0" err="1"/>
              <a:t>style</a:t>
            </a:r>
            <a:r>
              <a:rPr lang="fi-FI" sz="2000" dirty="0"/>
              <a:t>-imageja </a:t>
            </a:r>
            <a:r>
              <a:rPr lang="fi-FI" sz="2000" dirty="0" err="1"/>
              <a:t>list</a:t>
            </a:r>
            <a:r>
              <a:rPr lang="fi-FI" sz="2000" dirty="0"/>
              <a:t>-</a:t>
            </a:r>
            <a:r>
              <a:rPr lang="fi-FI" sz="2000" dirty="0" err="1"/>
              <a:t>style</a:t>
            </a:r>
            <a:r>
              <a:rPr lang="fi-FI" sz="2000" dirty="0"/>
              <a:t>-positionluettelosta yhdessä paikassa.</a:t>
            </a:r>
          </a:p>
          <a:p>
            <a:r>
              <a:rPr lang="fi-FI" sz="2000" dirty="0"/>
              <a:t>Käytettäessä </a:t>
            </a:r>
            <a:r>
              <a:rPr lang="fi-FI" sz="2000" dirty="0" err="1"/>
              <a:t>list-style</a:t>
            </a:r>
            <a:r>
              <a:rPr lang="fi-FI" sz="2000" dirty="0"/>
              <a:t> pikakirjoitusominaisuutta arvojen järjestys on: </a:t>
            </a:r>
            <a:r>
              <a:rPr lang="fi-FI" sz="2000" dirty="0" err="1"/>
              <a:t>list-style-type</a:t>
            </a:r>
            <a:r>
              <a:rPr lang="fi-FI" sz="2000" dirty="0"/>
              <a:t>| </a:t>
            </a:r>
            <a:r>
              <a:rPr lang="fi-FI" sz="2000" dirty="0" err="1"/>
              <a:t>list</a:t>
            </a:r>
            <a:r>
              <a:rPr lang="fi-FI" sz="2000" dirty="0"/>
              <a:t>-</a:t>
            </a:r>
            <a:r>
              <a:rPr lang="fi-FI" sz="2000" dirty="0" err="1"/>
              <a:t>style</a:t>
            </a:r>
            <a:r>
              <a:rPr lang="fi-FI" sz="2000" dirty="0"/>
              <a:t>-position| </a:t>
            </a:r>
            <a:r>
              <a:rPr lang="fi-FI" sz="2000" dirty="0" err="1"/>
              <a:t>list</a:t>
            </a:r>
            <a:r>
              <a:rPr lang="fi-FI" sz="2000" dirty="0"/>
              <a:t>-</a:t>
            </a:r>
            <a:r>
              <a:rPr lang="fi-FI" sz="2000" dirty="0" err="1"/>
              <a:t>style</a:t>
            </a:r>
            <a:r>
              <a:rPr lang="fi-FI" sz="2000" dirty="0"/>
              <a:t>-image. </a:t>
            </a:r>
          </a:p>
          <a:p>
            <a:r>
              <a:rPr lang="fi-FI" sz="2000" dirty="0"/>
              <a:t>Ei ole väliä, jos jokin yllä olevista arvoista puuttuu, kunhan loput ovat määritetyssä järjestyksessä.</a:t>
            </a:r>
          </a:p>
        </p:txBody>
      </p:sp>
      <p:pic>
        <p:nvPicPr>
          <p:cNvPr id="6" name="Sisällön paikkamerkki 5">
            <a:extLst>
              <a:ext uri="{FF2B5EF4-FFF2-40B4-BE49-F238E27FC236}">
                <a16:creationId xmlns:a16="http://schemas.microsoft.com/office/drawing/2014/main" id="{9F63A493-0F57-432F-9686-4290222DCDCB}"/>
              </a:ext>
            </a:extLst>
          </p:cNvPr>
          <p:cNvPicPr>
            <a:picLocks noGrp="1" noChangeAspect="1"/>
          </p:cNvPicPr>
          <p:nvPr>
            <p:ph sz="half" idx="2"/>
          </p:nvPr>
        </p:nvPicPr>
        <p:blipFill>
          <a:blip r:embed="rId2"/>
          <a:stretch>
            <a:fillRect/>
          </a:stretch>
        </p:blipFill>
        <p:spPr>
          <a:xfrm>
            <a:off x="6249877" y="2285999"/>
            <a:ext cx="5679985" cy="1376047"/>
          </a:xfrm>
          <a:prstGeom prst="rect">
            <a:avLst/>
          </a:prstGeom>
        </p:spPr>
      </p:pic>
      <p:pic>
        <p:nvPicPr>
          <p:cNvPr id="5" name="Kuva 4">
            <a:extLst>
              <a:ext uri="{FF2B5EF4-FFF2-40B4-BE49-F238E27FC236}">
                <a16:creationId xmlns:a16="http://schemas.microsoft.com/office/drawing/2014/main" id="{A1F35691-A6D3-4338-80EF-44B78206C7EA}"/>
              </a:ext>
            </a:extLst>
          </p:cNvPr>
          <p:cNvPicPr>
            <a:picLocks noChangeAspect="1"/>
          </p:cNvPicPr>
          <p:nvPr/>
        </p:nvPicPr>
        <p:blipFill>
          <a:blip r:embed="rId3"/>
          <a:stretch>
            <a:fillRect/>
          </a:stretch>
        </p:blipFill>
        <p:spPr>
          <a:xfrm>
            <a:off x="5442935" y="4166086"/>
            <a:ext cx="6486927" cy="929012"/>
          </a:xfrm>
          <a:prstGeom prst="rect">
            <a:avLst/>
          </a:prstGeom>
        </p:spPr>
      </p:pic>
    </p:spTree>
    <p:extLst>
      <p:ext uri="{BB962C8B-B14F-4D97-AF65-F5344CB8AC3E}">
        <p14:creationId xmlns:p14="http://schemas.microsoft.com/office/powerpoint/2010/main" val="1845326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B1741B6-9EB6-46E9-8023-2DA9A7438CCD}"/>
              </a:ext>
            </a:extLst>
          </p:cNvPr>
          <p:cNvSpPr>
            <a:spLocks noGrp="1"/>
          </p:cNvSpPr>
          <p:nvPr>
            <p:ph type="title"/>
          </p:nvPr>
        </p:nvSpPr>
        <p:spPr/>
        <p:txBody>
          <a:bodyPr>
            <a:normAutofit fontScale="90000"/>
          </a:bodyPr>
          <a:lstStyle/>
          <a:p>
            <a:r>
              <a:rPr lang="fi-FI" dirty="0"/>
              <a:t>Navigointivalikoiden luominen luetteloiden avulla</a:t>
            </a:r>
            <a:br>
              <a:rPr lang="fi-FI" dirty="0"/>
            </a:br>
            <a:endParaRPr lang="fi-FI" dirty="0"/>
          </a:p>
        </p:txBody>
      </p:sp>
      <p:sp>
        <p:nvSpPr>
          <p:cNvPr id="3" name="Sisällön paikkamerkki 2">
            <a:extLst>
              <a:ext uri="{FF2B5EF4-FFF2-40B4-BE49-F238E27FC236}">
                <a16:creationId xmlns:a16="http://schemas.microsoft.com/office/drawing/2014/main" id="{4B726DFF-1B24-4337-A351-DA0BE5C2E0AA}"/>
              </a:ext>
            </a:extLst>
          </p:cNvPr>
          <p:cNvSpPr>
            <a:spLocks noGrp="1"/>
          </p:cNvSpPr>
          <p:nvPr>
            <p:ph sz="half" idx="1"/>
          </p:nvPr>
        </p:nvSpPr>
        <p:spPr>
          <a:xfrm>
            <a:off x="1708445" y="1407538"/>
            <a:ext cx="4800600" cy="3619500"/>
          </a:xfrm>
        </p:spPr>
        <p:txBody>
          <a:bodyPr>
            <a:normAutofit/>
          </a:bodyPr>
          <a:lstStyle/>
          <a:p>
            <a:r>
              <a:rPr lang="fi-FI" sz="2000" dirty="0"/>
              <a:t>HTML-luetteloita käytetään usein vaakasuuntaisen navigointipalkin tai valikon luomiseen, joka näkyy yleensä verkkosivuston yläosassa. </a:t>
            </a:r>
          </a:p>
          <a:p>
            <a:r>
              <a:rPr lang="fi-FI" sz="2000" dirty="0"/>
              <a:t>Mutta koska luettelon kohteet ovat lohko elementtejä, meidän on käytettävä CSS- </a:t>
            </a:r>
            <a:r>
              <a:rPr lang="fi-FI" sz="2000" dirty="0" err="1"/>
              <a:t>display</a:t>
            </a:r>
            <a:r>
              <a:rPr lang="fi-FI" sz="2000" dirty="0"/>
              <a:t> ominaisuutta, jotta voimme näyttää ne rivissä</a:t>
            </a:r>
          </a:p>
        </p:txBody>
      </p:sp>
      <p:pic>
        <p:nvPicPr>
          <p:cNvPr id="7" name="Sisällön paikkamerkki 6">
            <a:extLst>
              <a:ext uri="{FF2B5EF4-FFF2-40B4-BE49-F238E27FC236}">
                <a16:creationId xmlns:a16="http://schemas.microsoft.com/office/drawing/2014/main" id="{CEA7C11D-335E-4CBD-9E14-843C11F97D4B}"/>
              </a:ext>
            </a:extLst>
          </p:cNvPr>
          <p:cNvPicPr>
            <a:picLocks noGrp="1" noChangeAspect="1"/>
          </p:cNvPicPr>
          <p:nvPr>
            <p:ph sz="half" idx="2"/>
          </p:nvPr>
        </p:nvPicPr>
        <p:blipFill>
          <a:blip r:embed="rId3"/>
          <a:stretch>
            <a:fillRect/>
          </a:stretch>
        </p:blipFill>
        <p:spPr>
          <a:xfrm>
            <a:off x="7220985" y="1246646"/>
            <a:ext cx="2835131" cy="4239753"/>
          </a:xfrm>
          <a:prstGeom prst="rect">
            <a:avLst/>
          </a:prstGeom>
        </p:spPr>
      </p:pic>
      <p:pic>
        <p:nvPicPr>
          <p:cNvPr id="6" name="Kuva 5">
            <a:extLst>
              <a:ext uri="{FF2B5EF4-FFF2-40B4-BE49-F238E27FC236}">
                <a16:creationId xmlns:a16="http://schemas.microsoft.com/office/drawing/2014/main" id="{44EF39A7-A9BC-451F-9D7E-3BD61B015C04}"/>
              </a:ext>
            </a:extLst>
          </p:cNvPr>
          <p:cNvPicPr>
            <a:picLocks noChangeAspect="1"/>
          </p:cNvPicPr>
          <p:nvPr/>
        </p:nvPicPr>
        <p:blipFill>
          <a:blip r:embed="rId4"/>
          <a:stretch>
            <a:fillRect/>
          </a:stretch>
        </p:blipFill>
        <p:spPr>
          <a:xfrm>
            <a:off x="1922742" y="5486399"/>
            <a:ext cx="8915400" cy="1181100"/>
          </a:xfrm>
          <a:prstGeom prst="rect">
            <a:avLst/>
          </a:prstGeom>
        </p:spPr>
      </p:pic>
    </p:spTree>
    <p:extLst>
      <p:ext uri="{BB962C8B-B14F-4D97-AF65-F5344CB8AC3E}">
        <p14:creationId xmlns:p14="http://schemas.microsoft.com/office/powerpoint/2010/main" val="739303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D3E1EE9-7FBF-4558-9D20-CD665F343AB1}"/>
              </a:ext>
            </a:extLst>
          </p:cNvPr>
          <p:cNvSpPr>
            <a:spLocks noGrp="1"/>
          </p:cNvSpPr>
          <p:nvPr>
            <p:ph type="title"/>
          </p:nvPr>
        </p:nvSpPr>
        <p:spPr/>
        <p:txBody>
          <a:bodyPr/>
          <a:lstStyle/>
          <a:p>
            <a:r>
              <a:rPr lang="fi-FI" dirty="0"/>
              <a:t>4 </a:t>
            </a:r>
            <a:r>
              <a:rPr lang="fi-FI" dirty="0" err="1"/>
              <a:t>Table</a:t>
            </a:r>
            <a:r>
              <a:rPr lang="fi-FI" dirty="0"/>
              <a:t> </a:t>
            </a:r>
            <a:r>
              <a:rPr lang="fi-FI" dirty="0" err="1"/>
              <a:t>properties</a:t>
            </a:r>
            <a:r>
              <a:rPr lang="fi-FI" dirty="0"/>
              <a:t>, taulukon ominaisuuksia</a:t>
            </a:r>
          </a:p>
        </p:txBody>
      </p:sp>
      <p:sp>
        <p:nvSpPr>
          <p:cNvPr id="3" name="Sisällön paikkamerkki 2">
            <a:extLst>
              <a:ext uri="{FF2B5EF4-FFF2-40B4-BE49-F238E27FC236}">
                <a16:creationId xmlns:a16="http://schemas.microsoft.com/office/drawing/2014/main" id="{00534AFE-003B-444B-8069-6A74EDA02F49}"/>
              </a:ext>
            </a:extLst>
          </p:cNvPr>
          <p:cNvSpPr>
            <a:spLocks noGrp="1"/>
          </p:cNvSpPr>
          <p:nvPr>
            <p:ph sz="half" idx="1"/>
          </p:nvPr>
        </p:nvSpPr>
        <p:spPr>
          <a:xfrm>
            <a:off x="1149421" y="1315075"/>
            <a:ext cx="4800600" cy="4720992"/>
          </a:xfrm>
        </p:spPr>
        <p:txBody>
          <a:bodyPr>
            <a:noAutofit/>
          </a:bodyPr>
          <a:lstStyle/>
          <a:p>
            <a:pPr lvl="1"/>
            <a:r>
              <a:rPr lang="fi-FI" sz="2000" dirty="0"/>
              <a:t>leveys, </a:t>
            </a:r>
            <a:r>
              <a:rPr lang="fi-FI" sz="2000" dirty="0" err="1"/>
              <a:t>width</a:t>
            </a:r>
            <a:endParaRPr lang="fi-FI" sz="2000" dirty="0"/>
          </a:p>
          <a:p>
            <a:pPr lvl="1"/>
            <a:r>
              <a:rPr lang="fi-FI" sz="2000" dirty="0"/>
              <a:t>täyte, </a:t>
            </a:r>
            <a:r>
              <a:rPr lang="fi-FI" sz="2000" dirty="0" err="1"/>
              <a:t>padding</a:t>
            </a:r>
            <a:endParaRPr lang="fi-FI" sz="2000" dirty="0"/>
          </a:p>
          <a:p>
            <a:pPr lvl="1"/>
            <a:r>
              <a:rPr lang="fi-FI" sz="2000" dirty="0"/>
              <a:t>tekstin muunnos, </a:t>
            </a:r>
            <a:r>
              <a:rPr lang="fi-FI" sz="2000" dirty="0" err="1"/>
              <a:t>text-transform</a:t>
            </a:r>
            <a:endParaRPr lang="fi-FI" sz="2000" dirty="0"/>
          </a:p>
          <a:p>
            <a:pPr lvl="1"/>
            <a:r>
              <a:rPr lang="fi-FI" sz="2000" dirty="0"/>
              <a:t>kirjaisin väli, fonttikoko, </a:t>
            </a:r>
            <a:r>
              <a:rPr lang="fi-FI" sz="2000" dirty="0" err="1"/>
              <a:t>letter-spacing</a:t>
            </a:r>
            <a:r>
              <a:rPr lang="fi-FI" sz="2000" dirty="0"/>
              <a:t>, </a:t>
            </a:r>
            <a:r>
              <a:rPr lang="fi-FI" sz="2000" dirty="0" err="1"/>
              <a:t>font-size</a:t>
            </a:r>
            <a:endParaRPr lang="fi-FI" sz="2000" dirty="0"/>
          </a:p>
          <a:p>
            <a:pPr lvl="1"/>
            <a:r>
              <a:rPr lang="fi-FI" sz="2000" dirty="0"/>
              <a:t>reunan yläosa ja alaosa, </a:t>
            </a:r>
            <a:r>
              <a:rPr lang="fi-FI" sz="2000" dirty="0" err="1"/>
              <a:t>border</a:t>
            </a:r>
            <a:r>
              <a:rPr lang="fi-FI" sz="2000" dirty="0"/>
              <a:t>-top, </a:t>
            </a:r>
            <a:r>
              <a:rPr lang="fi-FI" sz="2000" dirty="0" err="1"/>
              <a:t>border-bottom</a:t>
            </a:r>
            <a:endParaRPr lang="fi-FI" sz="2000" dirty="0"/>
          </a:p>
          <a:p>
            <a:pPr lvl="1"/>
            <a:r>
              <a:rPr lang="fi-FI" sz="2000" dirty="0"/>
              <a:t>tekstin tasaus, </a:t>
            </a:r>
            <a:r>
              <a:rPr lang="fi-FI" sz="2000" dirty="0" err="1"/>
              <a:t>text-align</a:t>
            </a:r>
            <a:endParaRPr lang="fi-FI" sz="2000" dirty="0"/>
          </a:p>
          <a:p>
            <a:pPr lvl="1"/>
            <a:r>
              <a:rPr lang="fi-FI" sz="2000" dirty="0"/>
              <a:t>taustaväri, </a:t>
            </a:r>
            <a:r>
              <a:rPr lang="fi-FI" sz="2000" dirty="0" err="1"/>
              <a:t>background-color</a:t>
            </a:r>
            <a:endParaRPr lang="fi-FI" sz="2000" dirty="0"/>
          </a:p>
        </p:txBody>
      </p:sp>
      <p:sp>
        <p:nvSpPr>
          <p:cNvPr id="4" name="Sisällön paikkamerkki 3">
            <a:extLst>
              <a:ext uri="{FF2B5EF4-FFF2-40B4-BE49-F238E27FC236}">
                <a16:creationId xmlns:a16="http://schemas.microsoft.com/office/drawing/2014/main" id="{1AE43B9F-7A65-4AFE-B1A1-743B927DB0D9}"/>
              </a:ext>
            </a:extLst>
          </p:cNvPr>
          <p:cNvSpPr>
            <a:spLocks noGrp="1"/>
          </p:cNvSpPr>
          <p:nvPr>
            <p:ph sz="half" idx="2"/>
          </p:nvPr>
        </p:nvSpPr>
        <p:spPr/>
        <p:txBody>
          <a:bodyPr>
            <a:normAutofit/>
          </a:bodyPr>
          <a:lstStyle/>
          <a:p>
            <a:r>
              <a:rPr lang="fi-FI" sz="2400" dirty="0">
                <a:hlinkClick r:id="rId2"/>
              </a:rPr>
              <a:t>https://developer.mozilla.org/en-US/docs/Web/CSS/table-layout</a:t>
            </a:r>
            <a:endParaRPr lang="fi-FI" sz="2400" dirty="0"/>
          </a:p>
          <a:p>
            <a:endParaRPr lang="fi-FI" dirty="0"/>
          </a:p>
        </p:txBody>
      </p:sp>
      <p:sp>
        <p:nvSpPr>
          <p:cNvPr id="5" name="Päivämäärän paikkamerkki 4">
            <a:extLst>
              <a:ext uri="{FF2B5EF4-FFF2-40B4-BE49-F238E27FC236}">
                <a16:creationId xmlns:a16="http://schemas.microsoft.com/office/drawing/2014/main" id="{074A69B1-96AC-4183-8332-F4F22D700448}"/>
              </a:ext>
            </a:extLst>
          </p:cNvPr>
          <p:cNvSpPr>
            <a:spLocks noGrp="1"/>
          </p:cNvSpPr>
          <p:nvPr>
            <p:ph type="dt" sz="half" idx="10"/>
          </p:nvPr>
        </p:nvSpPr>
        <p:spPr/>
        <p:txBody>
          <a:bodyPr/>
          <a:lstStyle/>
          <a:p>
            <a:pPr rtl="0"/>
            <a:fld id="{39F21585-2CEE-4AA9-9051-8827BB08E14B}" type="datetime1">
              <a:rPr lang="fi-FI" smtClean="0"/>
              <a:t>17.3.2023</a:t>
            </a:fld>
            <a:endParaRPr lang="fi-FI"/>
          </a:p>
        </p:txBody>
      </p:sp>
      <p:sp>
        <p:nvSpPr>
          <p:cNvPr id="6" name="Alatunnisteen paikkamerkki 5">
            <a:extLst>
              <a:ext uri="{FF2B5EF4-FFF2-40B4-BE49-F238E27FC236}">
                <a16:creationId xmlns:a16="http://schemas.microsoft.com/office/drawing/2014/main" id="{07618865-1569-417B-8D00-10282A2D6C55}"/>
              </a:ext>
            </a:extLst>
          </p:cNvPr>
          <p:cNvSpPr>
            <a:spLocks noGrp="1"/>
          </p:cNvSpPr>
          <p:nvPr>
            <p:ph type="ftr" sz="quarter" idx="11"/>
          </p:nvPr>
        </p:nvSpPr>
        <p:spPr/>
        <p:txBody>
          <a:bodyPr/>
          <a:lstStyle/>
          <a:p>
            <a:pPr rtl="0"/>
            <a:r>
              <a:rPr lang="fi-FI"/>
              <a:t>MM</a:t>
            </a:r>
          </a:p>
        </p:txBody>
      </p:sp>
      <p:sp>
        <p:nvSpPr>
          <p:cNvPr id="7" name="Dian numeron paikkamerkki 6">
            <a:extLst>
              <a:ext uri="{FF2B5EF4-FFF2-40B4-BE49-F238E27FC236}">
                <a16:creationId xmlns:a16="http://schemas.microsoft.com/office/drawing/2014/main" id="{95BC2AEB-52C4-4CBA-BBA6-1416F6E58927}"/>
              </a:ext>
            </a:extLst>
          </p:cNvPr>
          <p:cNvSpPr>
            <a:spLocks noGrp="1"/>
          </p:cNvSpPr>
          <p:nvPr>
            <p:ph type="sldNum" sz="quarter" idx="12"/>
          </p:nvPr>
        </p:nvSpPr>
        <p:spPr/>
        <p:txBody>
          <a:bodyPr/>
          <a:lstStyle/>
          <a:p>
            <a:pPr rtl="0"/>
            <a:fld id="{DBA1B0FB-D917-4C8C-928F-313BD683BF39}" type="slidenum">
              <a:rPr lang="fi-FI" smtClean="0"/>
              <a:t>54</a:t>
            </a:fld>
            <a:endParaRPr lang="fi-FI"/>
          </a:p>
        </p:txBody>
      </p:sp>
    </p:spTree>
    <p:extLst>
      <p:ext uri="{BB962C8B-B14F-4D97-AF65-F5344CB8AC3E}">
        <p14:creationId xmlns:p14="http://schemas.microsoft.com/office/powerpoint/2010/main" val="1314642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AA05C91F-BE70-4847-921D-194552F6E006}"/>
              </a:ext>
            </a:extLst>
          </p:cNvPr>
          <p:cNvSpPr>
            <a:spLocks noGrp="1"/>
          </p:cNvSpPr>
          <p:nvPr>
            <p:ph type="title"/>
          </p:nvPr>
        </p:nvSpPr>
        <p:spPr/>
        <p:txBody>
          <a:bodyPr/>
          <a:lstStyle/>
          <a:p>
            <a:r>
              <a:rPr lang="fi-FI" dirty="0"/>
              <a:t>5 ja 7 sekä 8 </a:t>
            </a:r>
            <a:r>
              <a:rPr lang="fi-FI" dirty="0" err="1"/>
              <a:t>Background</a:t>
            </a:r>
            <a:r>
              <a:rPr lang="fi-FI" dirty="0"/>
              <a:t>, tausta</a:t>
            </a:r>
          </a:p>
        </p:txBody>
      </p:sp>
      <p:sp>
        <p:nvSpPr>
          <p:cNvPr id="3" name="Sisällön paikkamerkki 2">
            <a:extLst>
              <a:ext uri="{FF2B5EF4-FFF2-40B4-BE49-F238E27FC236}">
                <a16:creationId xmlns:a16="http://schemas.microsoft.com/office/drawing/2014/main" id="{9A7AF024-AEB3-49AA-B0F8-760479280738}"/>
              </a:ext>
            </a:extLst>
          </p:cNvPr>
          <p:cNvSpPr>
            <a:spLocks noGrp="1"/>
          </p:cNvSpPr>
          <p:nvPr>
            <p:ph sz="half" idx="1"/>
          </p:nvPr>
        </p:nvSpPr>
        <p:spPr>
          <a:xfrm>
            <a:off x="501926" y="1246345"/>
            <a:ext cx="2933037" cy="5501811"/>
          </a:xfrm>
        </p:spPr>
        <p:txBody>
          <a:bodyPr>
            <a:normAutofit fontScale="92500"/>
          </a:bodyPr>
          <a:lstStyle/>
          <a:p>
            <a:pPr fontAlgn="ctr"/>
            <a:r>
              <a:rPr lang="fi-FI" u="sng" dirty="0" err="1">
                <a:hlinkClick r:id="rId3"/>
              </a:rPr>
              <a:t>Background</a:t>
            </a:r>
            <a:r>
              <a:rPr lang="fi-FI" u="sng" dirty="0">
                <a:hlinkClick r:id="rId3"/>
              </a:rPr>
              <a:t> </a:t>
            </a:r>
            <a:r>
              <a:rPr lang="fi-FI" u="sng" dirty="0" err="1">
                <a:hlinkClick r:id="rId3"/>
              </a:rPr>
              <a:t>Images</a:t>
            </a:r>
            <a:r>
              <a:rPr lang="fi-FI" u="sng" dirty="0">
                <a:hlinkClick r:id="rId3"/>
              </a:rPr>
              <a:t>: </a:t>
            </a:r>
            <a:r>
              <a:rPr lang="fi-FI" u="sng" dirty="0" err="1">
                <a:hlinkClick r:id="rId3"/>
              </a:rPr>
              <a:t>Body</a:t>
            </a:r>
            <a:endParaRPr lang="fi-FI" dirty="0"/>
          </a:p>
          <a:p>
            <a:pPr fontAlgn="b"/>
            <a:r>
              <a:rPr lang="fi-FI" dirty="0"/>
              <a:t>Taustakuvat: Runko</a:t>
            </a:r>
          </a:p>
          <a:p>
            <a:pPr fontAlgn="ctr"/>
            <a:r>
              <a:rPr lang="fi-FI" u="sng" dirty="0" err="1">
                <a:hlinkClick r:id="rId4"/>
              </a:rPr>
              <a:t>Background</a:t>
            </a:r>
            <a:r>
              <a:rPr lang="fi-FI" u="sng" dirty="0">
                <a:hlinkClick r:id="rId4"/>
              </a:rPr>
              <a:t> </a:t>
            </a:r>
            <a:r>
              <a:rPr lang="fi-FI" u="sng" dirty="0" err="1">
                <a:hlinkClick r:id="rId4"/>
              </a:rPr>
              <a:t>Images</a:t>
            </a:r>
            <a:r>
              <a:rPr lang="fi-FI" u="sng" dirty="0">
                <a:hlinkClick r:id="rId4"/>
              </a:rPr>
              <a:t>: </a:t>
            </a:r>
            <a:r>
              <a:rPr lang="fi-FI" u="sng" dirty="0" err="1">
                <a:hlinkClick r:id="rId4"/>
              </a:rPr>
              <a:t>Element</a:t>
            </a:r>
            <a:endParaRPr lang="fi-FI" dirty="0"/>
          </a:p>
          <a:p>
            <a:pPr fontAlgn="b"/>
            <a:r>
              <a:rPr lang="fi-FI" dirty="0"/>
              <a:t>Taustakuvat: Elementti</a:t>
            </a:r>
          </a:p>
          <a:p>
            <a:pPr fontAlgn="ctr"/>
            <a:r>
              <a:rPr lang="fi-FI" u="sng" dirty="0" err="1">
                <a:hlinkClick r:id="rId5"/>
              </a:rPr>
              <a:t>Background</a:t>
            </a:r>
            <a:r>
              <a:rPr lang="fi-FI" u="sng" dirty="0">
                <a:hlinkClick r:id="rId5"/>
              </a:rPr>
              <a:t> </a:t>
            </a:r>
            <a:r>
              <a:rPr lang="fi-FI" u="sng" dirty="0" err="1">
                <a:hlinkClick r:id="rId5"/>
              </a:rPr>
              <a:t>Repeat</a:t>
            </a:r>
            <a:endParaRPr lang="fi-FI" dirty="0"/>
          </a:p>
          <a:p>
            <a:pPr fontAlgn="b"/>
            <a:r>
              <a:rPr lang="fi-FI" dirty="0"/>
              <a:t> Toista tausta </a:t>
            </a:r>
          </a:p>
          <a:p>
            <a:pPr fontAlgn="b"/>
            <a:r>
              <a:rPr lang="fi-FI" dirty="0"/>
              <a:t>Katso kaikki täältä: </a:t>
            </a:r>
            <a:r>
              <a:rPr lang="fi-FI" dirty="0">
                <a:hlinkClick r:id="rId6"/>
              </a:rPr>
              <a:t>https://cssreference.io/backgrounds/</a:t>
            </a:r>
            <a:endParaRPr lang="fi-FI" dirty="0"/>
          </a:p>
          <a:p>
            <a:pPr fontAlgn="b"/>
            <a:r>
              <a:rPr lang="fi-FI" dirty="0">
                <a:hlinkClick r:id="rId7"/>
              </a:rPr>
              <a:t>https://www.jquery-az.com/ten-examples-to-set-image-by-css-background-image-property/</a:t>
            </a:r>
            <a:r>
              <a:rPr lang="fi-FI" dirty="0"/>
              <a:t> </a:t>
            </a:r>
          </a:p>
          <a:p>
            <a:pPr fontAlgn="b"/>
            <a:r>
              <a:rPr lang="fi-FI" dirty="0"/>
              <a:t> </a:t>
            </a:r>
          </a:p>
          <a:p>
            <a:endParaRPr lang="fi-FI" dirty="0"/>
          </a:p>
        </p:txBody>
      </p:sp>
      <p:sp>
        <p:nvSpPr>
          <p:cNvPr id="5" name="Sisällön paikkamerkki 4">
            <a:extLst>
              <a:ext uri="{FF2B5EF4-FFF2-40B4-BE49-F238E27FC236}">
                <a16:creationId xmlns:a16="http://schemas.microsoft.com/office/drawing/2014/main" id="{FBC8E6C1-F12B-4A26-990B-7DE86115CF2D}"/>
              </a:ext>
            </a:extLst>
          </p:cNvPr>
          <p:cNvSpPr>
            <a:spLocks noGrp="1"/>
          </p:cNvSpPr>
          <p:nvPr>
            <p:ph sz="half" idx="2"/>
          </p:nvPr>
        </p:nvSpPr>
        <p:spPr>
          <a:xfrm>
            <a:off x="4270357" y="1246345"/>
            <a:ext cx="2003222" cy="5253613"/>
          </a:xfrm>
        </p:spPr>
        <p:txBody>
          <a:bodyPr>
            <a:normAutofit fontScale="92500"/>
          </a:bodyPr>
          <a:lstStyle/>
          <a:p>
            <a:pPr fontAlgn="ctr"/>
            <a:r>
              <a:rPr lang="fi-FI" u="sng" dirty="0" err="1">
                <a:hlinkClick r:id="rId8"/>
              </a:rPr>
              <a:t>Background</a:t>
            </a:r>
            <a:r>
              <a:rPr lang="fi-FI" u="sng" dirty="0">
                <a:hlinkClick r:id="rId8"/>
              </a:rPr>
              <a:t> </a:t>
            </a:r>
            <a:r>
              <a:rPr lang="fi-FI" u="sng" dirty="0" err="1">
                <a:hlinkClick r:id="rId8"/>
              </a:rPr>
              <a:t>Attachment</a:t>
            </a:r>
            <a:endParaRPr lang="fi-FI" u="sng" dirty="0"/>
          </a:p>
          <a:p>
            <a:pPr fontAlgn="ctr"/>
            <a:r>
              <a:rPr lang="fi-FI" dirty="0"/>
              <a:t>Taustaliite</a:t>
            </a:r>
          </a:p>
          <a:p>
            <a:pPr fontAlgn="ctr"/>
            <a:r>
              <a:rPr lang="fi-FI" u="sng" dirty="0" err="1">
                <a:hlinkClick r:id="rId9"/>
              </a:rPr>
              <a:t>Background</a:t>
            </a:r>
            <a:r>
              <a:rPr lang="fi-FI" u="sng" dirty="0">
                <a:hlinkClick r:id="rId9"/>
              </a:rPr>
              <a:t> Position</a:t>
            </a:r>
            <a:endParaRPr lang="fi-FI" dirty="0"/>
          </a:p>
          <a:p>
            <a:pPr fontAlgn="b"/>
            <a:r>
              <a:rPr lang="fi-FI" dirty="0"/>
              <a:t>Taustan sijainti</a:t>
            </a:r>
          </a:p>
          <a:p>
            <a:pPr fontAlgn="ctr"/>
            <a:r>
              <a:rPr lang="fi-FI" u="sng" dirty="0" err="1">
                <a:hlinkClick r:id="rId10"/>
              </a:rPr>
              <a:t>Background</a:t>
            </a:r>
            <a:r>
              <a:rPr lang="fi-FI" u="sng" dirty="0">
                <a:hlinkClick r:id="rId10"/>
              </a:rPr>
              <a:t> Position: </a:t>
            </a:r>
            <a:r>
              <a:rPr lang="fi-FI" u="sng" dirty="0" err="1">
                <a:hlinkClick r:id="rId10"/>
              </a:rPr>
              <a:t>Percentage</a:t>
            </a:r>
            <a:endParaRPr lang="fi-FI" dirty="0"/>
          </a:p>
          <a:p>
            <a:pPr fontAlgn="b"/>
            <a:r>
              <a:rPr lang="fi-FI" dirty="0"/>
              <a:t>Taustan sijainti: prosenttiosuus</a:t>
            </a:r>
          </a:p>
          <a:p>
            <a:pPr fontAlgn="ctr"/>
            <a:r>
              <a:rPr lang="fi-FI" u="sng" dirty="0" err="1">
                <a:hlinkClick r:id="rId11"/>
              </a:rPr>
              <a:t>Background</a:t>
            </a:r>
            <a:r>
              <a:rPr lang="fi-FI" u="sng" dirty="0">
                <a:hlinkClick r:id="rId11"/>
              </a:rPr>
              <a:t> </a:t>
            </a:r>
            <a:r>
              <a:rPr lang="fi-FI" u="sng" dirty="0" err="1">
                <a:hlinkClick r:id="rId11"/>
              </a:rPr>
              <a:t>Shorthand</a:t>
            </a:r>
            <a:endParaRPr lang="fi-FI" dirty="0"/>
          </a:p>
        </p:txBody>
      </p:sp>
      <p:sp>
        <p:nvSpPr>
          <p:cNvPr id="2" name="Suorakulmio 1">
            <a:extLst>
              <a:ext uri="{FF2B5EF4-FFF2-40B4-BE49-F238E27FC236}">
                <a16:creationId xmlns:a16="http://schemas.microsoft.com/office/drawing/2014/main" id="{C7F6E972-ED39-4B38-82FC-76605D055357}"/>
              </a:ext>
            </a:extLst>
          </p:cNvPr>
          <p:cNvSpPr/>
          <p:nvPr/>
        </p:nvSpPr>
        <p:spPr>
          <a:xfrm>
            <a:off x="5978210" y="1759408"/>
            <a:ext cx="6096000" cy="3339184"/>
          </a:xfrm>
          <a:prstGeom prst="rect">
            <a:avLst/>
          </a:prstGeom>
        </p:spPr>
        <p:txBody>
          <a:bodyPr>
            <a:spAutoFit/>
          </a:bodyPr>
          <a:lstStyle/>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Background image — whole</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2"/>
              </a:rPr>
              <a:t>page</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Background image — all</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3"/>
              </a:rPr>
              <a:t>instances of an element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image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using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 a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4"/>
              </a:rPr>
              <a:t>class</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 image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using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5"/>
              </a:rPr>
              <a:t> an ID</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 image — non-</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6"/>
              </a:rPr>
              <a:t>repeating</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Background image — blended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with</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7"/>
              </a:rPr>
              <a:t>color</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Mix an element</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with</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the</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8"/>
              </a:rPr>
              <a:t>backdrop</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color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whole</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19"/>
              </a:rPr>
              <a:t>page</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color — all</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0"/>
              </a:rPr>
              <a:t>instances of an element</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color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using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 a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1"/>
              </a:rPr>
              <a:t>class</a:t>
            </a:r>
            <a:endParaRPr lang="fi-FI"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0"/>
              </a:spcAft>
            </a:pP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2"/>
              </a:rPr>
              <a:t>Background</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2"/>
              </a:rPr>
              <a:t>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2"/>
              </a:rPr>
              <a:t>color</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2"/>
              </a:rPr>
              <a:t> — </a:t>
            </a:r>
            <a:r>
              <a:rPr lang="fi-FI" u="sng" dirty="0" err="1">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2"/>
              </a:rPr>
              <a:t>using</a:t>
            </a:r>
            <a:r>
              <a:rPr lang="fi-FI"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2"/>
              </a:rPr>
              <a:t> an ID</a:t>
            </a:r>
            <a:endParaRPr lang="fi-FI"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4254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645B6F4-816C-4956-80F2-60B53057D2A5}"/>
              </a:ext>
            </a:extLst>
          </p:cNvPr>
          <p:cNvSpPr>
            <a:spLocks noGrp="1"/>
          </p:cNvSpPr>
          <p:nvPr>
            <p:ph type="title"/>
          </p:nvPr>
        </p:nvSpPr>
        <p:spPr/>
        <p:txBody>
          <a:bodyPr/>
          <a:lstStyle/>
          <a:p>
            <a:r>
              <a:rPr lang="fi-FI" dirty="0"/>
              <a:t>Taustaväri, background-color.html</a:t>
            </a:r>
          </a:p>
        </p:txBody>
      </p:sp>
      <p:sp>
        <p:nvSpPr>
          <p:cNvPr id="3" name="Sisällön paikkamerkki 2">
            <a:extLst>
              <a:ext uri="{FF2B5EF4-FFF2-40B4-BE49-F238E27FC236}">
                <a16:creationId xmlns:a16="http://schemas.microsoft.com/office/drawing/2014/main" id="{4B40C241-C9EA-4D4B-96CA-85903D2292A7}"/>
              </a:ext>
            </a:extLst>
          </p:cNvPr>
          <p:cNvSpPr>
            <a:spLocks noGrp="1"/>
          </p:cNvSpPr>
          <p:nvPr>
            <p:ph sz="half" idx="1"/>
          </p:nvPr>
        </p:nvSpPr>
        <p:spPr/>
        <p:txBody>
          <a:bodyPr>
            <a:normAutofit/>
          </a:bodyPr>
          <a:lstStyle/>
          <a:p>
            <a:r>
              <a:rPr lang="fi-FI" sz="2000" dirty="0"/>
              <a:t>Css käsittelee kutakin html-elementtiä ikään kuin se esiintyisi </a:t>
            </a:r>
            <a:r>
              <a:rPr lang="fi-FI" sz="2000" b="1" dirty="0"/>
              <a:t>laatikossa</a:t>
            </a:r>
            <a:r>
              <a:rPr lang="fi-FI" sz="2000" dirty="0"/>
              <a:t>, ja </a:t>
            </a:r>
            <a:r>
              <a:rPr lang="fi-FI" sz="2000" b="1" dirty="0"/>
              <a:t>taustaväri-ominaisuus asettaa kyseisen ruudun taustan värin. </a:t>
            </a:r>
          </a:p>
          <a:p>
            <a:r>
              <a:rPr lang="fi-FI" sz="2000" dirty="0"/>
              <a:t>Voit määrittää taustavärivalintasi samalla tavoin kuin etualan värit. Jos et määritä </a:t>
            </a:r>
            <a:r>
              <a:rPr lang="fi-FI" sz="2000" dirty="0" err="1"/>
              <a:t>bacground</a:t>
            </a:r>
            <a:r>
              <a:rPr lang="fi-FI" sz="2000" dirty="0"/>
              <a:t>-väriä, tausta on läpinäkyvä.</a:t>
            </a:r>
          </a:p>
          <a:p>
            <a:endParaRPr lang="fi-FI" sz="2000" dirty="0"/>
          </a:p>
        </p:txBody>
      </p:sp>
      <p:sp>
        <p:nvSpPr>
          <p:cNvPr id="4" name="Sisällön paikkamerkki 3">
            <a:extLst>
              <a:ext uri="{FF2B5EF4-FFF2-40B4-BE49-F238E27FC236}">
                <a16:creationId xmlns:a16="http://schemas.microsoft.com/office/drawing/2014/main" id="{E192D520-2DC3-4F57-918D-3D1B564177BA}"/>
              </a:ext>
            </a:extLst>
          </p:cNvPr>
          <p:cNvSpPr>
            <a:spLocks noGrp="1"/>
          </p:cNvSpPr>
          <p:nvPr>
            <p:ph sz="half" idx="2"/>
          </p:nvPr>
        </p:nvSpPr>
        <p:spPr/>
        <p:txBody>
          <a:bodyPr>
            <a:normAutofit/>
          </a:bodyPr>
          <a:lstStyle/>
          <a:p>
            <a:r>
              <a:rPr lang="fi-FI" sz="2000" dirty="0">
                <a:hlinkClick r:id="rId2"/>
              </a:rPr>
              <a:t>https://developer.mozilla.org/en-US/docs/Web/CSS/background-color</a:t>
            </a:r>
            <a:r>
              <a:rPr lang="fi-FI" sz="2000" dirty="0"/>
              <a:t> </a:t>
            </a:r>
          </a:p>
          <a:p>
            <a:r>
              <a:rPr lang="fi-FI" sz="2000" dirty="0">
                <a:hlinkClick r:id="rId3"/>
              </a:rPr>
              <a:t>https://coolors.co</a:t>
            </a:r>
            <a:r>
              <a:rPr lang="fi-FI" sz="2000" dirty="0"/>
              <a:t> </a:t>
            </a:r>
          </a:p>
        </p:txBody>
      </p:sp>
    </p:spTree>
    <p:extLst>
      <p:ext uri="{BB962C8B-B14F-4D97-AF65-F5344CB8AC3E}">
        <p14:creationId xmlns:p14="http://schemas.microsoft.com/office/powerpoint/2010/main" val="1388147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E658346-53C2-4035-9854-53BF3C3E40E4}"/>
              </a:ext>
            </a:extLst>
          </p:cNvPr>
          <p:cNvSpPr>
            <a:spLocks noGrp="1"/>
          </p:cNvSpPr>
          <p:nvPr>
            <p:ph type="title"/>
          </p:nvPr>
        </p:nvSpPr>
        <p:spPr/>
        <p:txBody>
          <a:bodyPr>
            <a:normAutofit fontScale="90000"/>
          </a:bodyPr>
          <a:lstStyle/>
          <a:p>
            <a:r>
              <a:rPr lang="fi-FI" dirty="0"/>
              <a:t>Taustan ominaisuuksien asettaminen</a:t>
            </a:r>
            <a:br>
              <a:rPr lang="fi-FI" dirty="0"/>
            </a:br>
            <a:endParaRPr lang="fi-FI" dirty="0"/>
          </a:p>
        </p:txBody>
      </p:sp>
      <p:sp>
        <p:nvSpPr>
          <p:cNvPr id="3" name="Sisällön paikkamerkki 2">
            <a:extLst>
              <a:ext uri="{FF2B5EF4-FFF2-40B4-BE49-F238E27FC236}">
                <a16:creationId xmlns:a16="http://schemas.microsoft.com/office/drawing/2014/main" id="{E452E7D1-E931-4E48-9835-6BB053BFCE88}"/>
              </a:ext>
            </a:extLst>
          </p:cNvPr>
          <p:cNvSpPr>
            <a:spLocks noGrp="1"/>
          </p:cNvSpPr>
          <p:nvPr>
            <p:ph sz="half" idx="1"/>
          </p:nvPr>
        </p:nvSpPr>
        <p:spPr>
          <a:xfrm>
            <a:off x="1257300" y="1494890"/>
            <a:ext cx="4800600" cy="4410610"/>
          </a:xfrm>
        </p:spPr>
        <p:txBody>
          <a:bodyPr>
            <a:normAutofit/>
          </a:bodyPr>
          <a:lstStyle/>
          <a:p>
            <a:r>
              <a:rPr lang="fi-FI" sz="2000" dirty="0"/>
              <a:t>Taustalla on tärkeä rooli verkkosivun visuaalisessa esittelyssä.</a:t>
            </a:r>
          </a:p>
          <a:p>
            <a:r>
              <a:rPr lang="fi-FI" sz="2000" dirty="0"/>
              <a:t>CSS tarjoaa useita ominaisuuksia elementin taustan muotoiluun, mukaan lukien taustan värittäminen, kuvien sijoittaminen taustalle ja niiden sijainnin hallinta jne.</a:t>
            </a:r>
          </a:p>
          <a:p>
            <a:r>
              <a:rPr lang="fi-FI" sz="2000" dirty="0"/>
              <a:t>Taustaominaisuudet ovat </a:t>
            </a:r>
            <a:r>
              <a:rPr lang="fi-FI" sz="2000" dirty="0" err="1"/>
              <a:t>background-color</a:t>
            </a:r>
            <a:r>
              <a:rPr lang="fi-FI" sz="2000" dirty="0"/>
              <a:t>, </a:t>
            </a:r>
            <a:r>
              <a:rPr lang="fi-FI" sz="2000" dirty="0" err="1"/>
              <a:t>background</a:t>
            </a:r>
            <a:r>
              <a:rPr lang="fi-FI" sz="2000" dirty="0"/>
              <a:t>-image, </a:t>
            </a:r>
            <a:r>
              <a:rPr lang="fi-FI" sz="2000" dirty="0" err="1"/>
              <a:t>background-repeatja</a:t>
            </a:r>
            <a:r>
              <a:rPr lang="fi-FI" sz="2000" dirty="0"/>
              <a:t> </a:t>
            </a:r>
            <a:r>
              <a:rPr lang="fi-FI" sz="2000" dirty="0" err="1"/>
              <a:t>background-attachment</a:t>
            </a:r>
            <a:r>
              <a:rPr lang="fi-FI" sz="2000" dirty="0"/>
              <a:t>, .</a:t>
            </a:r>
            <a:r>
              <a:rPr lang="fi-FI" sz="2000" dirty="0" err="1"/>
              <a:t>background</a:t>
            </a:r>
            <a:r>
              <a:rPr lang="fi-FI" sz="2000" dirty="0"/>
              <a:t>-position</a:t>
            </a:r>
          </a:p>
        </p:txBody>
      </p:sp>
      <p:sp>
        <p:nvSpPr>
          <p:cNvPr id="4" name="Sisällön paikkamerkki 3">
            <a:extLst>
              <a:ext uri="{FF2B5EF4-FFF2-40B4-BE49-F238E27FC236}">
                <a16:creationId xmlns:a16="http://schemas.microsoft.com/office/drawing/2014/main" id="{BE4C91EA-1D41-43A4-A6B5-B17D11AAE240}"/>
              </a:ext>
            </a:extLst>
          </p:cNvPr>
          <p:cNvSpPr>
            <a:spLocks noGrp="1"/>
          </p:cNvSpPr>
          <p:nvPr>
            <p:ph sz="half" idx="2"/>
          </p:nvPr>
        </p:nvSpPr>
        <p:spPr>
          <a:xfrm>
            <a:off x="6647796" y="1428108"/>
            <a:ext cx="4800600" cy="4477392"/>
          </a:xfrm>
        </p:spPr>
        <p:txBody>
          <a:bodyPr>
            <a:normAutofit/>
          </a:bodyPr>
          <a:lstStyle/>
          <a:p>
            <a:r>
              <a:rPr lang="fi-FI" sz="2000" dirty="0"/>
              <a:t>Taustaväri</a:t>
            </a:r>
          </a:p>
          <a:p>
            <a:r>
              <a:rPr lang="fi-FI" sz="2000" dirty="0"/>
              <a:t>Ominaisuutta </a:t>
            </a:r>
            <a:r>
              <a:rPr lang="fi-FI" sz="2000" dirty="0" err="1"/>
              <a:t>background-color</a:t>
            </a:r>
            <a:r>
              <a:rPr lang="fi-FI" sz="2000" dirty="0"/>
              <a:t> käytetään elementin taustavärin asettamiseen.</a:t>
            </a:r>
          </a:p>
          <a:p>
            <a:endParaRPr lang="fi-FI" sz="2000" dirty="0"/>
          </a:p>
        </p:txBody>
      </p:sp>
      <p:pic>
        <p:nvPicPr>
          <p:cNvPr id="6" name="Kuva 5">
            <a:extLst>
              <a:ext uri="{FF2B5EF4-FFF2-40B4-BE49-F238E27FC236}">
                <a16:creationId xmlns:a16="http://schemas.microsoft.com/office/drawing/2014/main" id="{9A116E9F-2B82-4648-AC9F-2990389B341A}"/>
              </a:ext>
            </a:extLst>
          </p:cNvPr>
          <p:cNvPicPr>
            <a:picLocks noChangeAspect="1"/>
          </p:cNvPicPr>
          <p:nvPr/>
        </p:nvPicPr>
        <p:blipFill>
          <a:blip r:embed="rId2"/>
          <a:stretch>
            <a:fillRect/>
          </a:stretch>
        </p:blipFill>
        <p:spPr>
          <a:xfrm>
            <a:off x="6335857" y="3678815"/>
            <a:ext cx="4591050" cy="1190625"/>
          </a:xfrm>
          <a:prstGeom prst="rect">
            <a:avLst/>
          </a:prstGeom>
        </p:spPr>
      </p:pic>
    </p:spTree>
    <p:extLst>
      <p:ext uri="{BB962C8B-B14F-4D97-AF65-F5344CB8AC3E}">
        <p14:creationId xmlns:p14="http://schemas.microsoft.com/office/powerpoint/2010/main" val="2887138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469ABCD-B80D-4AAD-A48F-4F6BBC3C5AB2}"/>
              </a:ext>
            </a:extLst>
          </p:cNvPr>
          <p:cNvSpPr>
            <a:spLocks noGrp="1"/>
          </p:cNvSpPr>
          <p:nvPr>
            <p:ph type="title"/>
          </p:nvPr>
        </p:nvSpPr>
        <p:spPr/>
        <p:txBody>
          <a:bodyPr>
            <a:normAutofit/>
          </a:bodyPr>
          <a:lstStyle/>
          <a:p>
            <a:r>
              <a:rPr lang="fi-FI" dirty="0" err="1"/>
              <a:t>Aligning</a:t>
            </a:r>
            <a:r>
              <a:rPr lang="fi-FI" dirty="0"/>
              <a:t> </a:t>
            </a:r>
            <a:r>
              <a:rPr lang="fi-FI" dirty="0" err="1"/>
              <a:t>images</a:t>
            </a:r>
            <a:r>
              <a:rPr lang="fi-FI" dirty="0"/>
              <a:t> </a:t>
            </a:r>
            <a:r>
              <a:rPr lang="fi-FI" dirty="0" err="1"/>
              <a:t>using</a:t>
            </a:r>
            <a:r>
              <a:rPr lang="fi-FI" dirty="0"/>
              <a:t> </a:t>
            </a:r>
            <a:r>
              <a:rPr lang="fi-FI" dirty="0" err="1"/>
              <a:t>css</a:t>
            </a:r>
            <a:r>
              <a:rPr lang="fi-FI" dirty="0"/>
              <a:t>, kuvien tasaus </a:t>
            </a:r>
            <a:r>
              <a:rPr lang="fi-FI" dirty="0" err="1"/>
              <a:t>css</a:t>
            </a:r>
            <a:r>
              <a:rPr lang="fi-FI" dirty="0"/>
              <a:t>: </a:t>
            </a:r>
            <a:r>
              <a:rPr lang="fi-FI" dirty="0" err="1"/>
              <a:t>llä</a:t>
            </a:r>
            <a:r>
              <a:rPr lang="fi-FI" dirty="0"/>
              <a:t> </a:t>
            </a:r>
          </a:p>
        </p:txBody>
      </p:sp>
      <p:sp>
        <p:nvSpPr>
          <p:cNvPr id="3" name="Sisällön paikkamerkki 2">
            <a:extLst>
              <a:ext uri="{FF2B5EF4-FFF2-40B4-BE49-F238E27FC236}">
                <a16:creationId xmlns:a16="http://schemas.microsoft.com/office/drawing/2014/main" id="{B239B293-22A7-4586-A852-F4E2D3914CC0}"/>
              </a:ext>
            </a:extLst>
          </p:cNvPr>
          <p:cNvSpPr>
            <a:spLocks noGrp="1"/>
          </p:cNvSpPr>
          <p:nvPr>
            <p:ph idx="1"/>
          </p:nvPr>
        </p:nvSpPr>
        <p:spPr>
          <a:xfrm>
            <a:off x="900324" y="1628541"/>
            <a:ext cx="10058400" cy="3423775"/>
          </a:xfrm>
        </p:spPr>
        <p:txBody>
          <a:bodyPr>
            <a:normAutofit fontScale="92500" lnSpcReduction="20000"/>
          </a:bodyPr>
          <a:lstStyle/>
          <a:p>
            <a:r>
              <a:rPr lang="fi-FI" sz="2000" dirty="0">
                <a:hlinkClick r:id="rId2"/>
              </a:rPr>
              <a:t>https://petrit.net/www-ohjelmointi/css-tyyli/elementtien_sijoittelu/</a:t>
            </a:r>
            <a:endParaRPr lang="fi-FI" sz="2000" dirty="0"/>
          </a:p>
          <a:p>
            <a:r>
              <a:rPr lang="fi-FI" sz="2000" dirty="0">
                <a:hlinkClick r:id="rId3"/>
              </a:rPr>
              <a:t>https://developer.mozilla.org/en-US/docs/Web/CSS/position</a:t>
            </a:r>
            <a:endParaRPr lang="fi-FI" sz="2000" dirty="0"/>
          </a:p>
          <a:p>
            <a:r>
              <a:rPr lang="fi-FI" sz="2000" dirty="0">
                <a:hlinkClick r:id="rId4"/>
              </a:rPr>
              <a:t>https://developer.mozilla.org/en-US/docs/Web/CSS/Layout_cookbook/Center_an_element</a:t>
            </a:r>
            <a:r>
              <a:rPr lang="fi-FI" sz="2000" dirty="0"/>
              <a:t> kuvien keskittäminen</a:t>
            </a:r>
          </a:p>
          <a:p>
            <a:r>
              <a:rPr lang="fi-FI" sz="2000" dirty="0">
                <a:hlinkClick r:id="rId5"/>
              </a:rPr>
              <a:t>https://developer.mozilla.org/en-US/docs/Web/CSS/background-image</a:t>
            </a:r>
            <a:r>
              <a:rPr lang="fi-FI" sz="2000" dirty="0"/>
              <a:t> taustakuva</a:t>
            </a:r>
          </a:p>
          <a:p>
            <a:endParaRPr lang="fi-FI" sz="2000" dirty="0"/>
          </a:p>
          <a:p>
            <a:r>
              <a:rPr lang="fi-FI" sz="2000" dirty="0"/>
              <a:t> </a:t>
            </a:r>
          </a:p>
          <a:p>
            <a:endParaRPr lang="fi-FI" dirty="0"/>
          </a:p>
        </p:txBody>
      </p:sp>
      <p:sp>
        <p:nvSpPr>
          <p:cNvPr id="4" name="Päivämäärän paikkamerkki 3">
            <a:extLst>
              <a:ext uri="{FF2B5EF4-FFF2-40B4-BE49-F238E27FC236}">
                <a16:creationId xmlns:a16="http://schemas.microsoft.com/office/drawing/2014/main" id="{8ADEF23F-E813-4C49-94EF-96F80B1717C5}"/>
              </a:ext>
            </a:extLst>
          </p:cNvPr>
          <p:cNvSpPr>
            <a:spLocks noGrp="1"/>
          </p:cNvSpPr>
          <p:nvPr>
            <p:ph type="dt" sz="half" idx="10"/>
          </p:nvPr>
        </p:nvSpPr>
        <p:spPr/>
        <p:txBody>
          <a:bodyPr/>
          <a:lstStyle/>
          <a:p>
            <a:pPr rtl="0"/>
            <a:fld id="{04F8602E-A41F-426C-8ED8-60E3C37077CA}" type="datetime1">
              <a:rPr lang="fi-FI" smtClean="0"/>
              <a:t>17.3.2023</a:t>
            </a:fld>
            <a:endParaRPr lang="fi-FI"/>
          </a:p>
        </p:txBody>
      </p:sp>
      <p:sp>
        <p:nvSpPr>
          <p:cNvPr id="5" name="Alatunnisteen paikkamerkki 4">
            <a:extLst>
              <a:ext uri="{FF2B5EF4-FFF2-40B4-BE49-F238E27FC236}">
                <a16:creationId xmlns:a16="http://schemas.microsoft.com/office/drawing/2014/main" id="{D56127AF-185F-40A9-AE05-C9EDE9541B2B}"/>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640B39B1-04BD-4A86-A4FF-13226101DD65}"/>
              </a:ext>
            </a:extLst>
          </p:cNvPr>
          <p:cNvSpPr>
            <a:spLocks noGrp="1"/>
          </p:cNvSpPr>
          <p:nvPr>
            <p:ph type="sldNum" sz="quarter" idx="12"/>
          </p:nvPr>
        </p:nvSpPr>
        <p:spPr/>
        <p:txBody>
          <a:bodyPr/>
          <a:lstStyle/>
          <a:p>
            <a:pPr rtl="0"/>
            <a:fld id="{DBA1B0FB-D917-4C8C-928F-313BD683BF39}" type="slidenum">
              <a:rPr lang="fi-FI" smtClean="0"/>
              <a:t>58</a:t>
            </a:fld>
            <a:endParaRPr lang="fi-FI"/>
          </a:p>
        </p:txBody>
      </p:sp>
    </p:spTree>
    <p:extLst>
      <p:ext uri="{BB962C8B-B14F-4D97-AF65-F5344CB8AC3E}">
        <p14:creationId xmlns:p14="http://schemas.microsoft.com/office/powerpoint/2010/main" val="3464075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2C498D3-7A6A-408C-A2C4-7E77222DBDDA}"/>
              </a:ext>
            </a:extLst>
          </p:cNvPr>
          <p:cNvSpPr>
            <a:spLocks noGrp="1"/>
          </p:cNvSpPr>
          <p:nvPr>
            <p:ph type="title"/>
          </p:nvPr>
        </p:nvSpPr>
        <p:spPr/>
        <p:txBody>
          <a:bodyPr/>
          <a:lstStyle/>
          <a:p>
            <a:r>
              <a:rPr lang="fi-FI" dirty="0"/>
              <a:t>Taustakuva</a:t>
            </a:r>
          </a:p>
        </p:txBody>
      </p:sp>
      <p:sp>
        <p:nvSpPr>
          <p:cNvPr id="3" name="Sisällön paikkamerkki 2">
            <a:extLst>
              <a:ext uri="{FF2B5EF4-FFF2-40B4-BE49-F238E27FC236}">
                <a16:creationId xmlns:a16="http://schemas.microsoft.com/office/drawing/2014/main" id="{8C5852E3-649A-4050-818A-C86D69622166}"/>
              </a:ext>
            </a:extLst>
          </p:cNvPr>
          <p:cNvSpPr>
            <a:spLocks noGrp="1"/>
          </p:cNvSpPr>
          <p:nvPr>
            <p:ph sz="half" idx="1"/>
          </p:nvPr>
        </p:nvSpPr>
        <p:spPr>
          <a:xfrm>
            <a:off x="1200792" y="1808251"/>
            <a:ext cx="4800600" cy="3619500"/>
          </a:xfrm>
        </p:spPr>
        <p:txBody>
          <a:bodyPr>
            <a:normAutofit/>
          </a:bodyPr>
          <a:lstStyle/>
          <a:p>
            <a:r>
              <a:rPr lang="fi-FI" sz="2000" dirty="0"/>
              <a:t>Ominaisuus </a:t>
            </a:r>
            <a:r>
              <a:rPr lang="fi-FI" sz="2000" dirty="0" err="1"/>
              <a:t>background</a:t>
            </a:r>
            <a:r>
              <a:rPr lang="fi-FI" sz="2000" dirty="0"/>
              <a:t>-imageasetti kuvan HTML-elementin taustaksi.</a:t>
            </a:r>
          </a:p>
          <a:p>
            <a:endParaRPr lang="fi-FI" sz="2000" dirty="0"/>
          </a:p>
        </p:txBody>
      </p:sp>
      <p:sp>
        <p:nvSpPr>
          <p:cNvPr id="4" name="Sisällön paikkamerkki 3">
            <a:extLst>
              <a:ext uri="{FF2B5EF4-FFF2-40B4-BE49-F238E27FC236}">
                <a16:creationId xmlns:a16="http://schemas.microsoft.com/office/drawing/2014/main" id="{41731501-DDE0-42D2-A44F-FC77016676D1}"/>
              </a:ext>
            </a:extLst>
          </p:cNvPr>
          <p:cNvSpPr>
            <a:spLocks noGrp="1"/>
          </p:cNvSpPr>
          <p:nvPr>
            <p:ph sz="half" idx="2"/>
          </p:nvPr>
        </p:nvSpPr>
        <p:spPr/>
        <p:txBody>
          <a:bodyPr>
            <a:normAutofit/>
          </a:bodyPr>
          <a:lstStyle/>
          <a:p>
            <a:r>
              <a:rPr lang="fi-FI" sz="2000" dirty="0"/>
              <a:t> Kun käytät taustakuvaa elementtiin, varmista, että valitsemasi kuva ei vaikuta elementin tekstisisällön luettavuuteen.</a:t>
            </a:r>
          </a:p>
          <a:p>
            <a:r>
              <a:rPr lang="fi-FI" sz="2000" dirty="0"/>
              <a:t>Oletuksena selain toistaa taustakuvan sekä vaaka- että pystysuunnassa täyttääkseen elementin koko alueen. Voit hallita tätä </a:t>
            </a:r>
            <a:r>
              <a:rPr lang="fi-FI" sz="2000" dirty="0" err="1"/>
              <a:t>background-repeat</a:t>
            </a:r>
            <a:r>
              <a:rPr lang="fi-FI" sz="2000" dirty="0"/>
              <a:t> omaisuudella.</a:t>
            </a:r>
          </a:p>
        </p:txBody>
      </p:sp>
      <p:pic>
        <p:nvPicPr>
          <p:cNvPr id="6" name="Kuva 5">
            <a:extLst>
              <a:ext uri="{FF2B5EF4-FFF2-40B4-BE49-F238E27FC236}">
                <a16:creationId xmlns:a16="http://schemas.microsoft.com/office/drawing/2014/main" id="{E368465C-4214-420A-9AE5-DE51F0F0E9F1}"/>
              </a:ext>
            </a:extLst>
          </p:cNvPr>
          <p:cNvPicPr>
            <a:picLocks noChangeAspect="1"/>
          </p:cNvPicPr>
          <p:nvPr/>
        </p:nvPicPr>
        <p:blipFill>
          <a:blip r:embed="rId2"/>
          <a:stretch>
            <a:fillRect/>
          </a:stretch>
        </p:blipFill>
        <p:spPr>
          <a:xfrm>
            <a:off x="444500" y="3173769"/>
            <a:ext cx="5940919" cy="1096241"/>
          </a:xfrm>
          <a:prstGeom prst="rect">
            <a:avLst/>
          </a:prstGeom>
        </p:spPr>
      </p:pic>
    </p:spTree>
    <p:extLst>
      <p:ext uri="{BB962C8B-B14F-4D97-AF65-F5344CB8AC3E}">
        <p14:creationId xmlns:p14="http://schemas.microsoft.com/office/powerpoint/2010/main" val="255121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5A8FAA7-149D-4CD1-9663-2908634FDD0E}"/>
              </a:ext>
            </a:extLst>
          </p:cNvPr>
          <p:cNvSpPr>
            <a:spLocks noGrp="1"/>
          </p:cNvSpPr>
          <p:nvPr>
            <p:ph type="title"/>
          </p:nvPr>
        </p:nvSpPr>
        <p:spPr/>
        <p:txBody>
          <a:bodyPr/>
          <a:lstStyle/>
          <a:p>
            <a:r>
              <a:rPr lang="fi-FI" dirty="0"/>
              <a:t>Sisäiset tyylit</a:t>
            </a:r>
          </a:p>
        </p:txBody>
      </p:sp>
      <p:sp>
        <p:nvSpPr>
          <p:cNvPr id="3" name="Sisällön paikkamerkki 2">
            <a:extLst>
              <a:ext uri="{FF2B5EF4-FFF2-40B4-BE49-F238E27FC236}">
                <a16:creationId xmlns:a16="http://schemas.microsoft.com/office/drawing/2014/main" id="{9FE24865-8129-4919-A58D-080787BC1D58}"/>
              </a:ext>
            </a:extLst>
          </p:cNvPr>
          <p:cNvSpPr>
            <a:spLocks noGrp="1"/>
          </p:cNvSpPr>
          <p:nvPr>
            <p:ph idx="1"/>
          </p:nvPr>
        </p:nvSpPr>
        <p:spPr>
          <a:xfrm>
            <a:off x="549668" y="1545932"/>
            <a:ext cx="5039474" cy="5132269"/>
          </a:xfrm>
        </p:spPr>
        <p:txBody>
          <a:bodyPr>
            <a:normAutofit lnSpcReduction="10000"/>
          </a:bodyPr>
          <a:lstStyle/>
          <a:p>
            <a:r>
              <a:rPr lang="fi-FI" sz="1800" dirty="0"/>
              <a:t>Sisäisiä tyylejä käytetään yksilöllisten tyylisääntöjen soveltamiseen elementtiin asettamalla CSS-säännöt suoraan aloitustunnisteeseen. Se voidaan liittää elementtiin </a:t>
            </a:r>
            <a:r>
              <a:rPr lang="fi-FI" sz="1800" dirty="0" err="1"/>
              <a:t>style</a:t>
            </a:r>
            <a:r>
              <a:rPr lang="fi-FI" sz="1800" dirty="0"/>
              <a:t> attribuutin avulla.</a:t>
            </a:r>
          </a:p>
          <a:p>
            <a:r>
              <a:rPr lang="fi-FI" sz="1800" dirty="0"/>
              <a:t>Attribuutti </a:t>
            </a:r>
            <a:r>
              <a:rPr lang="fi-FI" sz="1800" dirty="0" err="1"/>
              <a:t>style</a:t>
            </a:r>
            <a:r>
              <a:rPr lang="fi-FI" sz="1800" dirty="0"/>
              <a:t> sisältää sarjan CSS-ominaisuus- ja </a:t>
            </a:r>
            <a:r>
              <a:rPr lang="fi-FI" sz="1800" dirty="0" err="1"/>
              <a:t>arvopareja</a:t>
            </a:r>
            <a:r>
              <a:rPr lang="fi-FI" sz="1800" dirty="0"/>
              <a:t>. Jokainen "</a:t>
            </a:r>
            <a:r>
              <a:rPr lang="fi-FI" sz="1800" dirty="0" err="1"/>
              <a:t>property</a:t>
            </a:r>
            <a:r>
              <a:rPr lang="fi-FI" sz="1800" dirty="0"/>
              <a:t>: </a:t>
            </a:r>
            <a:r>
              <a:rPr lang="fi-FI" sz="1800" dirty="0" err="1"/>
              <a:t>value"pari</a:t>
            </a:r>
            <a:r>
              <a:rPr lang="fi-FI" sz="1800" dirty="0"/>
              <a:t> on erotettu puolipisteellä ( ;), aivan kuten kirjoittaisit upotettuun tai ulkoiseen tyylisivuun. Mutta sen on oltava kaikki yhdellä rivillä eli ei rivinvaihtoa puolipisteen jälkeen</a:t>
            </a:r>
          </a:p>
          <a:p>
            <a:r>
              <a:rPr lang="fi-FI" sz="1800" dirty="0"/>
              <a:t>Sisäisten tyylien käyttöä pidetään yleensä huonona käytäntönä. Koska tyylisäännöt on upotettu suoraan HTML-tunnisteen sisään, se saa esityksen sekoittumaan asiakirjan sisältöön. mikä tekee koodista vaikean ylläpitää ja kumoaa </a:t>
            </a:r>
            <a:r>
              <a:rPr lang="fi-FI" sz="1800" dirty="0" err="1"/>
              <a:t>CSS:n</a:t>
            </a:r>
            <a:r>
              <a:rPr lang="fi-FI" sz="1800" dirty="0"/>
              <a:t> käytön tarkoituksen.</a:t>
            </a:r>
          </a:p>
        </p:txBody>
      </p:sp>
      <p:pic>
        <p:nvPicPr>
          <p:cNvPr id="5" name="Kuva 4">
            <a:extLst>
              <a:ext uri="{FF2B5EF4-FFF2-40B4-BE49-F238E27FC236}">
                <a16:creationId xmlns:a16="http://schemas.microsoft.com/office/drawing/2014/main" id="{36BD980F-D1A6-4BC7-9792-D95C539A8534}"/>
              </a:ext>
            </a:extLst>
          </p:cNvPr>
          <p:cNvPicPr>
            <a:picLocks noChangeAspect="1"/>
          </p:cNvPicPr>
          <p:nvPr/>
        </p:nvPicPr>
        <p:blipFill>
          <a:blip r:embed="rId3"/>
          <a:stretch>
            <a:fillRect/>
          </a:stretch>
        </p:blipFill>
        <p:spPr>
          <a:xfrm>
            <a:off x="5147707" y="1605862"/>
            <a:ext cx="6745401" cy="731507"/>
          </a:xfrm>
          <a:prstGeom prst="rect">
            <a:avLst/>
          </a:prstGeom>
        </p:spPr>
      </p:pic>
      <p:pic>
        <p:nvPicPr>
          <p:cNvPr id="6" name="Kuva 5">
            <a:extLst>
              <a:ext uri="{FF2B5EF4-FFF2-40B4-BE49-F238E27FC236}">
                <a16:creationId xmlns:a16="http://schemas.microsoft.com/office/drawing/2014/main" id="{3EAA89AD-0F63-4EF0-BB07-72595F940492}"/>
              </a:ext>
            </a:extLst>
          </p:cNvPr>
          <p:cNvPicPr>
            <a:picLocks noChangeAspect="1"/>
          </p:cNvPicPr>
          <p:nvPr/>
        </p:nvPicPr>
        <p:blipFill>
          <a:blip r:embed="rId4"/>
          <a:stretch>
            <a:fillRect/>
          </a:stretch>
        </p:blipFill>
        <p:spPr>
          <a:xfrm>
            <a:off x="6540926" y="2791572"/>
            <a:ext cx="3286125" cy="2066925"/>
          </a:xfrm>
          <a:prstGeom prst="rect">
            <a:avLst/>
          </a:prstGeom>
        </p:spPr>
      </p:pic>
    </p:spTree>
    <p:extLst>
      <p:ext uri="{BB962C8B-B14F-4D97-AF65-F5344CB8AC3E}">
        <p14:creationId xmlns:p14="http://schemas.microsoft.com/office/powerpoint/2010/main" val="2825948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87F58EF-AA6C-41F3-A514-DF364A102D76}"/>
              </a:ext>
            </a:extLst>
          </p:cNvPr>
          <p:cNvSpPr>
            <a:spLocks noGrp="1"/>
          </p:cNvSpPr>
          <p:nvPr>
            <p:ph type="title"/>
          </p:nvPr>
        </p:nvSpPr>
        <p:spPr/>
        <p:txBody>
          <a:bodyPr/>
          <a:lstStyle/>
          <a:p>
            <a:r>
              <a:rPr lang="fi-FI" dirty="0"/>
              <a:t>Taustan toisto</a:t>
            </a:r>
          </a:p>
        </p:txBody>
      </p:sp>
      <p:sp>
        <p:nvSpPr>
          <p:cNvPr id="3" name="Sisällön paikkamerkki 2">
            <a:extLst>
              <a:ext uri="{FF2B5EF4-FFF2-40B4-BE49-F238E27FC236}">
                <a16:creationId xmlns:a16="http://schemas.microsoft.com/office/drawing/2014/main" id="{0A600E3B-26A7-451F-A85C-58FB2769EB8C}"/>
              </a:ext>
            </a:extLst>
          </p:cNvPr>
          <p:cNvSpPr>
            <a:spLocks noGrp="1"/>
          </p:cNvSpPr>
          <p:nvPr>
            <p:ph sz="half" idx="1"/>
          </p:nvPr>
        </p:nvSpPr>
        <p:spPr>
          <a:xfrm>
            <a:off x="761999" y="1323225"/>
            <a:ext cx="11072091" cy="4211550"/>
          </a:xfrm>
        </p:spPr>
        <p:txBody>
          <a:bodyPr/>
          <a:lstStyle/>
          <a:p>
            <a:r>
              <a:rPr lang="fi-FI" dirty="0"/>
              <a:t>Ominaisuuden </a:t>
            </a:r>
            <a:r>
              <a:rPr lang="fi-FI" dirty="0" err="1"/>
              <a:t>background-repea</a:t>
            </a:r>
            <a:r>
              <a:rPr lang="fi-FI" dirty="0"/>
              <a:t> tavulla voit hallita, miten taustakuva toistetaan elementin taustalla. Voit asettaa taustakuvan toistumaan pystysuunnassa (y-akseli), vaakasuunnassa (x-akseli), molempiin suuntiin tai ei kumpaankaan suuntaan.</a:t>
            </a:r>
          </a:p>
          <a:p>
            <a:endParaRPr lang="fi-FI" dirty="0"/>
          </a:p>
          <a:p>
            <a:endParaRPr lang="fi-FI" dirty="0"/>
          </a:p>
          <a:p>
            <a:endParaRPr lang="fi-FI" dirty="0"/>
          </a:p>
          <a:p>
            <a:endParaRPr lang="fi-FI" dirty="0"/>
          </a:p>
          <a:p>
            <a:r>
              <a:rPr lang="fi-FI" dirty="0"/>
              <a:t>Vastaavasti voit käyttää arvoa </a:t>
            </a:r>
            <a:r>
              <a:rPr lang="fi-FI" dirty="0" err="1"/>
              <a:t>repeat</a:t>
            </a:r>
            <a:r>
              <a:rPr lang="fi-FI" dirty="0"/>
              <a:t>-y taustakuvan toistamiseen pystysuunnassa y-akselia pitkin tai arvoa no-</a:t>
            </a:r>
            <a:r>
              <a:rPr lang="fi-FI" dirty="0" err="1"/>
              <a:t>repeat</a:t>
            </a:r>
            <a:r>
              <a:rPr lang="fi-FI" dirty="0"/>
              <a:t> estääksesi toiston kokonaan.</a:t>
            </a:r>
          </a:p>
          <a:p>
            <a:endParaRPr lang="fi-FI" dirty="0"/>
          </a:p>
          <a:p>
            <a:endParaRPr lang="fi-FI" dirty="0"/>
          </a:p>
        </p:txBody>
      </p:sp>
      <p:pic>
        <p:nvPicPr>
          <p:cNvPr id="5" name="Kuva 4">
            <a:extLst>
              <a:ext uri="{FF2B5EF4-FFF2-40B4-BE49-F238E27FC236}">
                <a16:creationId xmlns:a16="http://schemas.microsoft.com/office/drawing/2014/main" id="{C8E4078C-3915-42A7-A3FB-349425DA14C5}"/>
              </a:ext>
            </a:extLst>
          </p:cNvPr>
          <p:cNvPicPr>
            <a:picLocks noChangeAspect="1"/>
          </p:cNvPicPr>
          <p:nvPr/>
        </p:nvPicPr>
        <p:blipFill>
          <a:blip r:embed="rId2"/>
          <a:stretch>
            <a:fillRect/>
          </a:stretch>
        </p:blipFill>
        <p:spPr>
          <a:xfrm>
            <a:off x="660400" y="2399192"/>
            <a:ext cx="5435600" cy="1565594"/>
          </a:xfrm>
          <a:prstGeom prst="rect">
            <a:avLst/>
          </a:prstGeom>
        </p:spPr>
      </p:pic>
      <p:pic>
        <p:nvPicPr>
          <p:cNvPr id="6" name="Kuva 5">
            <a:extLst>
              <a:ext uri="{FF2B5EF4-FFF2-40B4-BE49-F238E27FC236}">
                <a16:creationId xmlns:a16="http://schemas.microsoft.com/office/drawing/2014/main" id="{57129144-500A-4051-AC4C-E6D3D04C6529}"/>
              </a:ext>
            </a:extLst>
          </p:cNvPr>
          <p:cNvPicPr>
            <a:picLocks noChangeAspect="1"/>
          </p:cNvPicPr>
          <p:nvPr/>
        </p:nvPicPr>
        <p:blipFill>
          <a:blip r:embed="rId3"/>
          <a:stretch>
            <a:fillRect/>
          </a:stretch>
        </p:blipFill>
        <p:spPr>
          <a:xfrm>
            <a:off x="6151418" y="2334133"/>
            <a:ext cx="6040582" cy="1305167"/>
          </a:xfrm>
          <a:prstGeom prst="rect">
            <a:avLst/>
          </a:prstGeom>
        </p:spPr>
      </p:pic>
      <p:pic>
        <p:nvPicPr>
          <p:cNvPr id="7" name="Kuva 6">
            <a:extLst>
              <a:ext uri="{FF2B5EF4-FFF2-40B4-BE49-F238E27FC236}">
                <a16:creationId xmlns:a16="http://schemas.microsoft.com/office/drawing/2014/main" id="{93DD228D-D059-421B-B931-333D80674B1D}"/>
              </a:ext>
            </a:extLst>
          </p:cNvPr>
          <p:cNvPicPr>
            <a:picLocks noChangeAspect="1"/>
          </p:cNvPicPr>
          <p:nvPr/>
        </p:nvPicPr>
        <p:blipFill>
          <a:blip r:embed="rId4"/>
          <a:stretch>
            <a:fillRect/>
          </a:stretch>
        </p:blipFill>
        <p:spPr>
          <a:xfrm>
            <a:off x="3688837" y="5050099"/>
            <a:ext cx="6896100" cy="1457325"/>
          </a:xfrm>
          <a:prstGeom prst="rect">
            <a:avLst/>
          </a:prstGeom>
        </p:spPr>
      </p:pic>
    </p:spTree>
    <p:extLst>
      <p:ext uri="{BB962C8B-B14F-4D97-AF65-F5344CB8AC3E}">
        <p14:creationId xmlns:p14="http://schemas.microsoft.com/office/powerpoint/2010/main" val="1516108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022F8E7-3FAD-4BAB-94FE-4FA73A81BA08}"/>
              </a:ext>
            </a:extLst>
          </p:cNvPr>
          <p:cNvSpPr>
            <a:spLocks noGrp="1"/>
          </p:cNvSpPr>
          <p:nvPr>
            <p:ph type="title"/>
          </p:nvPr>
        </p:nvSpPr>
        <p:spPr/>
        <p:txBody>
          <a:bodyPr/>
          <a:lstStyle/>
          <a:p>
            <a:r>
              <a:rPr lang="fi-FI" dirty="0"/>
              <a:t>Näin </a:t>
            </a:r>
            <a:r>
              <a:rPr lang="fi-FI" dirty="0" err="1"/>
              <a:t>repeat</a:t>
            </a:r>
            <a:r>
              <a:rPr lang="fi-FI" dirty="0"/>
              <a:t> toimii…</a:t>
            </a:r>
          </a:p>
        </p:txBody>
      </p:sp>
      <p:pic>
        <p:nvPicPr>
          <p:cNvPr id="5" name="Kuva 4">
            <a:extLst>
              <a:ext uri="{FF2B5EF4-FFF2-40B4-BE49-F238E27FC236}">
                <a16:creationId xmlns:a16="http://schemas.microsoft.com/office/drawing/2014/main" id="{0673D935-30F4-41BC-B8C2-E81CB5C4C722}"/>
              </a:ext>
            </a:extLst>
          </p:cNvPr>
          <p:cNvPicPr>
            <a:picLocks noChangeAspect="1"/>
          </p:cNvPicPr>
          <p:nvPr/>
        </p:nvPicPr>
        <p:blipFill>
          <a:blip r:embed="rId2"/>
          <a:stretch>
            <a:fillRect/>
          </a:stretch>
        </p:blipFill>
        <p:spPr>
          <a:xfrm>
            <a:off x="1165754" y="1878334"/>
            <a:ext cx="10639425" cy="3105150"/>
          </a:xfrm>
          <a:prstGeom prst="rect">
            <a:avLst/>
          </a:prstGeom>
        </p:spPr>
      </p:pic>
    </p:spTree>
    <p:extLst>
      <p:ext uri="{BB962C8B-B14F-4D97-AF65-F5344CB8AC3E}">
        <p14:creationId xmlns:p14="http://schemas.microsoft.com/office/powerpoint/2010/main" val="4061425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AE7AFF1-0B95-4598-B9AE-FF2EC0BDB95C}"/>
              </a:ext>
            </a:extLst>
          </p:cNvPr>
          <p:cNvSpPr>
            <a:spLocks noGrp="1"/>
          </p:cNvSpPr>
          <p:nvPr>
            <p:ph type="title"/>
          </p:nvPr>
        </p:nvSpPr>
        <p:spPr/>
        <p:txBody>
          <a:bodyPr/>
          <a:lstStyle/>
          <a:p>
            <a:r>
              <a:rPr lang="fi-FI" dirty="0"/>
              <a:t>Taustan sijainti</a:t>
            </a:r>
          </a:p>
        </p:txBody>
      </p:sp>
      <p:sp>
        <p:nvSpPr>
          <p:cNvPr id="3" name="Sisällön paikkamerkki 2">
            <a:extLst>
              <a:ext uri="{FF2B5EF4-FFF2-40B4-BE49-F238E27FC236}">
                <a16:creationId xmlns:a16="http://schemas.microsoft.com/office/drawing/2014/main" id="{0B8FA366-64EB-4F28-BB02-662F2E5677E0}"/>
              </a:ext>
            </a:extLst>
          </p:cNvPr>
          <p:cNvSpPr>
            <a:spLocks noGrp="1"/>
          </p:cNvSpPr>
          <p:nvPr>
            <p:ph sz="half" idx="1"/>
          </p:nvPr>
        </p:nvSpPr>
        <p:spPr>
          <a:xfrm>
            <a:off x="853750" y="1215275"/>
            <a:ext cx="5121600" cy="3995650"/>
          </a:xfrm>
        </p:spPr>
        <p:txBody>
          <a:bodyPr>
            <a:normAutofit lnSpcReduction="10000"/>
          </a:bodyPr>
          <a:lstStyle/>
          <a:p>
            <a:r>
              <a:rPr lang="fi-FI" sz="2000" dirty="0"/>
              <a:t>Ominaisuutta </a:t>
            </a:r>
            <a:r>
              <a:rPr lang="fi-FI" sz="2000" dirty="0" err="1"/>
              <a:t>background</a:t>
            </a:r>
            <a:r>
              <a:rPr lang="fi-FI" sz="2000" dirty="0"/>
              <a:t>-position käytetään taustakuvan paikan säätämiseen.</a:t>
            </a:r>
          </a:p>
          <a:p>
            <a:r>
              <a:rPr lang="fi-FI" sz="2000" dirty="0"/>
              <a:t>Jos taustan sijaintia ei ole määritetty, taustakuva sijoitetaan elementin oletusarvoiseen ylävasempaan paikkaan eli kohtaan (0,0)</a:t>
            </a:r>
          </a:p>
        </p:txBody>
      </p:sp>
      <p:sp>
        <p:nvSpPr>
          <p:cNvPr id="4" name="Sisällön paikkamerkki 3">
            <a:extLst>
              <a:ext uri="{FF2B5EF4-FFF2-40B4-BE49-F238E27FC236}">
                <a16:creationId xmlns:a16="http://schemas.microsoft.com/office/drawing/2014/main" id="{A0F5E265-A81C-4103-AB7C-B5374665A638}"/>
              </a:ext>
            </a:extLst>
          </p:cNvPr>
          <p:cNvSpPr>
            <a:spLocks noGrp="1"/>
          </p:cNvSpPr>
          <p:nvPr>
            <p:ph sz="half" idx="2"/>
          </p:nvPr>
        </p:nvSpPr>
        <p:spPr>
          <a:xfrm>
            <a:off x="6205538" y="651164"/>
            <a:ext cx="5435600" cy="5441661"/>
          </a:xfrm>
        </p:spPr>
        <p:txBody>
          <a:bodyPr>
            <a:normAutofit lnSpcReduction="10000"/>
          </a:bodyPr>
          <a:lstStyle/>
          <a:p>
            <a:r>
              <a:rPr lang="fi-FI" sz="2000" dirty="0"/>
              <a:t>taustakuva on sijoitettu oikeaan yläkulmaan</a:t>
            </a:r>
          </a:p>
          <a:p>
            <a:endParaRPr lang="fi-FI" dirty="0"/>
          </a:p>
          <a:p>
            <a:endParaRPr lang="fi-FI" dirty="0"/>
          </a:p>
          <a:p>
            <a:endParaRPr lang="fi-FI" dirty="0"/>
          </a:p>
          <a:p>
            <a:endParaRPr lang="fi-FI" dirty="0"/>
          </a:p>
          <a:p>
            <a:pPr marL="0" indent="0">
              <a:buNone/>
            </a:pPr>
            <a:endParaRPr lang="fi-FI" dirty="0"/>
          </a:p>
          <a:p>
            <a:endParaRPr lang="fi-FI" dirty="0"/>
          </a:p>
          <a:p>
            <a:r>
              <a:rPr lang="fi-FI" sz="2000" dirty="0"/>
              <a:t>Jos ominaisuudelle on määritetty kaksi arvoa </a:t>
            </a:r>
            <a:r>
              <a:rPr lang="fi-FI" sz="2000" dirty="0" err="1"/>
              <a:t>background</a:t>
            </a:r>
            <a:r>
              <a:rPr lang="fi-FI" sz="2000" dirty="0"/>
              <a:t>-position, ensimmäinen arvo edustaa vaakasuuntaista sijaintia ja toinen pysty sijaintia. Jos vain yksi arvo on määritetty, toisen arvon oletetaan olevan keskipiste.</a:t>
            </a:r>
          </a:p>
          <a:p>
            <a:endParaRPr lang="fi-FI" dirty="0"/>
          </a:p>
        </p:txBody>
      </p:sp>
      <p:pic>
        <p:nvPicPr>
          <p:cNvPr id="5" name="Kuva 4">
            <a:extLst>
              <a:ext uri="{FF2B5EF4-FFF2-40B4-BE49-F238E27FC236}">
                <a16:creationId xmlns:a16="http://schemas.microsoft.com/office/drawing/2014/main" id="{7F21D795-0EBA-44F0-B2D7-BEB9492D9107}"/>
              </a:ext>
            </a:extLst>
          </p:cNvPr>
          <p:cNvPicPr>
            <a:picLocks noChangeAspect="1"/>
          </p:cNvPicPr>
          <p:nvPr/>
        </p:nvPicPr>
        <p:blipFill>
          <a:blip r:embed="rId2"/>
          <a:stretch>
            <a:fillRect/>
          </a:stretch>
        </p:blipFill>
        <p:spPr>
          <a:xfrm>
            <a:off x="856781" y="3563274"/>
            <a:ext cx="5435601" cy="1317482"/>
          </a:xfrm>
          <a:prstGeom prst="rect">
            <a:avLst/>
          </a:prstGeom>
        </p:spPr>
      </p:pic>
      <p:pic>
        <p:nvPicPr>
          <p:cNvPr id="6" name="Kuva 5">
            <a:extLst>
              <a:ext uri="{FF2B5EF4-FFF2-40B4-BE49-F238E27FC236}">
                <a16:creationId xmlns:a16="http://schemas.microsoft.com/office/drawing/2014/main" id="{DE9BD68E-9048-4CAB-8247-5DCE2BA95948}"/>
              </a:ext>
            </a:extLst>
          </p:cNvPr>
          <p:cNvPicPr>
            <a:picLocks noChangeAspect="1"/>
          </p:cNvPicPr>
          <p:nvPr/>
        </p:nvPicPr>
        <p:blipFill>
          <a:blip r:embed="rId3"/>
          <a:stretch>
            <a:fillRect/>
          </a:stretch>
        </p:blipFill>
        <p:spPr>
          <a:xfrm>
            <a:off x="6407476" y="1215275"/>
            <a:ext cx="4773286" cy="1317482"/>
          </a:xfrm>
          <a:prstGeom prst="rect">
            <a:avLst/>
          </a:prstGeom>
        </p:spPr>
      </p:pic>
      <p:pic>
        <p:nvPicPr>
          <p:cNvPr id="7" name="Kuva 6">
            <a:extLst>
              <a:ext uri="{FF2B5EF4-FFF2-40B4-BE49-F238E27FC236}">
                <a16:creationId xmlns:a16="http://schemas.microsoft.com/office/drawing/2014/main" id="{688C6AD2-DED8-467A-A440-01449341295F}"/>
              </a:ext>
            </a:extLst>
          </p:cNvPr>
          <p:cNvPicPr>
            <a:picLocks noChangeAspect="1"/>
          </p:cNvPicPr>
          <p:nvPr/>
        </p:nvPicPr>
        <p:blipFill>
          <a:blip r:embed="rId4"/>
          <a:stretch>
            <a:fillRect/>
          </a:stretch>
        </p:blipFill>
        <p:spPr>
          <a:xfrm>
            <a:off x="6407476" y="2481450"/>
            <a:ext cx="4514848" cy="1500187"/>
          </a:xfrm>
          <a:prstGeom prst="rect">
            <a:avLst/>
          </a:prstGeom>
        </p:spPr>
      </p:pic>
      <p:pic>
        <p:nvPicPr>
          <p:cNvPr id="8" name="Kuva 7">
            <a:extLst>
              <a:ext uri="{FF2B5EF4-FFF2-40B4-BE49-F238E27FC236}">
                <a16:creationId xmlns:a16="http://schemas.microsoft.com/office/drawing/2014/main" id="{EAA9C412-D724-45C9-BA92-68F22501D740}"/>
              </a:ext>
            </a:extLst>
          </p:cNvPr>
          <p:cNvPicPr>
            <a:picLocks noChangeAspect="1"/>
          </p:cNvPicPr>
          <p:nvPr/>
        </p:nvPicPr>
        <p:blipFill>
          <a:blip r:embed="rId5"/>
          <a:stretch>
            <a:fillRect/>
          </a:stretch>
        </p:blipFill>
        <p:spPr>
          <a:xfrm>
            <a:off x="1064888" y="4858653"/>
            <a:ext cx="5227493" cy="1885510"/>
          </a:xfrm>
          <a:prstGeom prst="rect">
            <a:avLst/>
          </a:prstGeom>
        </p:spPr>
      </p:pic>
    </p:spTree>
    <p:extLst>
      <p:ext uri="{BB962C8B-B14F-4D97-AF65-F5344CB8AC3E}">
        <p14:creationId xmlns:p14="http://schemas.microsoft.com/office/powerpoint/2010/main" val="1409300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F423C8E-9594-4134-8B23-4511BF9A0A2A}"/>
              </a:ext>
            </a:extLst>
          </p:cNvPr>
          <p:cNvSpPr>
            <a:spLocks noGrp="1"/>
          </p:cNvSpPr>
          <p:nvPr>
            <p:ph type="title"/>
          </p:nvPr>
        </p:nvSpPr>
        <p:spPr/>
        <p:txBody>
          <a:bodyPr/>
          <a:lstStyle/>
          <a:p>
            <a:r>
              <a:rPr lang="fi-FI" dirty="0"/>
              <a:t>Taustan sijainti</a:t>
            </a:r>
          </a:p>
        </p:txBody>
      </p:sp>
      <p:sp>
        <p:nvSpPr>
          <p:cNvPr id="3" name="Sisällön paikkamerkki 2">
            <a:extLst>
              <a:ext uri="{FF2B5EF4-FFF2-40B4-BE49-F238E27FC236}">
                <a16:creationId xmlns:a16="http://schemas.microsoft.com/office/drawing/2014/main" id="{7BD2D9EC-52D3-4892-85E6-744BC75E4714}"/>
              </a:ext>
            </a:extLst>
          </p:cNvPr>
          <p:cNvSpPr>
            <a:spLocks noGrp="1"/>
          </p:cNvSpPr>
          <p:nvPr>
            <p:ph sz="half" idx="1"/>
          </p:nvPr>
        </p:nvSpPr>
        <p:spPr>
          <a:xfrm>
            <a:off x="838200" y="2097175"/>
            <a:ext cx="3179618" cy="3995650"/>
          </a:xfrm>
        </p:spPr>
        <p:txBody>
          <a:bodyPr>
            <a:normAutofit/>
          </a:bodyPr>
          <a:lstStyle/>
          <a:p>
            <a:r>
              <a:rPr lang="fi-FI" sz="2000" dirty="0"/>
              <a:t>Voit käyttää myös prosentti- tai pituus arvoja, kuten </a:t>
            </a:r>
            <a:r>
              <a:rPr lang="fi-FI" sz="2000" dirty="0" err="1"/>
              <a:t>px</a:t>
            </a:r>
            <a:r>
              <a:rPr lang="fi-FI" sz="2000" dirty="0"/>
              <a:t> tai </a:t>
            </a:r>
            <a:r>
              <a:rPr lang="fi-FI" sz="2000" dirty="0" err="1"/>
              <a:t>em</a:t>
            </a:r>
            <a:r>
              <a:rPr lang="fi-FI" sz="2000" dirty="0"/>
              <a:t> tälle ominaisuudelle.</a:t>
            </a:r>
          </a:p>
        </p:txBody>
      </p:sp>
      <p:pic>
        <p:nvPicPr>
          <p:cNvPr id="5" name="Kuva 4">
            <a:extLst>
              <a:ext uri="{FF2B5EF4-FFF2-40B4-BE49-F238E27FC236}">
                <a16:creationId xmlns:a16="http://schemas.microsoft.com/office/drawing/2014/main" id="{BECAB31C-4917-41CD-9EC3-83DB03E35833}"/>
              </a:ext>
            </a:extLst>
          </p:cNvPr>
          <p:cNvPicPr>
            <a:picLocks noChangeAspect="1"/>
          </p:cNvPicPr>
          <p:nvPr/>
        </p:nvPicPr>
        <p:blipFill>
          <a:blip r:embed="rId2"/>
          <a:stretch>
            <a:fillRect/>
          </a:stretch>
        </p:blipFill>
        <p:spPr>
          <a:xfrm>
            <a:off x="4354832" y="2097175"/>
            <a:ext cx="7286305" cy="4613185"/>
          </a:xfrm>
          <a:prstGeom prst="rect">
            <a:avLst/>
          </a:prstGeom>
        </p:spPr>
      </p:pic>
    </p:spTree>
    <p:extLst>
      <p:ext uri="{BB962C8B-B14F-4D97-AF65-F5344CB8AC3E}">
        <p14:creationId xmlns:p14="http://schemas.microsoft.com/office/powerpoint/2010/main" val="3325911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C114E2D-CC22-4EAF-BE6A-BDE1DA354A5B}"/>
              </a:ext>
            </a:extLst>
          </p:cNvPr>
          <p:cNvSpPr>
            <a:spLocks noGrp="1"/>
          </p:cNvSpPr>
          <p:nvPr>
            <p:ph type="title"/>
          </p:nvPr>
        </p:nvSpPr>
        <p:spPr/>
        <p:txBody>
          <a:bodyPr/>
          <a:lstStyle/>
          <a:p>
            <a:r>
              <a:rPr lang="fi-FI" dirty="0"/>
              <a:t>BACKGROUND-ATTACHMENT</a:t>
            </a:r>
          </a:p>
        </p:txBody>
      </p:sp>
      <p:sp>
        <p:nvSpPr>
          <p:cNvPr id="3" name="Sisällön paikkamerkki 2">
            <a:extLst>
              <a:ext uri="{FF2B5EF4-FFF2-40B4-BE49-F238E27FC236}">
                <a16:creationId xmlns:a16="http://schemas.microsoft.com/office/drawing/2014/main" id="{006BE61C-CE5A-4F74-9E31-A603272425E1}"/>
              </a:ext>
            </a:extLst>
          </p:cNvPr>
          <p:cNvSpPr>
            <a:spLocks noGrp="1"/>
          </p:cNvSpPr>
          <p:nvPr>
            <p:ph sz="half" idx="1"/>
          </p:nvPr>
        </p:nvSpPr>
        <p:spPr>
          <a:xfrm>
            <a:off x="1257299" y="1510301"/>
            <a:ext cx="4800600" cy="3619500"/>
          </a:xfrm>
        </p:spPr>
        <p:txBody>
          <a:bodyPr>
            <a:normAutofit/>
          </a:bodyPr>
          <a:lstStyle/>
          <a:p>
            <a:r>
              <a:rPr lang="fi-FI" sz="2000" dirty="0"/>
              <a:t>Ominaisuus </a:t>
            </a:r>
            <a:r>
              <a:rPr lang="fi-FI" sz="2000" dirty="0" err="1"/>
              <a:t>background-attachment</a:t>
            </a:r>
            <a:r>
              <a:rPr lang="fi-FI" sz="2000" dirty="0"/>
              <a:t> määrittää, onko taustakuva kiinteä suhteessa näyttöön vai vierittääkö se sisältävän lohkon mukana.</a:t>
            </a:r>
          </a:p>
        </p:txBody>
      </p:sp>
      <p:pic>
        <p:nvPicPr>
          <p:cNvPr id="7" name="Sisällön paikkamerkki 6">
            <a:extLst>
              <a:ext uri="{FF2B5EF4-FFF2-40B4-BE49-F238E27FC236}">
                <a16:creationId xmlns:a16="http://schemas.microsoft.com/office/drawing/2014/main" id="{119C007F-2B6E-4764-80A8-B2FC0C6A300A}"/>
              </a:ext>
            </a:extLst>
          </p:cNvPr>
          <p:cNvPicPr>
            <a:picLocks noGrp="1" noChangeAspect="1"/>
          </p:cNvPicPr>
          <p:nvPr>
            <p:ph sz="half" idx="2"/>
          </p:nvPr>
        </p:nvPicPr>
        <p:blipFill>
          <a:blip r:embed="rId2"/>
          <a:stretch>
            <a:fillRect/>
          </a:stretch>
        </p:blipFill>
        <p:spPr>
          <a:xfrm>
            <a:off x="6648450" y="2978233"/>
            <a:ext cx="4800600" cy="2235033"/>
          </a:xfrm>
          <a:prstGeom prst="rect">
            <a:avLst/>
          </a:prstGeom>
        </p:spPr>
      </p:pic>
      <p:pic>
        <p:nvPicPr>
          <p:cNvPr id="6" name="Kuva 5">
            <a:extLst>
              <a:ext uri="{FF2B5EF4-FFF2-40B4-BE49-F238E27FC236}">
                <a16:creationId xmlns:a16="http://schemas.microsoft.com/office/drawing/2014/main" id="{47342709-8439-47F1-958C-71017F0D66AF}"/>
              </a:ext>
            </a:extLst>
          </p:cNvPr>
          <p:cNvPicPr>
            <a:picLocks noChangeAspect="1"/>
          </p:cNvPicPr>
          <p:nvPr/>
        </p:nvPicPr>
        <p:blipFill>
          <a:blip r:embed="rId3"/>
          <a:stretch>
            <a:fillRect/>
          </a:stretch>
        </p:blipFill>
        <p:spPr>
          <a:xfrm>
            <a:off x="989301" y="3720566"/>
            <a:ext cx="5336597" cy="1492700"/>
          </a:xfrm>
          <a:prstGeom prst="rect">
            <a:avLst/>
          </a:prstGeom>
        </p:spPr>
      </p:pic>
    </p:spTree>
    <p:extLst>
      <p:ext uri="{BB962C8B-B14F-4D97-AF65-F5344CB8AC3E}">
        <p14:creationId xmlns:p14="http://schemas.microsoft.com/office/powerpoint/2010/main" val="1343859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6D98474-BD5B-45D0-8AF6-DC1126184482}"/>
              </a:ext>
            </a:extLst>
          </p:cNvPr>
          <p:cNvSpPr>
            <a:spLocks noGrp="1"/>
          </p:cNvSpPr>
          <p:nvPr>
            <p:ph type="title"/>
          </p:nvPr>
        </p:nvSpPr>
        <p:spPr>
          <a:xfrm>
            <a:off x="678126" y="523782"/>
            <a:ext cx="10616669" cy="744195"/>
          </a:xfrm>
        </p:spPr>
        <p:txBody>
          <a:bodyPr>
            <a:normAutofit/>
          </a:bodyPr>
          <a:lstStyle/>
          <a:p>
            <a:r>
              <a:rPr lang="fi-FI" sz="2000" dirty="0" err="1"/>
              <a:t>Repeating</a:t>
            </a:r>
            <a:r>
              <a:rPr lang="fi-FI" sz="2000" dirty="0"/>
              <a:t> </a:t>
            </a:r>
            <a:r>
              <a:rPr lang="fi-FI" sz="2000" dirty="0" err="1"/>
              <a:t>images</a:t>
            </a:r>
            <a:r>
              <a:rPr lang="fi-FI" sz="2000" dirty="0"/>
              <a:t>, </a:t>
            </a:r>
            <a:r>
              <a:rPr lang="fi-FI" sz="2000" dirty="0" err="1"/>
              <a:t>bacground-repeat</a:t>
            </a:r>
            <a:r>
              <a:rPr lang="fi-FI" sz="2000" dirty="0"/>
              <a:t>, </a:t>
            </a:r>
            <a:r>
              <a:rPr lang="fi-FI" sz="2000" dirty="0" err="1"/>
              <a:t>bacground-attachment</a:t>
            </a:r>
            <a:r>
              <a:rPr lang="fi-FI" sz="2000" dirty="0"/>
              <a:t>, taustakuvan toisto</a:t>
            </a:r>
          </a:p>
        </p:txBody>
      </p:sp>
      <p:sp>
        <p:nvSpPr>
          <p:cNvPr id="3" name="Sisällön paikkamerkki 2">
            <a:extLst>
              <a:ext uri="{FF2B5EF4-FFF2-40B4-BE49-F238E27FC236}">
                <a16:creationId xmlns:a16="http://schemas.microsoft.com/office/drawing/2014/main" id="{2CF82A35-18DC-49C7-B586-D9F7F976A5B9}"/>
              </a:ext>
            </a:extLst>
          </p:cNvPr>
          <p:cNvSpPr>
            <a:spLocks noGrp="1"/>
          </p:cNvSpPr>
          <p:nvPr>
            <p:ph sz="half" idx="1"/>
          </p:nvPr>
        </p:nvSpPr>
        <p:spPr>
          <a:xfrm>
            <a:off x="846666" y="1860150"/>
            <a:ext cx="5139795" cy="4694761"/>
          </a:xfrm>
        </p:spPr>
        <p:txBody>
          <a:bodyPr>
            <a:normAutofit lnSpcReduction="10000"/>
          </a:bodyPr>
          <a:lstStyle/>
          <a:p>
            <a:r>
              <a:rPr lang="fi-FI" sz="2000" dirty="0">
                <a:hlinkClick r:id="rId2"/>
              </a:rPr>
              <a:t>https://developer.mozilla.org/en-US/docs/Web/CSS/background-attachment</a:t>
            </a:r>
            <a:r>
              <a:rPr lang="fi-FI" sz="2000" dirty="0"/>
              <a:t> </a:t>
            </a:r>
          </a:p>
          <a:p>
            <a:r>
              <a:rPr lang="fi-FI" sz="2000" dirty="0">
                <a:hlinkClick r:id="rId3"/>
              </a:rPr>
              <a:t>https://petrit.net/www-ohjelmointi/css-tyyli/tausta/</a:t>
            </a:r>
            <a:endParaRPr lang="fi-FI" sz="2000" dirty="0"/>
          </a:p>
          <a:p>
            <a:r>
              <a:rPr lang="fi-FI" sz="2000" dirty="0"/>
              <a:t>Taustaksi voidaan asettaa jokin kuva antamalla </a:t>
            </a:r>
            <a:r>
              <a:rPr lang="fi-FI" sz="2000" dirty="0" err="1"/>
              <a:t>background</a:t>
            </a:r>
            <a:r>
              <a:rPr lang="fi-FI" sz="2000" dirty="0"/>
              <a:t>-image-ominaisuudelle arvoksi kuvatiedoston </a:t>
            </a:r>
            <a:r>
              <a:rPr lang="fi-FI" sz="2000" dirty="0" err="1"/>
              <a:t>url</a:t>
            </a:r>
            <a:r>
              <a:rPr lang="fi-FI" sz="2000" dirty="0"/>
              <a:t>-osoite muodossa: </a:t>
            </a:r>
            <a:r>
              <a:rPr lang="fi-FI" sz="2000" dirty="0" err="1"/>
              <a:t>url</a:t>
            </a:r>
            <a:r>
              <a:rPr lang="fi-FI" sz="2000" dirty="0"/>
              <a:t>('osoitekuvaan.jpg').</a:t>
            </a:r>
          </a:p>
          <a:p>
            <a:r>
              <a:rPr lang="fi-FI" sz="2000" dirty="0"/>
              <a:t>Oletusarvoisesti taustakuva alkaa vasemmasta yläkulmasta ja sitä toistetaan taustalla vaaka- ja pystysuunnassa koko elementin alueella.</a:t>
            </a:r>
          </a:p>
          <a:p>
            <a:endParaRPr lang="fi-FI" dirty="0"/>
          </a:p>
        </p:txBody>
      </p:sp>
      <p:sp>
        <p:nvSpPr>
          <p:cNvPr id="9" name="Rectangle 2">
            <a:extLst>
              <a:ext uri="{FF2B5EF4-FFF2-40B4-BE49-F238E27FC236}">
                <a16:creationId xmlns:a16="http://schemas.microsoft.com/office/drawing/2014/main" id="{CD5DDF16-2477-4B36-95BA-3F332787E3D2}"/>
              </a:ext>
            </a:extLst>
          </p:cNvPr>
          <p:cNvSpPr>
            <a:spLocks noGrp="1" noChangeArrowheads="1"/>
          </p:cNvSpPr>
          <p:nvPr>
            <p:ph sz="half" idx="2"/>
          </p:nvPr>
        </p:nvSpPr>
        <p:spPr bwMode="auto">
          <a:xfrm>
            <a:off x="6616270" y="1972191"/>
            <a:ext cx="5435600" cy="2616101"/>
          </a:xfrm>
          <a:prstGeom prst="rect">
            <a:avLst/>
          </a:prstGeom>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bg1"/>
                </a:solidFill>
                <a:effectLst/>
                <a:latin typeface="Arial" panose="020B0604020202020204" pitchFamily="34" charset="0"/>
              </a:rPr>
              <a:t>Taustakuvan toistoa voi hallita </a:t>
            </a: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err="1">
                <a:ln>
                  <a:noFill/>
                </a:ln>
                <a:solidFill>
                  <a:schemeClr val="bg1"/>
                </a:solidFill>
                <a:effectLst/>
                <a:latin typeface="Arial Unicode MS"/>
              </a:rPr>
              <a:t>background</a:t>
            </a:r>
            <a:r>
              <a:rPr kumimoji="0" lang="fi-FI" altLang="fi-FI" sz="2000" b="0" i="0" u="none" strike="noStrike" cap="none" normalizeH="0" baseline="0" dirty="0">
                <a:ln>
                  <a:noFill/>
                </a:ln>
                <a:solidFill>
                  <a:schemeClr val="bg1"/>
                </a:solidFill>
                <a:effectLst/>
                <a:latin typeface="Arial Unicode MS"/>
              </a:rPr>
              <a:t>-</a:t>
            </a:r>
            <a:r>
              <a:rPr kumimoji="0" lang="fi-FI" altLang="fi-FI" sz="2000" b="0" i="0" u="none" strike="noStrike" cap="none" normalizeH="0" baseline="0" dirty="0" err="1">
                <a:ln>
                  <a:noFill/>
                </a:ln>
                <a:solidFill>
                  <a:schemeClr val="bg1"/>
                </a:solidFill>
                <a:effectLst/>
                <a:latin typeface="Arial Unicode MS"/>
              </a:rPr>
              <a:t>repeat</a:t>
            </a:r>
            <a:r>
              <a:rPr kumimoji="0" lang="fi-FI" altLang="fi-FI" sz="2000" b="0" i="0" u="none" strike="noStrike" cap="none" normalizeH="0" baseline="0" dirty="0">
                <a:ln>
                  <a:noFill/>
                </a:ln>
                <a:solidFill>
                  <a:schemeClr val="bg1"/>
                </a:solidFill>
                <a:effectLst/>
              </a:rPr>
              <a:t>-ominaisuudella,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bg1"/>
                </a:solidFill>
                <a:effectLst/>
              </a:rPr>
              <a:t>jolle voi antaa arvot:</a:t>
            </a:r>
            <a:endParaRPr kumimoji="0" lang="fi-FI" altLang="fi-FI"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i-FI" altLang="fi-FI" sz="2000" b="0" i="0" u="none" strike="noStrike" cap="none" normalizeH="0" baseline="0" dirty="0" err="1">
                <a:ln>
                  <a:noFill/>
                </a:ln>
                <a:solidFill>
                  <a:schemeClr val="bg1"/>
                </a:solidFill>
                <a:effectLst/>
                <a:latin typeface="Arial Unicode MS"/>
              </a:rPr>
              <a:t>repeat</a:t>
            </a:r>
            <a:r>
              <a:rPr kumimoji="0" lang="fi-FI" altLang="fi-FI" sz="2000" b="0" i="0" u="none" strike="noStrike" cap="none" normalizeH="0" baseline="0" dirty="0">
                <a:ln>
                  <a:noFill/>
                </a:ln>
                <a:solidFill>
                  <a:schemeClr val="bg1"/>
                </a:solidFill>
                <a:effectLst/>
              </a:rPr>
              <a:t> (toistetaan vaaka- ja pystysuunnassa)</a:t>
            </a:r>
            <a:r>
              <a:rPr kumimoji="0" lang="fi-FI" altLang="fi-FI" sz="20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i-FI" altLang="fi-FI" sz="2000" b="0" i="0" u="none" strike="noStrike" cap="none" normalizeH="0" baseline="0" dirty="0" err="1">
                <a:ln>
                  <a:noFill/>
                </a:ln>
                <a:solidFill>
                  <a:schemeClr val="bg1"/>
                </a:solidFill>
                <a:effectLst/>
                <a:latin typeface="Arial Unicode MS"/>
              </a:rPr>
              <a:t>repeat</a:t>
            </a:r>
            <a:r>
              <a:rPr kumimoji="0" lang="fi-FI" altLang="fi-FI" sz="2000" b="0" i="0" u="none" strike="noStrike" cap="none" normalizeH="0" baseline="0" dirty="0">
                <a:ln>
                  <a:noFill/>
                </a:ln>
                <a:solidFill>
                  <a:schemeClr val="bg1"/>
                </a:solidFill>
                <a:effectLst/>
                <a:latin typeface="Arial Unicode MS"/>
              </a:rPr>
              <a:t>-x</a:t>
            </a:r>
            <a:r>
              <a:rPr kumimoji="0" lang="fi-FI" altLang="fi-FI" sz="2000" b="0" i="0" u="none" strike="noStrike" cap="none" normalizeH="0" baseline="0" dirty="0">
                <a:ln>
                  <a:noFill/>
                </a:ln>
                <a:solidFill>
                  <a:schemeClr val="bg1"/>
                </a:solidFill>
                <a:effectLst/>
              </a:rPr>
              <a:t> (toistetaan vain vaakasuunnassa)</a:t>
            </a:r>
            <a:r>
              <a:rPr kumimoji="0" lang="fi-FI" altLang="fi-FI" sz="20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i-FI" altLang="fi-FI" sz="2000" b="0" i="0" u="none" strike="noStrike" cap="none" normalizeH="0" baseline="0" dirty="0" err="1">
                <a:ln>
                  <a:noFill/>
                </a:ln>
                <a:solidFill>
                  <a:schemeClr val="bg1"/>
                </a:solidFill>
                <a:effectLst/>
                <a:latin typeface="Arial Unicode MS"/>
              </a:rPr>
              <a:t>repeat</a:t>
            </a:r>
            <a:r>
              <a:rPr kumimoji="0" lang="fi-FI" altLang="fi-FI" sz="2000" b="0" i="0" u="none" strike="noStrike" cap="none" normalizeH="0" baseline="0" dirty="0">
                <a:ln>
                  <a:noFill/>
                </a:ln>
                <a:solidFill>
                  <a:schemeClr val="bg1"/>
                </a:solidFill>
                <a:effectLst/>
                <a:latin typeface="Arial Unicode MS"/>
              </a:rPr>
              <a:t>-y</a:t>
            </a:r>
            <a:r>
              <a:rPr kumimoji="0" lang="fi-FI" altLang="fi-FI" sz="2000" b="0" i="0" u="none" strike="noStrike" cap="none" normalizeH="0" baseline="0" dirty="0">
                <a:ln>
                  <a:noFill/>
                </a:ln>
                <a:solidFill>
                  <a:schemeClr val="bg1"/>
                </a:solidFill>
                <a:effectLst/>
              </a:rPr>
              <a:t> (toistetaan vain </a:t>
            </a:r>
            <a:r>
              <a:rPr kumimoji="0" lang="fi-FI" altLang="fi-FI" sz="2000" b="0" i="0" u="none" strike="noStrike" cap="none" normalizeH="0" baseline="0" dirty="0" err="1">
                <a:ln>
                  <a:noFill/>
                </a:ln>
                <a:solidFill>
                  <a:schemeClr val="bg1"/>
                </a:solidFill>
                <a:effectLst/>
              </a:rPr>
              <a:t>pysytysuunnassa</a:t>
            </a:r>
            <a:r>
              <a:rPr kumimoji="0" lang="fi-FI" altLang="fi-FI" sz="2000" b="0" i="0" u="none" strike="noStrike" cap="none" normalizeH="0" baseline="0" dirty="0">
                <a:ln>
                  <a:noFill/>
                </a:ln>
                <a:solidFill>
                  <a:schemeClr val="bg1"/>
                </a:solidFill>
                <a:effectLst/>
              </a:rPr>
              <a:t>)</a:t>
            </a:r>
            <a:r>
              <a:rPr kumimoji="0" lang="fi-FI" altLang="fi-FI" sz="20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i-FI" altLang="fi-FI" sz="2000" b="0" i="0" u="none" strike="noStrike" cap="none" normalizeH="0" baseline="0" dirty="0">
                <a:ln>
                  <a:noFill/>
                </a:ln>
                <a:solidFill>
                  <a:schemeClr val="bg1"/>
                </a:solidFill>
                <a:effectLst/>
                <a:latin typeface="Arial Unicode MS"/>
              </a:rPr>
              <a:t>no-</a:t>
            </a:r>
            <a:r>
              <a:rPr kumimoji="0" lang="fi-FI" altLang="fi-FI" sz="2000" b="0" i="0" u="none" strike="noStrike" cap="none" normalizeH="0" baseline="0" dirty="0" err="1">
                <a:ln>
                  <a:noFill/>
                </a:ln>
                <a:solidFill>
                  <a:schemeClr val="bg1"/>
                </a:solidFill>
                <a:effectLst/>
                <a:latin typeface="Arial Unicode MS"/>
              </a:rPr>
              <a:t>repeat</a:t>
            </a:r>
            <a:r>
              <a:rPr kumimoji="0" lang="fi-FI" altLang="fi-FI" sz="2000" b="0" i="0" u="none" strike="noStrike" cap="none" normalizeH="0" baseline="0" dirty="0">
                <a:ln>
                  <a:noFill/>
                </a:ln>
                <a:solidFill>
                  <a:schemeClr val="bg1"/>
                </a:solidFill>
                <a:effectLst/>
              </a:rPr>
              <a:t> (ei toisteta lainkaan)</a:t>
            </a:r>
            <a:r>
              <a:rPr kumimoji="0" lang="fi-FI" altLang="fi-FI" sz="20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i-FI" altLang="fi-FI" sz="2400" b="0" i="0" u="none" strike="noStrike" cap="none" normalizeH="0" baseline="0" dirty="0">
              <a:ln>
                <a:noFill/>
              </a:ln>
              <a:solidFill>
                <a:schemeClr val="tx1"/>
              </a:solidFill>
              <a:effectLst/>
              <a:latin typeface="Arial" panose="020B0604020202020204" pitchFamily="34" charset="0"/>
            </a:endParaRPr>
          </a:p>
        </p:txBody>
      </p:sp>
      <p:sp>
        <p:nvSpPr>
          <p:cNvPr id="4" name="Tekstiruutu 3">
            <a:extLst>
              <a:ext uri="{FF2B5EF4-FFF2-40B4-BE49-F238E27FC236}">
                <a16:creationId xmlns:a16="http://schemas.microsoft.com/office/drawing/2014/main" id="{FBEDF90E-4368-6DF6-E663-FFB50B8A579A}"/>
              </a:ext>
            </a:extLst>
          </p:cNvPr>
          <p:cNvSpPr txBox="1"/>
          <p:nvPr/>
        </p:nvSpPr>
        <p:spPr>
          <a:xfrm>
            <a:off x="4161853" y="5816247"/>
            <a:ext cx="8030147" cy="1477328"/>
          </a:xfrm>
          <a:prstGeom prst="rect">
            <a:avLst/>
          </a:prstGeom>
          <a:noFill/>
        </p:spPr>
        <p:txBody>
          <a:bodyPr wrap="none" rtlCol="0">
            <a:spAutoFit/>
          </a:bodyPr>
          <a:lstStyle/>
          <a:p>
            <a:r>
              <a:rPr lang="fi-FI" dirty="0">
                <a:hlinkClick r:id="rId4"/>
              </a:rPr>
              <a:t>https://developer.mozilla.org/en-US/docs/Web/CSS/background-repeat</a:t>
            </a:r>
            <a:endParaRPr lang="fi-FI" dirty="0"/>
          </a:p>
          <a:p>
            <a:r>
              <a:rPr lang="fi-FI" dirty="0">
                <a:hlinkClick r:id="rId2"/>
              </a:rPr>
              <a:t>https://developer.mozilla.org/en-US/docs/Web/CSS/background-attachment</a:t>
            </a:r>
            <a:r>
              <a:rPr lang="fi-FI" dirty="0"/>
              <a:t> </a:t>
            </a:r>
          </a:p>
          <a:p>
            <a:endParaRPr lang="fi-FI" dirty="0"/>
          </a:p>
          <a:p>
            <a:r>
              <a:rPr lang="fi-FI" dirty="0"/>
              <a:t> </a:t>
            </a:r>
          </a:p>
          <a:p>
            <a:endParaRPr lang="fi-FI" dirty="0"/>
          </a:p>
        </p:txBody>
      </p:sp>
    </p:spTree>
    <p:extLst>
      <p:ext uri="{BB962C8B-B14F-4D97-AF65-F5344CB8AC3E}">
        <p14:creationId xmlns:p14="http://schemas.microsoft.com/office/powerpoint/2010/main" val="4086027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01D9406-6DCF-44D4-8054-1300A298C361}"/>
              </a:ext>
            </a:extLst>
          </p:cNvPr>
          <p:cNvSpPr>
            <a:spLocks noGrp="1"/>
          </p:cNvSpPr>
          <p:nvPr>
            <p:ph type="title"/>
          </p:nvPr>
        </p:nvSpPr>
        <p:spPr/>
        <p:txBody>
          <a:bodyPr/>
          <a:lstStyle/>
          <a:p>
            <a:r>
              <a:rPr lang="fi-FI" dirty="0" err="1"/>
              <a:t>Background</a:t>
            </a:r>
            <a:r>
              <a:rPr lang="fi-FI" dirty="0"/>
              <a:t> position, taustakuvan sijainti</a:t>
            </a:r>
          </a:p>
        </p:txBody>
      </p:sp>
      <p:sp>
        <p:nvSpPr>
          <p:cNvPr id="7" name="Rectangle 1">
            <a:extLst>
              <a:ext uri="{FF2B5EF4-FFF2-40B4-BE49-F238E27FC236}">
                <a16:creationId xmlns:a16="http://schemas.microsoft.com/office/drawing/2014/main" id="{9BA100F0-9F4B-4E89-A05E-13C4433D2F7B}"/>
              </a:ext>
            </a:extLst>
          </p:cNvPr>
          <p:cNvSpPr>
            <a:spLocks noGrp="1" noChangeArrowheads="1"/>
          </p:cNvSpPr>
          <p:nvPr>
            <p:ph idx="1"/>
          </p:nvPr>
        </p:nvSpPr>
        <p:spPr bwMode="auto">
          <a:xfrm>
            <a:off x="1428687" y="1991013"/>
            <a:ext cx="8524513"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tx1"/>
                </a:solidFill>
                <a:effectLst/>
              </a:rPr>
              <a:t>Kuvan sijoittelua taas voi hallita </a:t>
            </a:r>
            <a:r>
              <a:rPr kumimoji="0" lang="fi-FI" altLang="fi-FI" sz="2000" b="0" i="0" u="none" strike="noStrike" cap="none" normalizeH="0" baseline="0" dirty="0" err="1">
                <a:ln>
                  <a:noFill/>
                </a:ln>
                <a:solidFill>
                  <a:schemeClr val="tx1"/>
                </a:solidFill>
                <a:effectLst/>
              </a:rPr>
              <a:t>background</a:t>
            </a:r>
            <a:r>
              <a:rPr kumimoji="0" lang="fi-FI" altLang="fi-FI" sz="2000" b="0" i="0" u="none" strike="noStrike" cap="none" normalizeH="0" baseline="0" dirty="0">
                <a:ln>
                  <a:noFill/>
                </a:ln>
                <a:solidFill>
                  <a:schemeClr val="tx1"/>
                </a:solidFill>
                <a:effectLst/>
              </a:rPr>
              <a:t>-position-ominaisuudella.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tx1"/>
                </a:solidFill>
                <a:effectLst/>
              </a:rPr>
              <a:t>Arvoiksi ominaisuus saa vaaka- ja pystysuuntaisen sijainnin. </a:t>
            </a: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tx1"/>
                </a:solidFill>
                <a:effectLst/>
              </a:rPr>
              <a:t>Arvot voi antaa joko sanallisesti, </a:t>
            </a:r>
            <a:r>
              <a:rPr kumimoji="0" lang="fi-FI" altLang="fi-FI" sz="2000" b="0" i="0" u="none" strike="noStrike" cap="none" normalizeH="0" baseline="0" dirty="0" err="1">
                <a:ln>
                  <a:noFill/>
                </a:ln>
                <a:solidFill>
                  <a:schemeClr val="tx1"/>
                </a:solidFill>
                <a:effectLst/>
              </a:rPr>
              <a:t>left</a:t>
            </a:r>
            <a:r>
              <a:rPr kumimoji="0" lang="fi-FI" altLang="fi-FI" sz="2000" b="0" i="0" u="none" strike="noStrike" cap="none" normalizeH="0" baseline="0" dirty="0">
                <a:ln>
                  <a:noFill/>
                </a:ln>
                <a:solidFill>
                  <a:schemeClr val="tx1"/>
                </a:solidFill>
                <a:effectLst/>
              </a:rPr>
              <a:t>/center/</a:t>
            </a:r>
            <a:r>
              <a:rPr kumimoji="0" lang="fi-FI" altLang="fi-FI" sz="2000" b="0" i="0" u="none" strike="noStrike" cap="none" normalizeH="0" baseline="0" dirty="0" err="1">
                <a:ln>
                  <a:noFill/>
                </a:ln>
                <a:solidFill>
                  <a:schemeClr val="tx1"/>
                </a:solidFill>
                <a:effectLst/>
              </a:rPr>
              <a:t>right</a:t>
            </a:r>
            <a:r>
              <a:rPr kumimoji="0" lang="fi-FI" altLang="fi-FI" sz="2000" b="0" i="0" u="none" strike="noStrike" cap="none" normalizeH="0" baseline="0" dirty="0">
                <a:ln>
                  <a:noFill/>
                </a:ln>
                <a:solidFill>
                  <a:schemeClr val="tx1"/>
                </a:solidFill>
                <a:effectLst/>
              </a:rPr>
              <a:t> ja top/center/</a:t>
            </a:r>
            <a:r>
              <a:rPr kumimoji="0" lang="fi-FI" altLang="fi-FI" sz="2000" b="0" i="0" u="none" strike="noStrike" cap="none" normalizeH="0" baseline="0" dirty="0" err="1">
                <a:ln>
                  <a:noFill/>
                </a:ln>
                <a:solidFill>
                  <a:schemeClr val="tx1"/>
                </a:solidFill>
                <a:effectLst/>
              </a:rPr>
              <a:t>bottom</a:t>
            </a:r>
            <a:r>
              <a:rPr kumimoji="0" lang="fi-FI" altLang="fi-FI"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tx1"/>
                </a:solidFill>
                <a:effectLst/>
              </a:rPr>
              <a:t>tai suhteellisina prosentteina </a:t>
            </a: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tx1"/>
                </a:solidFill>
                <a:effectLst/>
              </a:rPr>
              <a:t>taikka absoluuttisina arvoina (</a:t>
            </a:r>
            <a:r>
              <a:rPr kumimoji="0" lang="fi-FI" altLang="fi-FI" sz="2000" b="0" i="0" u="none" strike="noStrike" cap="none" normalizeH="0" baseline="0" dirty="0" err="1">
                <a:ln>
                  <a:noFill/>
                </a:ln>
                <a:solidFill>
                  <a:schemeClr val="tx1"/>
                </a:solidFill>
                <a:effectLst/>
              </a:rPr>
              <a:t>px</a:t>
            </a:r>
            <a:r>
              <a:rPr kumimoji="0" lang="fi-FI" altLang="fi-FI" sz="2000" b="0" i="0" u="none" strike="noStrike" cap="none" normalizeH="0" baseline="0" dirty="0">
                <a:ln>
                  <a:noFill/>
                </a:ln>
                <a:solidFill>
                  <a:schemeClr val="tx1"/>
                </a:solidFill>
                <a:effectLst/>
              </a:rPr>
              <a:t>, </a:t>
            </a:r>
            <a:r>
              <a:rPr kumimoji="0" lang="fi-FI" altLang="fi-FI" sz="2000" b="0" i="0" u="none" strike="noStrike" cap="none" normalizeH="0" baseline="0" dirty="0" err="1">
                <a:ln>
                  <a:noFill/>
                </a:ln>
                <a:solidFill>
                  <a:schemeClr val="tx1"/>
                </a:solidFill>
                <a:effectLst/>
              </a:rPr>
              <a:t>em</a:t>
            </a:r>
            <a:r>
              <a:rPr kumimoji="0" lang="fi-FI" altLang="fi-FI" sz="2000" b="0" i="0" u="none" strike="noStrike" cap="none" normalizeH="0" baseline="0" dirty="0">
                <a:ln>
                  <a:noFill/>
                </a:ln>
                <a:solidFill>
                  <a:schemeClr val="tx1"/>
                </a:solidFill>
                <a:effectLst/>
              </a:rPr>
              <a:t>, …) vasemmasta yläkulmasta laskien. </a:t>
            </a:r>
          </a:p>
          <a:p>
            <a:pPr marL="0" marR="0" lvl="0" indent="0" algn="l" defTabSz="914400" rtl="0" eaLnBrk="0" fontAlgn="base" latinLnBrk="0" hangingPunct="0">
              <a:lnSpc>
                <a:spcPct val="100000"/>
              </a:lnSpc>
              <a:spcBef>
                <a:spcPct val="0"/>
              </a:spcBef>
              <a:spcAft>
                <a:spcPct val="0"/>
              </a:spcAft>
              <a:buClrTx/>
              <a:buSzTx/>
              <a:buFontTx/>
              <a:buNone/>
              <a:tabLst/>
            </a:pPr>
            <a:endParaRPr lang="fi-FI" altLang="fi-FI" sz="20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2000" b="0" i="0" u="none" strike="noStrike" cap="none" normalizeH="0" baseline="0" dirty="0">
                <a:ln>
                  <a:noFill/>
                </a:ln>
                <a:solidFill>
                  <a:schemeClr val="tx1"/>
                </a:solidFill>
                <a:effectLst/>
                <a:hlinkClick r:id="rId2"/>
              </a:rPr>
              <a:t>https://developer.mozilla.org/en-US/docs/Web/CSS/background-position</a:t>
            </a:r>
            <a:endParaRPr kumimoji="0" lang="fi-FI" altLang="fi-FI" sz="2000" b="0" i="0" u="none" strike="noStrike" cap="none" normalizeH="0" baseline="0" dirty="0">
              <a:ln>
                <a:noFill/>
              </a:ln>
              <a:solidFill>
                <a:schemeClr val="tx1"/>
              </a:solidFill>
              <a:effectLst/>
            </a:endParaRPr>
          </a:p>
          <a:p>
            <a:pPr marL="0" lvl="0" indent="0" eaLnBrk="0" fontAlgn="base" hangingPunct="0">
              <a:lnSpc>
                <a:spcPct val="100000"/>
              </a:lnSpc>
              <a:spcBef>
                <a:spcPct val="0"/>
              </a:spcBef>
              <a:spcAft>
                <a:spcPct val="0"/>
              </a:spcAft>
              <a:buClrTx/>
              <a:buNone/>
            </a:pPr>
            <a:r>
              <a:rPr lang="fi-FI" altLang="fi-FI" sz="2000" dirty="0">
                <a:solidFill>
                  <a:schemeClr val="tx1"/>
                </a:solidFill>
                <a:hlinkClick r:id="rId3"/>
              </a:rPr>
              <a:t>https://cssreference.io/positioning/</a:t>
            </a:r>
            <a:r>
              <a:rPr lang="fi-FI" altLang="fi-FI" sz="2000" dirty="0">
                <a:solidFill>
                  <a:schemeClr val="tx1"/>
                </a:solidFill>
              </a:rPr>
              <a:t> </a:t>
            </a:r>
            <a:endParaRPr kumimoji="0" lang="fi-FI" altLang="fi-FI"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i-FI" altLang="fi-FI"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82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C4B293D-20DF-4CC3-9AD0-48D275E24025}"/>
              </a:ext>
            </a:extLst>
          </p:cNvPr>
          <p:cNvSpPr>
            <a:spLocks noGrp="1"/>
          </p:cNvSpPr>
          <p:nvPr>
            <p:ph type="title"/>
          </p:nvPr>
        </p:nvSpPr>
        <p:spPr/>
        <p:txBody>
          <a:bodyPr/>
          <a:lstStyle/>
          <a:p>
            <a:r>
              <a:rPr lang="fi-FI" dirty="0"/>
              <a:t>Lyhennetty koodi</a:t>
            </a:r>
          </a:p>
        </p:txBody>
      </p:sp>
      <p:sp>
        <p:nvSpPr>
          <p:cNvPr id="3" name="Sisällön paikkamerkki 2">
            <a:extLst>
              <a:ext uri="{FF2B5EF4-FFF2-40B4-BE49-F238E27FC236}">
                <a16:creationId xmlns:a16="http://schemas.microsoft.com/office/drawing/2014/main" id="{12241091-4B35-4A70-889B-FD652C97174C}"/>
              </a:ext>
            </a:extLst>
          </p:cNvPr>
          <p:cNvSpPr>
            <a:spLocks noGrp="1"/>
          </p:cNvSpPr>
          <p:nvPr>
            <p:ph idx="1"/>
          </p:nvPr>
        </p:nvSpPr>
        <p:spPr>
          <a:xfrm>
            <a:off x="1251677" y="4377575"/>
            <a:ext cx="10389459" cy="1715249"/>
          </a:xfrm>
        </p:spPr>
        <p:txBody>
          <a:bodyPr/>
          <a:lstStyle/>
          <a:p>
            <a:r>
              <a:rPr lang="fi-FI" dirty="0"/>
              <a:t>taustaominaisuudet, eli , </a:t>
            </a:r>
            <a:r>
              <a:rPr lang="fi-FI" dirty="0" err="1"/>
              <a:t>background-color</a:t>
            </a:r>
            <a:r>
              <a:rPr lang="fi-FI" dirty="0"/>
              <a:t>, </a:t>
            </a:r>
            <a:r>
              <a:rPr lang="fi-FI" dirty="0" err="1"/>
              <a:t>background</a:t>
            </a:r>
            <a:r>
              <a:rPr lang="fi-FI" dirty="0"/>
              <a:t>-image, </a:t>
            </a:r>
            <a:r>
              <a:rPr lang="fi-FI" dirty="0" err="1"/>
              <a:t>background-repeat</a:t>
            </a:r>
            <a:r>
              <a:rPr lang="fi-FI" dirty="0"/>
              <a:t> ja </a:t>
            </a:r>
            <a:r>
              <a:rPr lang="fi-FI" dirty="0" err="1"/>
              <a:t>background-attachment</a:t>
            </a:r>
            <a:r>
              <a:rPr lang="fi-FI" dirty="0"/>
              <a:t> ominaisuus </a:t>
            </a:r>
            <a:r>
              <a:rPr lang="fi-FI" dirty="0" err="1"/>
              <a:t>background</a:t>
            </a:r>
            <a:r>
              <a:rPr lang="fi-FI" dirty="0"/>
              <a:t>-positionkerralla.</a:t>
            </a:r>
          </a:p>
          <a:p>
            <a:r>
              <a:rPr lang="fi-FI" dirty="0"/>
              <a:t>Voidaan kirjoittaa lyhyesti</a:t>
            </a:r>
          </a:p>
        </p:txBody>
      </p:sp>
      <p:pic>
        <p:nvPicPr>
          <p:cNvPr id="4" name="Kuva 3">
            <a:extLst>
              <a:ext uri="{FF2B5EF4-FFF2-40B4-BE49-F238E27FC236}">
                <a16:creationId xmlns:a16="http://schemas.microsoft.com/office/drawing/2014/main" id="{83E825B3-E220-4677-9EB5-8C762C497961}"/>
              </a:ext>
            </a:extLst>
          </p:cNvPr>
          <p:cNvPicPr>
            <a:picLocks noChangeAspect="1"/>
          </p:cNvPicPr>
          <p:nvPr/>
        </p:nvPicPr>
        <p:blipFill>
          <a:blip r:embed="rId2"/>
          <a:stretch>
            <a:fillRect/>
          </a:stretch>
        </p:blipFill>
        <p:spPr>
          <a:xfrm>
            <a:off x="1345405" y="1128451"/>
            <a:ext cx="7077075" cy="3162300"/>
          </a:xfrm>
          <a:prstGeom prst="rect">
            <a:avLst/>
          </a:prstGeom>
        </p:spPr>
      </p:pic>
      <p:pic>
        <p:nvPicPr>
          <p:cNvPr id="5" name="Kuva 4">
            <a:extLst>
              <a:ext uri="{FF2B5EF4-FFF2-40B4-BE49-F238E27FC236}">
                <a16:creationId xmlns:a16="http://schemas.microsoft.com/office/drawing/2014/main" id="{75582521-AA41-47EF-A8C3-C8DBBC504F0A}"/>
              </a:ext>
            </a:extLst>
          </p:cNvPr>
          <p:cNvPicPr>
            <a:picLocks noChangeAspect="1"/>
          </p:cNvPicPr>
          <p:nvPr/>
        </p:nvPicPr>
        <p:blipFill>
          <a:blip r:embed="rId3"/>
          <a:stretch>
            <a:fillRect/>
          </a:stretch>
        </p:blipFill>
        <p:spPr>
          <a:xfrm>
            <a:off x="1398482" y="5448300"/>
            <a:ext cx="9696450" cy="1409700"/>
          </a:xfrm>
          <a:prstGeom prst="rect">
            <a:avLst/>
          </a:prstGeom>
        </p:spPr>
      </p:pic>
      <p:pic>
        <p:nvPicPr>
          <p:cNvPr id="7" name="Kuva 6">
            <a:extLst>
              <a:ext uri="{FF2B5EF4-FFF2-40B4-BE49-F238E27FC236}">
                <a16:creationId xmlns:a16="http://schemas.microsoft.com/office/drawing/2014/main" id="{27D5E273-97B7-455D-9FEA-E4232F17C9E6}"/>
              </a:ext>
            </a:extLst>
          </p:cNvPr>
          <p:cNvPicPr>
            <a:picLocks noChangeAspect="1"/>
          </p:cNvPicPr>
          <p:nvPr/>
        </p:nvPicPr>
        <p:blipFill>
          <a:blip r:embed="rId4"/>
          <a:stretch>
            <a:fillRect/>
          </a:stretch>
        </p:blipFill>
        <p:spPr>
          <a:xfrm>
            <a:off x="3449240" y="1128451"/>
            <a:ext cx="6477000" cy="609600"/>
          </a:xfrm>
          <a:prstGeom prst="rect">
            <a:avLst/>
          </a:prstGeom>
        </p:spPr>
      </p:pic>
    </p:spTree>
    <p:extLst>
      <p:ext uri="{BB962C8B-B14F-4D97-AF65-F5344CB8AC3E}">
        <p14:creationId xmlns:p14="http://schemas.microsoft.com/office/powerpoint/2010/main" val="955301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AACFE83-4C60-4E6F-827D-459CB5C5A5FF}"/>
              </a:ext>
            </a:extLst>
          </p:cNvPr>
          <p:cNvSpPr>
            <a:spLocks noGrp="1"/>
          </p:cNvSpPr>
          <p:nvPr>
            <p:ph type="title"/>
          </p:nvPr>
        </p:nvSpPr>
        <p:spPr/>
        <p:txBody>
          <a:bodyPr/>
          <a:lstStyle/>
          <a:p>
            <a:r>
              <a:rPr lang="fi-FI" dirty="0"/>
              <a:t>6 Yksiköt ja mitat</a:t>
            </a:r>
          </a:p>
        </p:txBody>
      </p:sp>
      <p:sp>
        <p:nvSpPr>
          <p:cNvPr id="3" name="Sisällön paikkamerkki 2">
            <a:extLst>
              <a:ext uri="{FF2B5EF4-FFF2-40B4-BE49-F238E27FC236}">
                <a16:creationId xmlns:a16="http://schemas.microsoft.com/office/drawing/2014/main" id="{AE90517E-F060-4D2E-9DA3-437353DD239F}"/>
              </a:ext>
            </a:extLst>
          </p:cNvPr>
          <p:cNvSpPr>
            <a:spLocks noGrp="1"/>
          </p:cNvSpPr>
          <p:nvPr>
            <p:ph idx="1"/>
          </p:nvPr>
        </p:nvSpPr>
        <p:spPr/>
        <p:txBody>
          <a:bodyPr/>
          <a:lstStyle/>
          <a:p>
            <a:r>
              <a:rPr lang="fi-FI" dirty="0"/>
              <a:t>Mitä eri mittoja löydät? Katso tehtävistä.</a:t>
            </a:r>
          </a:p>
        </p:txBody>
      </p:sp>
    </p:spTree>
    <p:extLst>
      <p:ext uri="{BB962C8B-B14F-4D97-AF65-F5344CB8AC3E}">
        <p14:creationId xmlns:p14="http://schemas.microsoft.com/office/powerpoint/2010/main" val="2527090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1FDE58B-611D-4FFF-82E4-ADECF4CEF925}"/>
              </a:ext>
            </a:extLst>
          </p:cNvPr>
          <p:cNvSpPr>
            <a:spLocks noGrp="1"/>
          </p:cNvSpPr>
          <p:nvPr>
            <p:ph type="title"/>
          </p:nvPr>
        </p:nvSpPr>
        <p:spPr/>
        <p:txBody>
          <a:bodyPr/>
          <a:lstStyle/>
          <a:p>
            <a:r>
              <a:rPr lang="fi-FI" dirty="0"/>
              <a:t>14 </a:t>
            </a:r>
            <a:r>
              <a:rPr lang="fi-FI" dirty="0" err="1"/>
              <a:t>Css</a:t>
            </a:r>
            <a:r>
              <a:rPr lang="fi-FI" dirty="0"/>
              <a:t> </a:t>
            </a:r>
            <a:r>
              <a:rPr lang="fi-FI" dirty="0" err="1"/>
              <a:t>links</a:t>
            </a:r>
            <a:r>
              <a:rPr lang="fi-FI" dirty="0"/>
              <a:t>, </a:t>
            </a:r>
            <a:r>
              <a:rPr lang="fi-FI" dirty="0" err="1"/>
              <a:t>Css</a:t>
            </a:r>
            <a:r>
              <a:rPr lang="fi-FI" dirty="0"/>
              <a:t>-linkit</a:t>
            </a:r>
          </a:p>
        </p:txBody>
      </p:sp>
      <p:sp>
        <p:nvSpPr>
          <p:cNvPr id="5" name="Sisällön paikkamerkki 4">
            <a:extLst>
              <a:ext uri="{FF2B5EF4-FFF2-40B4-BE49-F238E27FC236}">
                <a16:creationId xmlns:a16="http://schemas.microsoft.com/office/drawing/2014/main" id="{3206A056-5CDC-4CCA-A153-92FCE713DCD9}"/>
              </a:ext>
            </a:extLst>
          </p:cNvPr>
          <p:cNvSpPr>
            <a:spLocks noGrp="1"/>
          </p:cNvSpPr>
          <p:nvPr>
            <p:ph idx="1"/>
          </p:nvPr>
        </p:nvSpPr>
        <p:spPr>
          <a:xfrm>
            <a:off x="1251678" y="1243173"/>
            <a:ext cx="10178322" cy="5377760"/>
          </a:xfrm>
        </p:spPr>
        <p:txBody>
          <a:bodyPr>
            <a:noAutofit/>
          </a:bodyPr>
          <a:lstStyle/>
          <a:p>
            <a:r>
              <a:rPr lang="fi-FI" sz="1800" dirty="0"/>
              <a:t>Linkit tai hyperlinkit ovat olennainen osa verkkosivustoa. Sen avulla kävijät voivat navigoida sivustolla. Siksi linkkien oikea muotoilu on tärkeä osa käyttäjäystävällisen verkkosivuston rakentamista.</a:t>
            </a:r>
          </a:p>
          <a:p>
            <a:r>
              <a:rPr lang="fi-FI" sz="1800" dirty="0"/>
              <a:t>Linkillä on neljä eri tilaa - </a:t>
            </a:r>
            <a:r>
              <a:rPr lang="fi-FI" sz="1800" dirty="0" err="1"/>
              <a:t>link</a:t>
            </a:r>
            <a:r>
              <a:rPr lang="fi-FI" sz="1800" dirty="0"/>
              <a:t>, </a:t>
            </a:r>
            <a:r>
              <a:rPr lang="fi-FI" sz="1800" dirty="0" err="1"/>
              <a:t>visited</a:t>
            </a:r>
            <a:r>
              <a:rPr lang="fi-FI" sz="1800" dirty="0"/>
              <a:t>, </a:t>
            </a:r>
            <a:r>
              <a:rPr lang="fi-FI" sz="1800" dirty="0" err="1"/>
              <a:t>activeja</a:t>
            </a:r>
            <a:r>
              <a:rPr lang="fi-FI" sz="1800" dirty="0"/>
              <a:t> </a:t>
            </a:r>
            <a:r>
              <a:rPr lang="fi-FI" sz="1800" dirty="0" err="1"/>
              <a:t>hover</a:t>
            </a:r>
            <a:r>
              <a:rPr lang="fi-FI" sz="1800" dirty="0"/>
              <a:t>. Nämä neljä linkin tilaa voidaan muotoilla eri tavalla käyttämällä seuraavia ankkurin pseudoluokan valitsimia.</a:t>
            </a:r>
          </a:p>
          <a:p>
            <a:r>
              <a:rPr lang="fi-FI" sz="1800" b="1" dirty="0"/>
              <a:t>a:link </a:t>
            </a:r>
            <a:r>
              <a:rPr lang="fi-FI" sz="1800" dirty="0"/>
              <a:t>— määritä tyylit normaaleille tai vierailemattomille linkeille.</a:t>
            </a:r>
          </a:p>
          <a:p>
            <a:r>
              <a:rPr lang="fi-FI" sz="1800" b="1" dirty="0"/>
              <a:t>a:visited </a:t>
            </a:r>
            <a:r>
              <a:rPr lang="fi-FI" sz="1800" dirty="0"/>
              <a:t>— määritä tyylit linkeille, joissa käyttäjä on jo käynyt.</a:t>
            </a:r>
          </a:p>
          <a:p>
            <a:r>
              <a:rPr lang="fi-FI" sz="1800" b="1" dirty="0"/>
              <a:t>a:hover </a:t>
            </a:r>
            <a:r>
              <a:rPr lang="fi-FI" sz="1800" dirty="0"/>
              <a:t>— määrittää tyylit linkille, kun käyttäjä asettaa hiiren osoittimen linkin päälle.</a:t>
            </a:r>
          </a:p>
          <a:p>
            <a:r>
              <a:rPr lang="fi-FI" sz="1800" b="1" dirty="0"/>
              <a:t>a:active </a:t>
            </a:r>
            <a:r>
              <a:rPr lang="fi-FI" sz="1800" dirty="0"/>
              <a:t>— määritä linkkien tyylit, kun niitä napsautetaan.</a:t>
            </a:r>
          </a:p>
          <a:p>
            <a:r>
              <a:rPr lang="fi-FI" sz="1800" dirty="0"/>
              <a:t>Voit määrittää minkä tahansa haluamasi CSS-ominaisuuden, </a:t>
            </a:r>
            <a:r>
              <a:rPr lang="fi-FI" sz="1800" dirty="0" err="1"/>
              <a:t>esim</a:t>
            </a:r>
            <a:r>
              <a:rPr lang="fi-FI" sz="1800" dirty="0"/>
              <a:t> </a:t>
            </a:r>
            <a:r>
              <a:rPr lang="fi-FI" sz="1800" dirty="0" err="1"/>
              <a:t>color</a:t>
            </a:r>
            <a:r>
              <a:rPr lang="fi-FI" sz="1800" dirty="0"/>
              <a:t>. , </a:t>
            </a:r>
            <a:r>
              <a:rPr lang="fi-FI" sz="1800" dirty="0" err="1"/>
              <a:t>font</a:t>
            </a:r>
            <a:r>
              <a:rPr lang="fi-FI" sz="1800" dirty="0"/>
              <a:t>, </a:t>
            </a:r>
            <a:r>
              <a:rPr lang="fi-FI" sz="1800" dirty="0" err="1"/>
              <a:t>background</a:t>
            </a:r>
            <a:r>
              <a:rPr lang="fi-FI" sz="1800" dirty="0"/>
              <a:t>, </a:t>
            </a:r>
            <a:r>
              <a:rPr lang="fi-FI" sz="1800" dirty="0" err="1"/>
              <a:t>border</a:t>
            </a:r>
            <a:r>
              <a:rPr lang="fi-FI" sz="1800" dirty="0"/>
              <a:t> jne. jokaiselle näistä valitsimista mukauttaaksesi linkkien tyyliä, aivan kuten teet tavallisen tekstin </a:t>
            </a:r>
            <a:r>
              <a:rPr lang="fi-FI" sz="1800" dirty="0" err="1"/>
              <a:t>kanssa.</a:t>
            </a:r>
            <a:r>
              <a:rPr lang="fi-FI" sz="1800" dirty="0" err="1">
                <a:hlinkClick r:id="rId2"/>
              </a:rPr>
              <a:t>https</a:t>
            </a:r>
            <a:r>
              <a:rPr lang="fi-FI" sz="1800" dirty="0">
                <a:hlinkClick r:id="rId2"/>
              </a:rPr>
              <a:t>://petrit.net/www-ohjelmointi/css-tyyli/pseudoluokat_ja_linkit/</a:t>
            </a:r>
            <a:r>
              <a:rPr lang="fi-FI" sz="1800" dirty="0"/>
              <a:t> </a:t>
            </a:r>
            <a:r>
              <a:rPr lang="fi-FI" sz="1800" dirty="0">
                <a:hlinkClick r:id="rId3"/>
              </a:rPr>
              <a:t>https://developer.mozilla.org/en-US/docs/Web/CSS/:hover</a:t>
            </a:r>
            <a:endParaRPr lang="fi-FI" sz="1800" dirty="0"/>
          </a:p>
          <a:p>
            <a:endParaRPr lang="fi-FI" sz="1800" dirty="0"/>
          </a:p>
          <a:p>
            <a:endParaRPr lang="fi-FI" sz="1800" dirty="0"/>
          </a:p>
        </p:txBody>
      </p:sp>
    </p:spTree>
    <p:extLst>
      <p:ext uri="{BB962C8B-B14F-4D97-AF65-F5344CB8AC3E}">
        <p14:creationId xmlns:p14="http://schemas.microsoft.com/office/powerpoint/2010/main" val="87943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0926ACD-DD4C-4822-BF59-18A14F7807C5}"/>
              </a:ext>
            </a:extLst>
          </p:cNvPr>
          <p:cNvSpPr>
            <a:spLocks noGrp="1"/>
          </p:cNvSpPr>
          <p:nvPr>
            <p:ph type="title"/>
          </p:nvPr>
        </p:nvSpPr>
        <p:spPr/>
        <p:txBody>
          <a:bodyPr/>
          <a:lstStyle/>
          <a:p>
            <a:r>
              <a:rPr lang="fi-FI" dirty="0"/>
              <a:t>Upotetut tyylit</a:t>
            </a:r>
          </a:p>
        </p:txBody>
      </p:sp>
      <p:sp>
        <p:nvSpPr>
          <p:cNvPr id="3" name="Sisällön paikkamerkki 2">
            <a:extLst>
              <a:ext uri="{FF2B5EF4-FFF2-40B4-BE49-F238E27FC236}">
                <a16:creationId xmlns:a16="http://schemas.microsoft.com/office/drawing/2014/main" id="{730131F9-EA5B-4CB1-B3CE-954BCD63F383}"/>
              </a:ext>
            </a:extLst>
          </p:cNvPr>
          <p:cNvSpPr>
            <a:spLocks noGrp="1"/>
          </p:cNvSpPr>
          <p:nvPr>
            <p:ph idx="1"/>
          </p:nvPr>
        </p:nvSpPr>
        <p:spPr>
          <a:xfrm>
            <a:off x="1185333" y="2113199"/>
            <a:ext cx="5621867" cy="3979625"/>
          </a:xfrm>
        </p:spPr>
        <p:txBody>
          <a:bodyPr/>
          <a:lstStyle/>
          <a:p>
            <a:r>
              <a:rPr lang="fi-FI" sz="2000" dirty="0"/>
              <a:t>Upotetut tai sisäiset tyylisivut vaikuttavat vain asiakirjaan, johon ne on upotettu.</a:t>
            </a:r>
          </a:p>
          <a:p>
            <a:r>
              <a:rPr lang="fi-FI" sz="2000" dirty="0"/>
              <a:t>Upotetut tyylisivut määritellään &lt;</a:t>
            </a:r>
            <a:r>
              <a:rPr lang="fi-FI" sz="2000" dirty="0" err="1"/>
              <a:t>head</a:t>
            </a:r>
            <a:r>
              <a:rPr lang="fi-FI" sz="2000" dirty="0"/>
              <a:t>&gt;HTML-dokumentin osiossa &lt;</a:t>
            </a:r>
            <a:r>
              <a:rPr lang="fi-FI" sz="2000" dirty="0" err="1"/>
              <a:t>style</a:t>
            </a:r>
            <a:r>
              <a:rPr lang="fi-FI" sz="2000" dirty="0"/>
              <a:t>&gt;elementin avulla. Voit määrittää minkä tahansa määrän &lt;</a:t>
            </a:r>
            <a:r>
              <a:rPr lang="fi-FI" sz="2000" dirty="0" err="1"/>
              <a:t>style</a:t>
            </a:r>
            <a:r>
              <a:rPr lang="fi-FI" sz="2000" dirty="0"/>
              <a:t>&gt;elementtejä HTML-dokumenttiin, mutta niiden on oltava &lt;</a:t>
            </a:r>
            <a:r>
              <a:rPr lang="fi-FI" sz="2000" dirty="0" err="1"/>
              <a:t>head</a:t>
            </a:r>
            <a:r>
              <a:rPr lang="fi-FI" sz="2000" dirty="0"/>
              <a:t>&gt;ja &lt;/</a:t>
            </a:r>
            <a:r>
              <a:rPr lang="fi-FI" sz="2000" dirty="0" err="1"/>
              <a:t>head</a:t>
            </a:r>
            <a:r>
              <a:rPr lang="fi-FI" sz="2000" dirty="0"/>
              <a:t>&gt;-tunnisteiden välissä</a:t>
            </a:r>
          </a:p>
          <a:p>
            <a:endParaRPr lang="fi-FI" dirty="0"/>
          </a:p>
        </p:txBody>
      </p:sp>
      <p:pic>
        <p:nvPicPr>
          <p:cNvPr id="5" name="Kuva 4">
            <a:extLst>
              <a:ext uri="{FF2B5EF4-FFF2-40B4-BE49-F238E27FC236}">
                <a16:creationId xmlns:a16="http://schemas.microsoft.com/office/drawing/2014/main" id="{91AD6AC3-19BB-4E51-9A29-A3E370CB5C09}"/>
              </a:ext>
            </a:extLst>
          </p:cNvPr>
          <p:cNvPicPr>
            <a:picLocks noChangeAspect="1"/>
          </p:cNvPicPr>
          <p:nvPr/>
        </p:nvPicPr>
        <p:blipFill>
          <a:blip r:embed="rId3"/>
          <a:stretch>
            <a:fillRect/>
          </a:stretch>
        </p:blipFill>
        <p:spPr>
          <a:xfrm>
            <a:off x="7333721" y="611864"/>
            <a:ext cx="4413779" cy="3204869"/>
          </a:xfrm>
          <a:prstGeom prst="rect">
            <a:avLst/>
          </a:prstGeom>
        </p:spPr>
      </p:pic>
      <p:pic>
        <p:nvPicPr>
          <p:cNvPr id="6" name="Kuva 5">
            <a:extLst>
              <a:ext uri="{FF2B5EF4-FFF2-40B4-BE49-F238E27FC236}">
                <a16:creationId xmlns:a16="http://schemas.microsoft.com/office/drawing/2014/main" id="{AF7C4401-4892-4A1B-9862-648559A3ACB4}"/>
              </a:ext>
            </a:extLst>
          </p:cNvPr>
          <p:cNvPicPr>
            <a:picLocks noChangeAspect="1"/>
          </p:cNvPicPr>
          <p:nvPr/>
        </p:nvPicPr>
        <p:blipFill>
          <a:blip r:embed="rId4"/>
          <a:stretch>
            <a:fillRect/>
          </a:stretch>
        </p:blipFill>
        <p:spPr>
          <a:xfrm>
            <a:off x="7616444" y="4103011"/>
            <a:ext cx="4038600" cy="2143125"/>
          </a:xfrm>
          <a:prstGeom prst="rect">
            <a:avLst/>
          </a:prstGeom>
        </p:spPr>
      </p:pic>
    </p:spTree>
    <p:extLst>
      <p:ext uri="{BB962C8B-B14F-4D97-AF65-F5344CB8AC3E}">
        <p14:creationId xmlns:p14="http://schemas.microsoft.com/office/powerpoint/2010/main" val="2029540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3C7AA6E7-3EEC-4AEE-A65D-6661073FCAB6}"/>
              </a:ext>
            </a:extLst>
          </p:cNvPr>
          <p:cNvSpPr>
            <a:spLocks noGrp="1"/>
          </p:cNvSpPr>
          <p:nvPr>
            <p:ph type="title"/>
          </p:nvPr>
        </p:nvSpPr>
        <p:spPr/>
        <p:txBody>
          <a:bodyPr/>
          <a:lstStyle/>
          <a:p>
            <a:r>
              <a:rPr lang="fi-FI" dirty="0"/>
              <a:t>linkit</a:t>
            </a:r>
          </a:p>
        </p:txBody>
      </p:sp>
      <p:sp>
        <p:nvSpPr>
          <p:cNvPr id="5" name="Sisällön paikkamerkki 4">
            <a:extLst>
              <a:ext uri="{FF2B5EF4-FFF2-40B4-BE49-F238E27FC236}">
                <a16:creationId xmlns:a16="http://schemas.microsoft.com/office/drawing/2014/main" id="{8B3C7F6F-4E59-419C-8755-1DC2402465B7}"/>
              </a:ext>
            </a:extLst>
          </p:cNvPr>
          <p:cNvSpPr>
            <a:spLocks noGrp="1"/>
          </p:cNvSpPr>
          <p:nvPr>
            <p:ph sz="half" idx="1"/>
          </p:nvPr>
        </p:nvSpPr>
        <p:spPr>
          <a:xfrm>
            <a:off x="1257300" y="1525712"/>
            <a:ext cx="4800600" cy="4379788"/>
          </a:xfrm>
        </p:spPr>
        <p:txBody>
          <a:bodyPr>
            <a:normAutofit/>
          </a:bodyPr>
          <a:lstStyle/>
          <a:p>
            <a:r>
              <a:rPr lang="fi-FI" sz="2000" dirty="0"/>
              <a:t>Järjestys, jossa asetat tyylin linkkien eri tiloihin, on tärkeä, koska se, mikä määrittelee viimeisen, on etusijalla aiemmin määriteltyihin tyylisääntöihin nähden.</a:t>
            </a:r>
          </a:p>
          <a:p>
            <a:r>
              <a:rPr lang="fi-FI" sz="2000" dirty="0"/>
              <a:t>Huomautus: Yleensä pseudoluokkien järjestyksen tulisi olla seuraava — :</a:t>
            </a:r>
            <a:r>
              <a:rPr lang="fi-FI" sz="2000" dirty="0" err="1"/>
              <a:t>link</a:t>
            </a:r>
            <a:r>
              <a:rPr lang="fi-FI" sz="2000" dirty="0"/>
              <a:t>, :</a:t>
            </a:r>
            <a:r>
              <a:rPr lang="fi-FI" sz="2000" dirty="0" err="1"/>
              <a:t>visited</a:t>
            </a:r>
            <a:r>
              <a:rPr lang="fi-FI" sz="2000" dirty="0"/>
              <a:t>, :</a:t>
            </a:r>
            <a:r>
              <a:rPr lang="fi-FI" sz="2000" dirty="0" err="1"/>
              <a:t>hover</a:t>
            </a:r>
            <a:r>
              <a:rPr lang="fi-FI" sz="2000" dirty="0"/>
              <a:t>, :</a:t>
            </a:r>
            <a:r>
              <a:rPr lang="fi-FI" sz="2000" dirty="0" err="1"/>
              <a:t>active</a:t>
            </a:r>
            <a:r>
              <a:rPr lang="fi-FI" sz="2000" dirty="0"/>
              <a:t>, :</a:t>
            </a:r>
            <a:r>
              <a:rPr lang="fi-FI" sz="2000" dirty="0" err="1"/>
              <a:t>focus</a:t>
            </a:r>
            <a:r>
              <a:rPr lang="fi-FI" sz="2000" dirty="0"/>
              <a:t>´, jotta ne toimisivat oikein.</a:t>
            </a:r>
          </a:p>
        </p:txBody>
      </p:sp>
      <p:pic>
        <p:nvPicPr>
          <p:cNvPr id="7" name="Sisällön paikkamerkki 6">
            <a:extLst>
              <a:ext uri="{FF2B5EF4-FFF2-40B4-BE49-F238E27FC236}">
                <a16:creationId xmlns:a16="http://schemas.microsoft.com/office/drawing/2014/main" id="{617B1FAE-987F-49F4-99AB-40F9ED351CF6}"/>
              </a:ext>
            </a:extLst>
          </p:cNvPr>
          <p:cNvPicPr>
            <a:picLocks noGrp="1" noChangeAspect="1"/>
          </p:cNvPicPr>
          <p:nvPr>
            <p:ph sz="half" idx="2"/>
          </p:nvPr>
        </p:nvPicPr>
        <p:blipFill>
          <a:blip r:embed="rId2"/>
          <a:stretch>
            <a:fillRect/>
          </a:stretch>
        </p:blipFill>
        <p:spPr>
          <a:xfrm>
            <a:off x="6728603" y="1731196"/>
            <a:ext cx="3540957" cy="3619500"/>
          </a:xfrm>
          <a:prstGeom prst="rect">
            <a:avLst/>
          </a:prstGeom>
        </p:spPr>
      </p:pic>
    </p:spTree>
    <p:extLst>
      <p:ext uri="{BB962C8B-B14F-4D97-AF65-F5344CB8AC3E}">
        <p14:creationId xmlns:p14="http://schemas.microsoft.com/office/powerpoint/2010/main" val="982328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FA2C417-EC73-4FEA-A8AA-75B0BB5050B6}"/>
              </a:ext>
            </a:extLst>
          </p:cNvPr>
          <p:cNvSpPr>
            <a:spLocks noGrp="1"/>
          </p:cNvSpPr>
          <p:nvPr>
            <p:ph type="title"/>
          </p:nvPr>
        </p:nvSpPr>
        <p:spPr>
          <a:xfrm>
            <a:off x="477078" y="382385"/>
            <a:ext cx="10952922" cy="811415"/>
          </a:xfrm>
        </p:spPr>
        <p:txBody>
          <a:bodyPr/>
          <a:lstStyle/>
          <a:p>
            <a:r>
              <a:rPr lang="fi-FI" dirty="0"/>
              <a:t>Vakiolinkkityylien muuttaminen</a:t>
            </a:r>
          </a:p>
        </p:txBody>
      </p:sp>
      <p:sp>
        <p:nvSpPr>
          <p:cNvPr id="3" name="Sisällön paikkamerkki 2">
            <a:extLst>
              <a:ext uri="{FF2B5EF4-FFF2-40B4-BE49-F238E27FC236}">
                <a16:creationId xmlns:a16="http://schemas.microsoft.com/office/drawing/2014/main" id="{C5BE2A32-1A32-4EFA-A5D7-8B21DD19F1AA}"/>
              </a:ext>
            </a:extLst>
          </p:cNvPr>
          <p:cNvSpPr>
            <a:spLocks noGrp="1"/>
          </p:cNvSpPr>
          <p:nvPr>
            <p:ph sz="half" idx="1"/>
          </p:nvPr>
        </p:nvSpPr>
        <p:spPr>
          <a:xfrm>
            <a:off x="595901" y="1312333"/>
            <a:ext cx="5461999" cy="5335047"/>
          </a:xfrm>
        </p:spPr>
        <p:txBody>
          <a:bodyPr>
            <a:normAutofit lnSpcReduction="10000"/>
          </a:bodyPr>
          <a:lstStyle/>
          <a:p>
            <a:r>
              <a:rPr lang="fi-FI" dirty="0"/>
              <a:t>Kaikissa yleisimmissä selaimissa, kuten Chrome, Firefox, Safari jne., verkkosivujen linkeissä on alleviivaukset ja ne käyttävät selaimen oletuslinkkien värejä, jos et aseta tyylejä yksinomaan niille.</a:t>
            </a:r>
          </a:p>
          <a:p>
            <a:r>
              <a:rPr lang="fi-FI" dirty="0"/>
              <a:t>Oletuksena tekstilinkit näkyvät seuraavasti useimmissa selaimissa:</a:t>
            </a:r>
          </a:p>
          <a:p>
            <a:r>
              <a:rPr lang="fi-FI" dirty="0"/>
              <a:t>Vierailematon linkki alleviivattuna </a:t>
            </a:r>
            <a:r>
              <a:rPr lang="fi-FI" u="sng" dirty="0">
                <a:solidFill>
                  <a:srgbClr val="0070C0"/>
                </a:solidFill>
              </a:rPr>
              <a:t>sinisenä</a:t>
            </a:r>
            <a:r>
              <a:rPr lang="fi-FI" dirty="0"/>
              <a:t> tekstinä .</a:t>
            </a:r>
          </a:p>
          <a:p>
            <a:r>
              <a:rPr lang="fi-FI" dirty="0"/>
              <a:t>Vierailtu linkki alleviivattuna </a:t>
            </a:r>
            <a:r>
              <a:rPr lang="fi-FI" u="sng" dirty="0">
                <a:solidFill>
                  <a:srgbClr val="7030A0"/>
                </a:solidFill>
              </a:rPr>
              <a:t>violettina tekstinä</a:t>
            </a:r>
            <a:r>
              <a:rPr lang="fi-FI" dirty="0"/>
              <a:t>.</a:t>
            </a:r>
          </a:p>
          <a:p>
            <a:r>
              <a:rPr lang="fi-FI" dirty="0"/>
              <a:t>Aktiivinen linkki alleviivattuna </a:t>
            </a:r>
            <a:r>
              <a:rPr lang="fi-FI" u="sng" dirty="0">
                <a:solidFill>
                  <a:srgbClr val="FF0000"/>
                </a:solidFill>
              </a:rPr>
              <a:t>punaisena tekstinä</a:t>
            </a:r>
            <a:r>
              <a:rPr lang="fi-FI" dirty="0"/>
              <a:t>.</a:t>
            </a:r>
          </a:p>
          <a:p>
            <a:r>
              <a:rPr lang="fi-FI" dirty="0"/>
              <a:t>Linkin ulkoasu ei kuitenkaan muutu, jos </a:t>
            </a:r>
            <a:r>
              <a:rPr lang="fi-FI" dirty="0" err="1"/>
              <a:t>hover</a:t>
            </a:r>
            <a:r>
              <a:rPr lang="fi-FI" dirty="0"/>
              <a:t> tila on käytössä. Se pysyy sinisenä, violettina tai punaisena riippuen siitä, missä tilassa (eli vierailemattomassa, käydyssä tai aktiivisessa) ne ovat.</a:t>
            </a:r>
          </a:p>
          <a:p>
            <a:r>
              <a:rPr lang="fi-FI" dirty="0"/>
              <a:t>Katsotaan nyt, kuinka linkit mukautetaan ohittamalla sen oletustyyli.</a:t>
            </a:r>
          </a:p>
        </p:txBody>
      </p:sp>
      <p:sp>
        <p:nvSpPr>
          <p:cNvPr id="4" name="Sisällön paikkamerkki 3">
            <a:extLst>
              <a:ext uri="{FF2B5EF4-FFF2-40B4-BE49-F238E27FC236}">
                <a16:creationId xmlns:a16="http://schemas.microsoft.com/office/drawing/2014/main" id="{ADA034E5-329C-4A60-9CEF-BB41277DDFDF}"/>
              </a:ext>
            </a:extLst>
          </p:cNvPr>
          <p:cNvSpPr>
            <a:spLocks noGrp="1"/>
          </p:cNvSpPr>
          <p:nvPr>
            <p:ph sz="half" idx="2"/>
          </p:nvPr>
        </p:nvSpPr>
        <p:spPr>
          <a:xfrm>
            <a:off x="6412251" y="1193800"/>
            <a:ext cx="4800600" cy="3619500"/>
          </a:xfrm>
        </p:spPr>
        <p:txBody>
          <a:bodyPr>
            <a:normAutofit lnSpcReduction="10000"/>
          </a:bodyPr>
          <a:lstStyle/>
          <a:p>
            <a:r>
              <a:rPr lang="fi-FI" b="1" dirty="0"/>
              <a:t>Linkkien mukautetun värin asettaminen</a:t>
            </a:r>
          </a:p>
          <a:p>
            <a:r>
              <a:rPr lang="fi-FI" dirty="0"/>
              <a:t>Käytä vain CSS- </a:t>
            </a:r>
            <a:r>
              <a:rPr lang="fi-FI" dirty="0" err="1"/>
              <a:t>colo</a:t>
            </a:r>
            <a:r>
              <a:rPr lang="fi-FI" dirty="0"/>
              <a:t> rominaisuutta määrittääksesi haluamasi värin linkin eri tiloihin. Mutta kun valitset värejä, varmista, että käyttäjä pystyy selvästi erottamaan tavallisen tekstin ja linkit.</a:t>
            </a:r>
          </a:p>
        </p:txBody>
      </p:sp>
      <p:pic>
        <p:nvPicPr>
          <p:cNvPr id="5" name="Kuva 4">
            <a:extLst>
              <a:ext uri="{FF2B5EF4-FFF2-40B4-BE49-F238E27FC236}">
                <a16:creationId xmlns:a16="http://schemas.microsoft.com/office/drawing/2014/main" id="{568844DC-C381-4F5F-BAE7-01D5D0C8DABB}"/>
              </a:ext>
            </a:extLst>
          </p:cNvPr>
          <p:cNvPicPr>
            <a:picLocks noChangeAspect="1"/>
          </p:cNvPicPr>
          <p:nvPr/>
        </p:nvPicPr>
        <p:blipFill>
          <a:blip r:embed="rId2"/>
          <a:stretch>
            <a:fillRect/>
          </a:stretch>
        </p:blipFill>
        <p:spPr>
          <a:xfrm>
            <a:off x="6732059" y="2751137"/>
            <a:ext cx="3182408" cy="3673931"/>
          </a:xfrm>
          <a:prstGeom prst="rect">
            <a:avLst/>
          </a:prstGeom>
        </p:spPr>
      </p:pic>
    </p:spTree>
    <p:extLst>
      <p:ext uri="{BB962C8B-B14F-4D97-AF65-F5344CB8AC3E}">
        <p14:creationId xmlns:p14="http://schemas.microsoft.com/office/powerpoint/2010/main" val="3577699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FCB63D4-82C0-4694-AB6A-EF8B68491C5F}"/>
              </a:ext>
            </a:extLst>
          </p:cNvPr>
          <p:cNvSpPr>
            <a:spLocks noGrp="1"/>
          </p:cNvSpPr>
          <p:nvPr>
            <p:ph type="title"/>
          </p:nvPr>
        </p:nvSpPr>
        <p:spPr/>
        <p:txBody>
          <a:bodyPr>
            <a:normAutofit fontScale="90000"/>
          </a:bodyPr>
          <a:lstStyle/>
          <a:p>
            <a:r>
              <a:rPr lang="fi-FI" dirty="0"/>
              <a:t>Oletusalleviivauksen poistaminen linkeistä</a:t>
            </a:r>
            <a:br>
              <a:rPr lang="fi-FI" dirty="0"/>
            </a:br>
            <a:endParaRPr lang="fi-FI" dirty="0"/>
          </a:p>
        </p:txBody>
      </p:sp>
      <p:sp>
        <p:nvSpPr>
          <p:cNvPr id="3" name="Sisällön paikkamerkki 2">
            <a:extLst>
              <a:ext uri="{FF2B5EF4-FFF2-40B4-BE49-F238E27FC236}">
                <a16:creationId xmlns:a16="http://schemas.microsoft.com/office/drawing/2014/main" id="{35F90739-1FC4-4974-A3FD-EFE1BC7EA6F4}"/>
              </a:ext>
            </a:extLst>
          </p:cNvPr>
          <p:cNvSpPr>
            <a:spLocks noGrp="1"/>
          </p:cNvSpPr>
          <p:nvPr>
            <p:ph sz="half" idx="1"/>
          </p:nvPr>
        </p:nvSpPr>
        <p:spPr>
          <a:xfrm>
            <a:off x="1046680" y="1803115"/>
            <a:ext cx="4800600" cy="4092111"/>
          </a:xfrm>
        </p:spPr>
        <p:txBody>
          <a:bodyPr>
            <a:normAutofit/>
          </a:bodyPr>
          <a:lstStyle/>
          <a:p>
            <a:r>
              <a:rPr lang="fi-FI" sz="2000" dirty="0"/>
              <a:t>Jos et pidä linkkien oletusalleviivauksesta, voit käyttää CSS- </a:t>
            </a:r>
            <a:r>
              <a:rPr lang="fi-FI" sz="2000" dirty="0" err="1"/>
              <a:t>text-decoration</a:t>
            </a:r>
            <a:r>
              <a:rPr lang="fi-FI" sz="2000" dirty="0"/>
              <a:t> ominaisuutta päästäksesi eroon siitä. </a:t>
            </a:r>
          </a:p>
          <a:p>
            <a:r>
              <a:rPr lang="fi-FI" sz="2000" dirty="0"/>
              <a:t>Vaihtoehtoisesti voit käyttää muita </a:t>
            </a:r>
            <a:r>
              <a:rPr lang="fi-FI" sz="2000" dirty="0" err="1"/>
              <a:t>tyylityksiä</a:t>
            </a:r>
            <a:r>
              <a:rPr lang="fi-FI" sz="2000" dirty="0"/>
              <a:t> linkeissä, kuten taustaväriä, alareunaa, lihavoitua fonttia jne., jotta se erottuu hieman paremmin tavallisesta tekstistä.</a:t>
            </a:r>
          </a:p>
        </p:txBody>
      </p:sp>
      <p:pic>
        <p:nvPicPr>
          <p:cNvPr id="5" name="Sisällön paikkamerkki 4">
            <a:extLst>
              <a:ext uri="{FF2B5EF4-FFF2-40B4-BE49-F238E27FC236}">
                <a16:creationId xmlns:a16="http://schemas.microsoft.com/office/drawing/2014/main" id="{6E242F96-F271-4810-A4D4-C95B9440D744}"/>
              </a:ext>
            </a:extLst>
          </p:cNvPr>
          <p:cNvPicPr>
            <a:picLocks noGrp="1" noChangeAspect="1"/>
          </p:cNvPicPr>
          <p:nvPr>
            <p:ph sz="half" idx="2"/>
          </p:nvPr>
        </p:nvPicPr>
        <p:blipFill>
          <a:blip r:embed="rId2"/>
          <a:stretch>
            <a:fillRect/>
          </a:stretch>
        </p:blipFill>
        <p:spPr>
          <a:xfrm>
            <a:off x="6344722" y="2180166"/>
            <a:ext cx="4762500" cy="2171700"/>
          </a:xfrm>
          <a:prstGeom prst="rect">
            <a:avLst/>
          </a:prstGeom>
        </p:spPr>
      </p:pic>
    </p:spTree>
    <p:extLst>
      <p:ext uri="{BB962C8B-B14F-4D97-AF65-F5344CB8AC3E}">
        <p14:creationId xmlns:p14="http://schemas.microsoft.com/office/powerpoint/2010/main" val="329123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496B2DC-1FF1-4972-891F-6624B05333C8}"/>
              </a:ext>
            </a:extLst>
          </p:cNvPr>
          <p:cNvSpPr>
            <a:spLocks noGrp="1"/>
          </p:cNvSpPr>
          <p:nvPr>
            <p:ph type="title"/>
          </p:nvPr>
        </p:nvSpPr>
        <p:spPr/>
        <p:txBody>
          <a:bodyPr>
            <a:normAutofit fontScale="90000"/>
          </a:bodyPr>
          <a:lstStyle/>
          <a:p>
            <a:r>
              <a:rPr lang="fi-FI" dirty="0"/>
              <a:t>Tekstilinkkien saaminen näyttämään painikkeilta</a:t>
            </a:r>
            <a:br>
              <a:rPr lang="fi-FI" dirty="0"/>
            </a:br>
            <a:endParaRPr lang="fi-FI" dirty="0"/>
          </a:p>
        </p:txBody>
      </p:sp>
      <p:sp>
        <p:nvSpPr>
          <p:cNvPr id="3" name="Sisällön paikkamerkki 2">
            <a:extLst>
              <a:ext uri="{FF2B5EF4-FFF2-40B4-BE49-F238E27FC236}">
                <a16:creationId xmlns:a16="http://schemas.microsoft.com/office/drawing/2014/main" id="{42D12E93-FFDE-4D52-9529-45EABA6C1997}"/>
              </a:ext>
            </a:extLst>
          </p:cNvPr>
          <p:cNvSpPr>
            <a:spLocks noGrp="1"/>
          </p:cNvSpPr>
          <p:nvPr>
            <p:ph sz="half" idx="1"/>
          </p:nvPr>
        </p:nvSpPr>
        <p:spPr/>
        <p:txBody>
          <a:bodyPr>
            <a:normAutofit/>
          </a:bodyPr>
          <a:lstStyle/>
          <a:p>
            <a:r>
              <a:rPr lang="fi-FI" sz="2000" dirty="0"/>
              <a:t>Voit myös saada tavalliset tekstilinkit näyttämään painikkeelta </a:t>
            </a:r>
            <a:r>
              <a:rPr lang="fi-FI" sz="2000" dirty="0" err="1"/>
              <a:t>CSS:n</a:t>
            </a:r>
            <a:r>
              <a:rPr lang="fi-FI" sz="2000" dirty="0"/>
              <a:t> avulla. </a:t>
            </a:r>
          </a:p>
          <a:p>
            <a:r>
              <a:rPr lang="fi-FI" sz="2000" dirty="0"/>
              <a:t>Tätä varten meidän on käytettävä muutamia muita CSS-ominaisuuksia, kuten </a:t>
            </a:r>
            <a:r>
              <a:rPr lang="fi-FI" sz="2000" dirty="0" err="1"/>
              <a:t>background-color</a:t>
            </a:r>
            <a:r>
              <a:rPr lang="fi-FI" sz="2000" dirty="0"/>
              <a:t>, </a:t>
            </a:r>
            <a:r>
              <a:rPr lang="fi-FI" sz="2000" dirty="0" err="1"/>
              <a:t>border</a:t>
            </a:r>
            <a:r>
              <a:rPr lang="fi-FI" sz="2000" dirty="0"/>
              <a:t>, </a:t>
            </a:r>
            <a:r>
              <a:rPr lang="fi-FI" sz="2000" dirty="0" err="1"/>
              <a:t>display</a:t>
            </a:r>
            <a:r>
              <a:rPr lang="fi-FI" sz="2000" dirty="0"/>
              <a:t>, </a:t>
            </a:r>
            <a:r>
              <a:rPr lang="fi-FI" sz="2000" dirty="0" err="1"/>
              <a:t>padding</a:t>
            </a:r>
            <a:r>
              <a:rPr lang="fi-FI" sz="2000" dirty="0"/>
              <a:t> jne. </a:t>
            </a:r>
          </a:p>
        </p:txBody>
      </p:sp>
      <p:pic>
        <p:nvPicPr>
          <p:cNvPr id="6" name="Sisällön paikkamerkki 5">
            <a:extLst>
              <a:ext uri="{FF2B5EF4-FFF2-40B4-BE49-F238E27FC236}">
                <a16:creationId xmlns:a16="http://schemas.microsoft.com/office/drawing/2014/main" id="{C584F99D-BD53-4E98-A3FD-D05CE8D09D20}"/>
              </a:ext>
            </a:extLst>
          </p:cNvPr>
          <p:cNvPicPr>
            <a:picLocks noGrp="1" noChangeAspect="1"/>
          </p:cNvPicPr>
          <p:nvPr>
            <p:ph sz="half" idx="2"/>
          </p:nvPr>
        </p:nvPicPr>
        <p:blipFill>
          <a:blip r:embed="rId2"/>
          <a:stretch>
            <a:fillRect/>
          </a:stretch>
        </p:blipFill>
        <p:spPr>
          <a:xfrm>
            <a:off x="7721600" y="2345267"/>
            <a:ext cx="3788833" cy="3733800"/>
          </a:xfrm>
          <a:prstGeom prst="rect">
            <a:avLst/>
          </a:prstGeom>
        </p:spPr>
      </p:pic>
      <p:pic>
        <p:nvPicPr>
          <p:cNvPr id="5" name="Kuva 4">
            <a:extLst>
              <a:ext uri="{FF2B5EF4-FFF2-40B4-BE49-F238E27FC236}">
                <a16:creationId xmlns:a16="http://schemas.microsoft.com/office/drawing/2014/main" id="{591C2497-9ABE-45F4-AA50-1D946A9B5967}"/>
              </a:ext>
            </a:extLst>
          </p:cNvPr>
          <p:cNvPicPr>
            <a:picLocks noChangeAspect="1"/>
          </p:cNvPicPr>
          <p:nvPr/>
        </p:nvPicPr>
        <p:blipFill>
          <a:blip r:embed="rId3"/>
          <a:stretch>
            <a:fillRect/>
          </a:stretch>
        </p:blipFill>
        <p:spPr>
          <a:xfrm>
            <a:off x="8496828" y="1535642"/>
            <a:ext cx="2238375" cy="809625"/>
          </a:xfrm>
          <a:prstGeom prst="rect">
            <a:avLst/>
          </a:prstGeom>
        </p:spPr>
      </p:pic>
    </p:spTree>
    <p:extLst>
      <p:ext uri="{BB962C8B-B14F-4D97-AF65-F5344CB8AC3E}">
        <p14:creationId xmlns:p14="http://schemas.microsoft.com/office/powerpoint/2010/main" val="3951606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FFD59D7-9C13-4BD7-8746-9753AB0573D1}"/>
              </a:ext>
            </a:extLst>
          </p:cNvPr>
          <p:cNvSpPr>
            <a:spLocks noGrp="1"/>
          </p:cNvSpPr>
          <p:nvPr>
            <p:ph type="title"/>
          </p:nvPr>
        </p:nvSpPr>
        <p:spPr/>
        <p:txBody>
          <a:bodyPr/>
          <a:lstStyle/>
          <a:p>
            <a:r>
              <a:rPr lang="fi-FI" dirty="0"/>
              <a:t>14 </a:t>
            </a:r>
            <a:r>
              <a:rPr lang="fi-FI" dirty="0" err="1"/>
              <a:t>Pseudo</a:t>
            </a:r>
            <a:r>
              <a:rPr lang="fi-FI" dirty="0"/>
              <a:t> </a:t>
            </a:r>
            <a:r>
              <a:rPr lang="fi-FI" dirty="0" err="1"/>
              <a:t>class</a:t>
            </a:r>
            <a:r>
              <a:rPr lang="fi-FI" dirty="0"/>
              <a:t> and </a:t>
            </a:r>
            <a:r>
              <a:rPr lang="fi-FI" dirty="0" err="1"/>
              <a:t>elements</a:t>
            </a:r>
            <a:endParaRPr lang="fi-FI" dirty="0"/>
          </a:p>
        </p:txBody>
      </p:sp>
      <p:sp>
        <p:nvSpPr>
          <p:cNvPr id="3" name="Sisällön paikkamerkki 2">
            <a:extLst>
              <a:ext uri="{FF2B5EF4-FFF2-40B4-BE49-F238E27FC236}">
                <a16:creationId xmlns:a16="http://schemas.microsoft.com/office/drawing/2014/main" id="{FAEE2296-5395-4EC4-B2E5-85A5508BE85F}"/>
              </a:ext>
            </a:extLst>
          </p:cNvPr>
          <p:cNvSpPr>
            <a:spLocks noGrp="1"/>
          </p:cNvSpPr>
          <p:nvPr>
            <p:ph sz="quarter" idx="13"/>
          </p:nvPr>
        </p:nvSpPr>
        <p:spPr/>
        <p:txBody>
          <a:bodyPr>
            <a:normAutofit/>
          </a:bodyPr>
          <a:lstStyle/>
          <a:p>
            <a:pPr>
              <a:spcBef>
                <a:spcPts val="0"/>
              </a:spcBef>
              <a:spcAft>
                <a:spcPts val="0"/>
              </a:spcAft>
            </a:pPr>
            <a:r>
              <a:rPr lang="fi-FI" u="sng" dirty="0">
                <a:hlinkClick r:id="rId2"/>
              </a:rPr>
              <a:t>Pseudo-class</a:t>
            </a:r>
            <a:endParaRPr lang="fi-FI" dirty="0"/>
          </a:p>
          <a:p>
            <a:pPr>
              <a:spcBef>
                <a:spcPts val="0"/>
              </a:spcBef>
              <a:spcAft>
                <a:spcPts val="0"/>
              </a:spcAft>
            </a:pPr>
            <a:r>
              <a:rPr lang="fi-FI" u="sng" dirty="0">
                <a:hlinkClick r:id="rId3"/>
              </a:rPr>
              <a:t>Pseudo-class — target</a:t>
            </a:r>
            <a:endParaRPr lang="fi-FI" dirty="0"/>
          </a:p>
          <a:p>
            <a:pPr>
              <a:spcBef>
                <a:spcPts val="0"/>
              </a:spcBef>
              <a:spcAft>
                <a:spcPts val="0"/>
              </a:spcAft>
            </a:pPr>
            <a:r>
              <a:rPr lang="fi-FI" u="sng" dirty="0">
                <a:hlinkClick r:id="rId4"/>
              </a:rPr>
              <a:t>Pseudo-class — language</a:t>
            </a:r>
            <a:endParaRPr lang="fi-FI" dirty="0"/>
          </a:p>
          <a:p>
            <a:pPr>
              <a:spcBef>
                <a:spcPts val="0"/>
              </a:spcBef>
              <a:spcAft>
                <a:spcPts val="0"/>
              </a:spcAft>
            </a:pPr>
            <a:r>
              <a:rPr lang="fi-FI" u="sng" dirty="0">
                <a:hlinkClick r:id="rId5"/>
              </a:rPr>
              <a:t>Pseudo-class — enabled/disabled</a:t>
            </a:r>
            <a:endParaRPr lang="fi-FI" dirty="0"/>
          </a:p>
          <a:p>
            <a:pPr>
              <a:spcBef>
                <a:spcPts val="0"/>
              </a:spcBef>
              <a:spcAft>
                <a:spcPts val="0"/>
              </a:spcAft>
            </a:pPr>
            <a:r>
              <a:rPr lang="fi-FI" u="sng" dirty="0">
                <a:hlinkClick r:id="rId6"/>
              </a:rPr>
              <a:t>Pseudo-class — checked</a:t>
            </a:r>
            <a:endParaRPr lang="fi-FI" dirty="0"/>
          </a:p>
          <a:p>
            <a:pPr>
              <a:spcBef>
                <a:spcPts val="0"/>
              </a:spcBef>
              <a:spcAft>
                <a:spcPts val="0"/>
              </a:spcAft>
            </a:pPr>
            <a:r>
              <a:rPr lang="fi-FI" u="sng" dirty="0">
                <a:hlinkClick r:id="rId7"/>
              </a:rPr>
              <a:t>Pseudo-class — negation</a:t>
            </a:r>
            <a:endParaRPr lang="fi-FI" dirty="0"/>
          </a:p>
          <a:p>
            <a:pPr>
              <a:spcBef>
                <a:spcPts val="0"/>
              </a:spcBef>
              <a:spcAft>
                <a:spcPts val="0"/>
              </a:spcAft>
            </a:pPr>
            <a:r>
              <a:rPr lang="en-US" u="sng" dirty="0">
                <a:hlinkClick r:id="rId8"/>
              </a:rPr>
              <a:t>Pseudo-class — nth-child</a:t>
            </a:r>
            <a:r>
              <a:rPr lang="fi-FI" u="sng" dirty="0">
                <a:hlinkClick r:id="rId8"/>
              </a:rPr>
              <a:t> </a:t>
            </a:r>
            <a:r>
              <a:rPr lang="en-US" u="sng" dirty="0">
                <a:hlinkClick r:id="rId8"/>
              </a:rPr>
              <a:t>alternating</a:t>
            </a:r>
            <a:r>
              <a:rPr lang="fi-FI" u="sng" dirty="0">
                <a:hlinkClick r:id="rId8"/>
              </a:rPr>
              <a:t> </a:t>
            </a:r>
            <a:r>
              <a:rPr lang="en-US" u="sng" dirty="0">
                <a:hlinkClick r:id="rId8"/>
              </a:rPr>
              <a:t>rows (odd/even)</a:t>
            </a:r>
            <a:endParaRPr lang="fi-FI" dirty="0"/>
          </a:p>
          <a:p>
            <a:pPr>
              <a:spcBef>
                <a:spcPts val="0"/>
              </a:spcBef>
              <a:spcAft>
                <a:spcPts val="0"/>
              </a:spcAft>
            </a:pPr>
            <a:r>
              <a:rPr lang="en-US" u="sng" dirty="0">
                <a:hlinkClick r:id="rId9"/>
              </a:rPr>
              <a:t>Pseudo-class — nth-child</a:t>
            </a:r>
            <a:r>
              <a:rPr lang="fi-FI" u="sng" dirty="0">
                <a:hlinkClick r:id="rId9"/>
              </a:rPr>
              <a:t> </a:t>
            </a:r>
            <a:r>
              <a:rPr lang="en-US" u="sng" dirty="0">
                <a:hlinkClick r:id="rId9"/>
              </a:rPr>
              <a:t>alternating</a:t>
            </a:r>
            <a:r>
              <a:rPr lang="fi-FI" u="sng" dirty="0">
                <a:hlinkClick r:id="rId9"/>
              </a:rPr>
              <a:t> </a:t>
            </a:r>
            <a:r>
              <a:rPr lang="en-US" u="sng" dirty="0">
                <a:hlinkClick r:id="rId9"/>
              </a:rPr>
              <a:t>three</a:t>
            </a:r>
            <a:r>
              <a:rPr lang="fi-FI" u="sng" dirty="0">
                <a:hlinkClick r:id="rId9"/>
              </a:rPr>
              <a:t> </a:t>
            </a:r>
            <a:r>
              <a:rPr lang="en-US" u="sng" dirty="0">
                <a:hlinkClick r:id="rId9"/>
              </a:rPr>
              <a:t>rows</a:t>
            </a:r>
            <a:endParaRPr lang="fi-FI" dirty="0"/>
          </a:p>
          <a:p>
            <a:pPr>
              <a:spcBef>
                <a:spcPts val="0"/>
              </a:spcBef>
              <a:spcAft>
                <a:spcPts val="0"/>
              </a:spcAft>
            </a:pPr>
            <a:r>
              <a:rPr lang="en-US" u="sng" dirty="0">
                <a:hlinkClick r:id="rId10"/>
              </a:rPr>
              <a:t>Pseudo-class — nth-child (specific</a:t>
            </a:r>
            <a:r>
              <a:rPr lang="fi-FI" u="sng" dirty="0">
                <a:hlinkClick r:id="rId10"/>
              </a:rPr>
              <a:t> </a:t>
            </a:r>
            <a:r>
              <a:rPr lang="en-US" u="sng" dirty="0">
                <a:hlinkClick r:id="rId10"/>
              </a:rPr>
              <a:t>child)</a:t>
            </a:r>
            <a:endParaRPr lang="fi-FI" dirty="0"/>
          </a:p>
          <a:p>
            <a:pPr>
              <a:spcBef>
                <a:spcPts val="0"/>
              </a:spcBef>
              <a:spcAft>
                <a:spcPts val="0"/>
              </a:spcAft>
            </a:pPr>
            <a:r>
              <a:rPr lang="fi-FI" u="sng" dirty="0">
                <a:hlinkClick r:id="rId11"/>
              </a:rPr>
              <a:t>Pseudo-class — first-child</a:t>
            </a:r>
            <a:endParaRPr lang="fi-FI" dirty="0"/>
          </a:p>
          <a:p>
            <a:pPr>
              <a:spcBef>
                <a:spcPts val="0"/>
              </a:spcBef>
              <a:spcAft>
                <a:spcPts val="0"/>
              </a:spcAft>
            </a:pPr>
            <a:r>
              <a:rPr lang="fi-FI" u="sng" dirty="0">
                <a:hlinkClick r:id="rId12"/>
              </a:rPr>
              <a:t>Pseudo-class — last-child</a:t>
            </a:r>
            <a:endParaRPr lang="fi-FI" dirty="0"/>
          </a:p>
          <a:p>
            <a:pPr>
              <a:spcBef>
                <a:spcPts val="0"/>
              </a:spcBef>
              <a:spcAft>
                <a:spcPts val="0"/>
              </a:spcAft>
            </a:pPr>
            <a:r>
              <a:rPr lang="fi-FI" u="sng" dirty="0">
                <a:hlinkClick r:id="rId13"/>
              </a:rPr>
              <a:t>Pseudo-class — nth-last-child</a:t>
            </a:r>
            <a:endParaRPr lang="fi-FI" dirty="0"/>
          </a:p>
          <a:p>
            <a:pPr>
              <a:spcBef>
                <a:spcPts val="0"/>
              </a:spcBef>
              <a:spcAft>
                <a:spcPts val="0"/>
              </a:spcAft>
            </a:pPr>
            <a:r>
              <a:rPr lang="en-US" u="sng" dirty="0">
                <a:hlinkClick r:id="rId14"/>
              </a:rPr>
              <a:t>Pseudo-class — nth-last-child</a:t>
            </a:r>
            <a:r>
              <a:rPr lang="fi-FI" u="sng" dirty="0">
                <a:hlinkClick r:id="rId14"/>
              </a:rPr>
              <a:t> </a:t>
            </a:r>
            <a:r>
              <a:rPr lang="en-US" u="sng" dirty="0">
                <a:hlinkClick r:id="rId14"/>
              </a:rPr>
              <a:t>alternating</a:t>
            </a:r>
            <a:r>
              <a:rPr lang="fi-FI" u="sng" dirty="0">
                <a:hlinkClick r:id="rId14"/>
              </a:rPr>
              <a:t> </a:t>
            </a:r>
            <a:r>
              <a:rPr lang="en-US" u="sng" dirty="0">
                <a:hlinkClick r:id="rId14"/>
              </a:rPr>
              <a:t>rows (odd/even)</a:t>
            </a:r>
            <a:endParaRPr lang="fi-FI" dirty="0"/>
          </a:p>
          <a:p>
            <a:pPr>
              <a:spcBef>
                <a:spcPts val="0"/>
              </a:spcBef>
              <a:spcAft>
                <a:spcPts val="0"/>
              </a:spcAft>
            </a:pPr>
            <a:r>
              <a:rPr lang="fi-FI" u="sng" dirty="0">
                <a:hlinkClick r:id="rId15"/>
              </a:rPr>
              <a:t>Pseudo-class — nth-of-type</a:t>
            </a:r>
            <a:endParaRPr lang="fi-FI" dirty="0"/>
          </a:p>
          <a:p>
            <a:pPr>
              <a:spcBef>
                <a:spcPts val="0"/>
              </a:spcBef>
              <a:spcAft>
                <a:spcPts val="0"/>
              </a:spcAft>
            </a:pPr>
            <a:r>
              <a:rPr lang="en-US" u="sng" dirty="0">
                <a:hlinkClick r:id="rId16"/>
              </a:rPr>
              <a:t>Pseudo-class — nth-of-type</a:t>
            </a:r>
            <a:r>
              <a:rPr lang="fi-FI" u="sng" dirty="0">
                <a:hlinkClick r:id="rId16"/>
              </a:rPr>
              <a:t> </a:t>
            </a:r>
            <a:r>
              <a:rPr lang="en-US" u="sng" dirty="0">
                <a:hlinkClick r:id="rId16"/>
              </a:rPr>
              <a:t>alternating</a:t>
            </a:r>
            <a:r>
              <a:rPr lang="fi-FI" u="sng" dirty="0">
                <a:hlinkClick r:id="rId16"/>
              </a:rPr>
              <a:t> </a:t>
            </a:r>
            <a:r>
              <a:rPr lang="en-US" u="sng" dirty="0">
                <a:hlinkClick r:id="rId16"/>
              </a:rPr>
              <a:t>odd/even</a:t>
            </a:r>
            <a:r>
              <a:rPr lang="fi-FI" u="sng" dirty="0">
                <a:hlinkClick r:id="rId16"/>
              </a:rPr>
              <a:t> </a:t>
            </a:r>
            <a:r>
              <a:rPr lang="en-US" u="sng" dirty="0">
                <a:hlinkClick r:id="rId16"/>
              </a:rPr>
              <a:t>images</a:t>
            </a:r>
            <a:endParaRPr lang="fi-FI" dirty="0"/>
          </a:p>
          <a:p>
            <a:pPr>
              <a:spcBef>
                <a:spcPts val="0"/>
              </a:spcBef>
              <a:spcAft>
                <a:spcPts val="0"/>
              </a:spcAft>
            </a:pPr>
            <a:r>
              <a:rPr lang="en-US" u="sng" dirty="0">
                <a:hlinkClick r:id="rId17"/>
              </a:rPr>
              <a:t>Pseudo-class — nth-of-type</a:t>
            </a:r>
            <a:r>
              <a:rPr lang="fi-FI" u="sng" dirty="0">
                <a:hlinkClick r:id="rId17"/>
              </a:rPr>
              <a:t> </a:t>
            </a:r>
            <a:r>
              <a:rPr lang="en-US" u="sng" dirty="0">
                <a:hlinkClick r:id="rId17"/>
              </a:rPr>
              <a:t>alternating</a:t>
            </a:r>
            <a:r>
              <a:rPr lang="fi-FI" u="sng" dirty="0">
                <a:hlinkClick r:id="rId17"/>
              </a:rPr>
              <a:t> </a:t>
            </a:r>
            <a:r>
              <a:rPr lang="en-US" u="sng" dirty="0">
                <a:hlinkClick r:id="rId17"/>
              </a:rPr>
              <a:t>three</a:t>
            </a:r>
            <a:r>
              <a:rPr lang="fi-FI" u="sng" dirty="0">
                <a:hlinkClick r:id="rId17"/>
              </a:rPr>
              <a:t> </a:t>
            </a:r>
            <a:r>
              <a:rPr lang="en-US" u="sng" dirty="0">
                <a:hlinkClick r:id="rId17"/>
              </a:rPr>
              <a:t>images</a:t>
            </a:r>
            <a:endParaRPr lang="fi-FI" dirty="0"/>
          </a:p>
          <a:p>
            <a:pPr>
              <a:spcBef>
                <a:spcPts val="0"/>
              </a:spcBef>
              <a:spcAft>
                <a:spcPts val="0"/>
              </a:spcAft>
            </a:pPr>
            <a:endParaRPr lang="fi-FI" dirty="0"/>
          </a:p>
        </p:txBody>
      </p:sp>
      <p:sp>
        <p:nvSpPr>
          <p:cNvPr id="4" name="Sisällön paikkamerkki 3">
            <a:extLst>
              <a:ext uri="{FF2B5EF4-FFF2-40B4-BE49-F238E27FC236}">
                <a16:creationId xmlns:a16="http://schemas.microsoft.com/office/drawing/2014/main" id="{04A4F073-7DD6-4286-8239-4719C001F6CE}"/>
              </a:ext>
            </a:extLst>
          </p:cNvPr>
          <p:cNvSpPr>
            <a:spLocks noGrp="1"/>
          </p:cNvSpPr>
          <p:nvPr>
            <p:ph sz="quarter" idx="14"/>
          </p:nvPr>
        </p:nvSpPr>
        <p:spPr/>
        <p:txBody>
          <a:bodyPr>
            <a:normAutofit/>
          </a:bodyPr>
          <a:lstStyle/>
          <a:p>
            <a:pPr>
              <a:spcBef>
                <a:spcPts val="0"/>
              </a:spcBef>
              <a:spcAft>
                <a:spcPts val="0"/>
              </a:spcAft>
            </a:pPr>
            <a:r>
              <a:rPr lang="en-US" u="sng" dirty="0">
                <a:hlinkClick r:id="rId18"/>
              </a:rPr>
              <a:t>Pseudo-class — nth-last-of-type</a:t>
            </a:r>
            <a:endParaRPr lang="fi-FI" dirty="0"/>
          </a:p>
          <a:p>
            <a:pPr>
              <a:spcBef>
                <a:spcPts val="0"/>
              </a:spcBef>
              <a:spcAft>
                <a:spcPts val="0"/>
              </a:spcAft>
            </a:pPr>
            <a:r>
              <a:rPr lang="en-US" u="sng" dirty="0">
                <a:hlinkClick r:id="rId19"/>
              </a:rPr>
              <a:t>Pseudo-class — nth-last-of-type</a:t>
            </a:r>
            <a:r>
              <a:rPr lang="fi-FI" u="sng" dirty="0">
                <a:hlinkClick r:id="rId19"/>
              </a:rPr>
              <a:t> </a:t>
            </a:r>
            <a:r>
              <a:rPr lang="en-US" u="sng" dirty="0">
                <a:hlinkClick r:id="rId19"/>
              </a:rPr>
              <a:t>alternating</a:t>
            </a:r>
            <a:r>
              <a:rPr lang="fi-FI" u="sng" dirty="0">
                <a:hlinkClick r:id="rId19"/>
              </a:rPr>
              <a:t> </a:t>
            </a:r>
            <a:r>
              <a:rPr lang="en-US" u="sng" dirty="0">
                <a:hlinkClick r:id="rId19"/>
              </a:rPr>
              <a:t>odd/even</a:t>
            </a:r>
            <a:r>
              <a:rPr lang="fi-FI" u="sng" dirty="0">
                <a:hlinkClick r:id="rId19"/>
              </a:rPr>
              <a:t> </a:t>
            </a:r>
            <a:r>
              <a:rPr lang="en-US" u="sng" dirty="0">
                <a:hlinkClick r:id="rId19"/>
              </a:rPr>
              <a:t>images</a:t>
            </a:r>
            <a:endParaRPr lang="fi-FI" dirty="0"/>
          </a:p>
          <a:p>
            <a:pPr>
              <a:spcBef>
                <a:spcPts val="0"/>
              </a:spcBef>
              <a:spcAft>
                <a:spcPts val="0"/>
              </a:spcAft>
            </a:pPr>
            <a:r>
              <a:rPr lang="en-US" u="sng" dirty="0">
                <a:hlinkClick r:id="rId20"/>
              </a:rPr>
              <a:t>Pseudo-class — nth-last-of-type</a:t>
            </a:r>
            <a:r>
              <a:rPr lang="fi-FI" u="sng" dirty="0">
                <a:hlinkClick r:id="rId20"/>
              </a:rPr>
              <a:t> </a:t>
            </a:r>
            <a:r>
              <a:rPr lang="en-US" u="sng" dirty="0">
                <a:hlinkClick r:id="rId20"/>
              </a:rPr>
              <a:t>alternating</a:t>
            </a:r>
            <a:r>
              <a:rPr lang="fi-FI" u="sng" dirty="0">
                <a:hlinkClick r:id="rId20"/>
              </a:rPr>
              <a:t> </a:t>
            </a:r>
            <a:r>
              <a:rPr lang="en-US" u="sng" dirty="0">
                <a:hlinkClick r:id="rId20"/>
              </a:rPr>
              <a:t>three</a:t>
            </a:r>
            <a:r>
              <a:rPr lang="fi-FI" u="sng" dirty="0">
                <a:hlinkClick r:id="rId20"/>
              </a:rPr>
              <a:t> </a:t>
            </a:r>
            <a:r>
              <a:rPr lang="en-US" u="sng" dirty="0">
                <a:hlinkClick r:id="rId20"/>
              </a:rPr>
              <a:t>images</a:t>
            </a:r>
            <a:endParaRPr lang="fi-FI" dirty="0"/>
          </a:p>
          <a:p>
            <a:pPr>
              <a:spcBef>
                <a:spcPts val="0"/>
              </a:spcBef>
              <a:spcAft>
                <a:spcPts val="0"/>
              </a:spcAft>
            </a:pPr>
            <a:r>
              <a:rPr lang="fi-FI" u="sng" dirty="0">
                <a:hlinkClick r:id="rId21"/>
              </a:rPr>
              <a:t>Pseudo-</a:t>
            </a:r>
            <a:r>
              <a:rPr lang="fi-FI" u="sng" dirty="0" err="1">
                <a:hlinkClick r:id="rId21"/>
              </a:rPr>
              <a:t>class</a:t>
            </a:r>
            <a:r>
              <a:rPr lang="fi-FI" u="sng" dirty="0">
                <a:hlinkClick r:id="rId21"/>
              </a:rPr>
              <a:t> — </a:t>
            </a:r>
            <a:r>
              <a:rPr lang="fi-FI" u="sng" dirty="0" err="1">
                <a:hlinkClick r:id="rId21"/>
              </a:rPr>
              <a:t>first</a:t>
            </a:r>
            <a:r>
              <a:rPr lang="fi-FI" u="sng" dirty="0">
                <a:hlinkClick r:id="rId21"/>
              </a:rPr>
              <a:t>-of-</a:t>
            </a:r>
            <a:r>
              <a:rPr lang="fi-FI" u="sng" dirty="0" err="1">
                <a:hlinkClick r:id="rId21"/>
              </a:rPr>
              <a:t>type</a:t>
            </a:r>
            <a:endParaRPr lang="fi-FI" dirty="0"/>
          </a:p>
          <a:p>
            <a:pPr>
              <a:spcBef>
                <a:spcPts val="0"/>
              </a:spcBef>
              <a:spcAft>
                <a:spcPts val="0"/>
              </a:spcAft>
            </a:pPr>
            <a:r>
              <a:rPr lang="fi-FI" u="sng" dirty="0">
                <a:hlinkClick r:id="rId22"/>
              </a:rPr>
              <a:t>Pseudo-</a:t>
            </a:r>
            <a:r>
              <a:rPr lang="fi-FI" u="sng" dirty="0" err="1">
                <a:hlinkClick r:id="rId22"/>
              </a:rPr>
              <a:t>class</a:t>
            </a:r>
            <a:r>
              <a:rPr lang="fi-FI" u="sng" dirty="0">
                <a:hlinkClick r:id="rId22"/>
              </a:rPr>
              <a:t> — </a:t>
            </a:r>
            <a:r>
              <a:rPr lang="fi-FI" u="sng" dirty="0" err="1">
                <a:hlinkClick r:id="rId22"/>
              </a:rPr>
              <a:t>last</a:t>
            </a:r>
            <a:r>
              <a:rPr lang="fi-FI" u="sng" dirty="0">
                <a:hlinkClick r:id="rId22"/>
              </a:rPr>
              <a:t>-of-</a:t>
            </a:r>
            <a:r>
              <a:rPr lang="fi-FI" u="sng" dirty="0" err="1">
                <a:hlinkClick r:id="rId22"/>
              </a:rPr>
              <a:t>type</a:t>
            </a:r>
            <a:endParaRPr lang="fi-FI" dirty="0"/>
          </a:p>
          <a:p>
            <a:pPr>
              <a:spcBef>
                <a:spcPts val="0"/>
              </a:spcBef>
              <a:spcAft>
                <a:spcPts val="0"/>
              </a:spcAft>
            </a:pPr>
            <a:r>
              <a:rPr lang="fi-FI" u="sng" dirty="0">
                <a:hlinkClick r:id="rId23"/>
              </a:rPr>
              <a:t>Pseudo-</a:t>
            </a:r>
            <a:r>
              <a:rPr lang="fi-FI" u="sng" dirty="0" err="1">
                <a:hlinkClick r:id="rId23"/>
              </a:rPr>
              <a:t>class</a:t>
            </a:r>
            <a:r>
              <a:rPr lang="fi-FI" u="sng" dirty="0">
                <a:hlinkClick r:id="rId23"/>
              </a:rPr>
              <a:t> — </a:t>
            </a:r>
            <a:r>
              <a:rPr lang="fi-FI" u="sng" dirty="0" err="1">
                <a:hlinkClick r:id="rId23"/>
              </a:rPr>
              <a:t>only-child</a:t>
            </a:r>
            <a:endParaRPr lang="fi-FI" dirty="0"/>
          </a:p>
          <a:p>
            <a:pPr>
              <a:spcBef>
                <a:spcPts val="0"/>
              </a:spcBef>
              <a:spcAft>
                <a:spcPts val="0"/>
              </a:spcAft>
            </a:pPr>
            <a:r>
              <a:rPr lang="fi-FI" u="sng" dirty="0">
                <a:hlinkClick r:id="rId24"/>
              </a:rPr>
              <a:t>Pseudo-</a:t>
            </a:r>
            <a:r>
              <a:rPr lang="fi-FI" u="sng" dirty="0" err="1">
                <a:hlinkClick r:id="rId24"/>
              </a:rPr>
              <a:t>class</a:t>
            </a:r>
            <a:r>
              <a:rPr lang="fi-FI" u="sng" dirty="0">
                <a:hlinkClick r:id="rId24"/>
              </a:rPr>
              <a:t> — </a:t>
            </a:r>
            <a:r>
              <a:rPr lang="fi-FI" u="sng" dirty="0" err="1">
                <a:hlinkClick r:id="rId24"/>
              </a:rPr>
              <a:t>only</a:t>
            </a:r>
            <a:r>
              <a:rPr lang="fi-FI" u="sng" dirty="0">
                <a:hlinkClick r:id="rId24"/>
              </a:rPr>
              <a:t>-of-</a:t>
            </a:r>
            <a:r>
              <a:rPr lang="fi-FI" u="sng" dirty="0" err="1">
                <a:hlinkClick r:id="rId24"/>
              </a:rPr>
              <a:t>type</a:t>
            </a:r>
            <a:endParaRPr lang="fi-FI" dirty="0"/>
          </a:p>
          <a:p>
            <a:pPr>
              <a:spcBef>
                <a:spcPts val="0"/>
              </a:spcBef>
              <a:spcAft>
                <a:spcPts val="0"/>
              </a:spcAft>
            </a:pPr>
            <a:r>
              <a:rPr lang="fi-FI" u="sng" dirty="0">
                <a:hlinkClick r:id="rId25"/>
              </a:rPr>
              <a:t>Pseudo-</a:t>
            </a:r>
            <a:r>
              <a:rPr lang="fi-FI" u="sng" dirty="0" err="1">
                <a:hlinkClick r:id="rId25"/>
              </a:rPr>
              <a:t>class</a:t>
            </a:r>
            <a:r>
              <a:rPr lang="fi-FI" u="sng" dirty="0">
                <a:hlinkClick r:id="rId25"/>
              </a:rPr>
              <a:t> — </a:t>
            </a:r>
            <a:r>
              <a:rPr lang="fi-FI" u="sng" dirty="0" err="1">
                <a:hlinkClick r:id="rId25"/>
              </a:rPr>
              <a:t>empty</a:t>
            </a:r>
            <a:endParaRPr lang="fi-FI" dirty="0"/>
          </a:p>
          <a:p>
            <a:pPr>
              <a:spcBef>
                <a:spcPts val="0"/>
              </a:spcBef>
              <a:spcAft>
                <a:spcPts val="0"/>
              </a:spcAft>
            </a:pPr>
            <a:r>
              <a:rPr lang="fi-FI" u="sng" dirty="0">
                <a:hlinkClick r:id="rId26"/>
              </a:rPr>
              <a:t>Pseudo-</a:t>
            </a:r>
            <a:r>
              <a:rPr lang="fi-FI" u="sng" dirty="0" err="1">
                <a:hlinkClick r:id="rId26"/>
              </a:rPr>
              <a:t>class</a:t>
            </a:r>
            <a:r>
              <a:rPr lang="fi-FI" u="sng" dirty="0">
                <a:hlinkClick r:id="rId26"/>
              </a:rPr>
              <a:t> — </a:t>
            </a:r>
            <a:r>
              <a:rPr lang="fi-FI" u="sng" dirty="0" err="1">
                <a:hlinkClick r:id="rId26"/>
              </a:rPr>
              <a:t>adjacent</a:t>
            </a:r>
            <a:r>
              <a:rPr lang="fi-FI" u="sng" dirty="0">
                <a:hlinkClick r:id="rId26"/>
              </a:rPr>
              <a:t> </a:t>
            </a:r>
            <a:r>
              <a:rPr lang="fi-FI" u="sng" dirty="0" err="1">
                <a:hlinkClick r:id="rId26"/>
              </a:rPr>
              <a:t>sibling</a:t>
            </a:r>
            <a:r>
              <a:rPr lang="fi-FI" u="sng" dirty="0">
                <a:hlinkClick r:id="rId26"/>
              </a:rPr>
              <a:t> </a:t>
            </a:r>
            <a:r>
              <a:rPr lang="fi-FI" u="sng" dirty="0" err="1">
                <a:hlinkClick r:id="rId26"/>
              </a:rPr>
              <a:t>combinator</a:t>
            </a:r>
            <a:endParaRPr lang="fi-FI" dirty="0"/>
          </a:p>
          <a:p>
            <a:pPr>
              <a:spcBef>
                <a:spcPts val="0"/>
              </a:spcBef>
              <a:spcAft>
                <a:spcPts val="0"/>
              </a:spcAft>
            </a:pPr>
            <a:r>
              <a:rPr lang="fi-FI" u="sng" dirty="0">
                <a:hlinkClick r:id="rId27"/>
              </a:rPr>
              <a:t>Pseudo-</a:t>
            </a:r>
            <a:r>
              <a:rPr lang="fi-FI" u="sng" dirty="0" err="1">
                <a:hlinkClick r:id="rId27"/>
              </a:rPr>
              <a:t>element</a:t>
            </a:r>
            <a:r>
              <a:rPr lang="fi-FI" u="sng" dirty="0">
                <a:hlinkClick r:id="rId27"/>
              </a:rPr>
              <a:t> — </a:t>
            </a:r>
            <a:r>
              <a:rPr lang="fi-FI" u="sng" dirty="0" err="1">
                <a:hlinkClick r:id="rId27"/>
              </a:rPr>
              <a:t>first-line</a:t>
            </a:r>
            <a:endParaRPr lang="fi-FI" dirty="0"/>
          </a:p>
          <a:p>
            <a:pPr>
              <a:spcBef>
                <a:spcPts val="0"/>
              </a:spcBef>
              <a:spcAft>
                <a:spcPts val="0"/>
              </a:spcAft>
            </a:pPr>
            <a:r>
              <a:rPr lang="fi-FI" u="sng" dirty="0">
                <a:hlinkClick r:id="rId28"/>
              </a:rPr>
              <a:t>Pseudo-</a:t>
            </a:r>
            <a:r>
              <a:rPr lang="fi-FI" u="sng" dirty="0" err="1">
                <a:hlinkClick r:id="rId28"/>
              </a:rPr>
              <a:t>element</a:t>
            </a:r>
            <a:r>
              <a:rPr lang="fi-FI" u="sng" dirty="0">
                <a:hlinkClick r:id="rId28"/>
              </a:rPr>
              <a:t> — </a:t>
            </a:r>
            <a:r>
              <a:rPr lang="fi-FI" u="sng" dirty="0" err="1">
                <a:hlinkClick r:id="rId28"/>
              </a:rPr>
              <a:t>first-letter</a:t>
            </a:r>
            <a:endParaRPr lang="fi-FI" dirty="0"/>
          </a:p>
          <a:p>
            <a:pPr>
              <a:spcBef>
                <a:spcPts val="0"/>
              </a:spcBef>
              <a:spcAft>
                <a:spcPts val="0"/>
              </a:spcAft>
            </a:pPr>
            <a:r>
              <a:rPr lang="fi-FI" u="sng" dirty="0">
                <a:hlinkClick r:id="rId29"/>
              </a:rPr>
              <a:t>Pseudo-</a:t>
            </a:r>
            <a:r>
              <a:rPr lang="fi-FI" u="sng" dirty="0" err="1">
                <a:hlinkClick r:id="rId29"/>
              </a:rPr>
              <a:t>element</a:t>
            </a:r>
            <a:r>
              <a:rPr lang="fi-FI" u="sng" dirty="0">
                <a:hlinkClick r:id="rId29"/>
              </a:rPr>
              <a:t> — </a:t>
            </a:r>
            <a:r>
              <a:rPr lang="fi-FI" u="sng" dirty="0" err="1">
                <a:hlinkClick r:id="rId29"/>
              </a:rPr>
              <a:t>before</a:t>
            </a:r>
            <a:r>
              <a:rPr lang="fi-FI" u="sng" dirty="0">
                <a:hlinkClick r:id="rId29"/>
              </a:rPr>
              <a:t> (</a:t>
            </a:r>
            <a:r>
              <a:rPr lang="fi-FI" u="sng" dirty="0" err="1">
                <a:hlinkClick r:id="rId29"/>
              </a:rPr>
              <a:t>unicode</a:t>
            </a:r>
            <a:r>
              <a:rPr lang="fi-FI" u="sng" dirty="0">
                <a:hlinkClick r:id="rId29"/>
              </a:rPr>
              <a:t>)</a:t>
            </a:r>
            <a:endParaRPr lang="fi-FI" dirty="0"/>
          </a:p>
          <a:p>
            <a:pPr>
              <a:spcBef>
                <a:spcPts val="0"/>
              </a:spcBef>
              <a:spcAft>
                <a:spcPts val="0"/>
              </a:spcAft>
            </a:pPr>
            <a:r>
              <a:rPr lang="fi-FI" u="sng" dirty="0">
                <a:hlinkClick r:id="rId30"/>
              </a:rPr>
              <a:t>Pseudo-</a:t>
            </a:r>
            <a:r>
              <a:rPr lang="fi-FI" u="sng" dirty="0" err="1">
                <a:hlinkClick r:id="rId30"/>
              </a:rPr>
              <a:t>element</a:t>
            </a:r>
            <a:r>
              <a:rPr lang="fi-FI" u="sng" dirty="0">
                <a:hlinkClick r:id="rId30"/>
              </a:rPr>
              <a:t> — </a:t>
            </a:r>
            <a:r>
              <a:rPr lang="fi-FI" u="sng" dirty="0" err="1">
                <a:hlinkClick r:id="rId30"/>
              </a:rPr>
              <a:t>after</a:t>
            </a:r>
            <a:r>
              <a:rPr lang="fi-FI" u="sng" dirty="0">
                <a:hlinkClick r:id="rId30"/>
              </a:rPr>
              <a:t> (</a:t>
            </a:r>
            <a:r>
              <a:rPr lang="fi-FI" u="sng" dirty="0" err="1">
                <a:hlinkClick r:id="rId30"/>
              </a:rPr>
              <a:t>unicode</a:t>
            </a:r>
            <a:r>
              <a:rPr lang="fi-FI" u="sng" dirty="0">
                <a:hlinkClick r:id="rId30"/>
              </a:rPr>
              <a:t>)</a:t>
            </a:r>
            <a:endParaRPr lang="fi-FI" dirty="0"/>
          </a:p>
          <a:p>
            <a:pPr>
              <a:spcBef>
                <a:spcPts val="0"/>
              </a:spcBef>
              <a:spcAft>
                <a:spcPts val="0"/>
              </a:spcAft>
            </a:pPr>
            <a:r>
              <a:rPr lang="en-US" u="sng" dirty="0">
                <a:hlinkClick r:id="rId31"/>
              </a:rPr>
              <a:t>Pseudo-element — before/after (open and closing</a:t>
            </a:r>
            <a:r>
              <a:rPr lang="fi-FI" u="sng" dirty="0">
                <a:hlinkClick r:id="rId31"/>
              </a:rPr>
              <a:t> </a:t>
            </a:r>
            <a:r>
              <a:rPr lang="en-US" u="sng" dirty="0">
                <a:hlinkClick r:id="rId31"/>
              </a:rPr>
              <a:t>quotes)</a:t>
            </a:r>
            <a:endParaRPr lang="fi-FI" dirty="0"/>
          </a:p>
          <a:p>
            <a:pPr>
              <a:spcBef>
                <a:spcPts val="0"/>
              </a:spcBef>
              <a:spcAft>
                <a:spcPts val="0"/>
              </a:spcAft>
            </a:pPr>
            <a:endParaRPr lang="fi-FI" dirty="0"/>
          </a:p>
        </p:txBody>
      </p:sp>
    </p:spTree>
    <p:extLst>
      <p:ext uri="{BB962C8B-B14F-4D97-AF65-F5344CB8AC3E}">
        <p14:creationId xmlns:p14="http://schemas.microsoft.com/office/powerpoint/2010/main" val="898628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4663FDA-7DEB-471F-8EBB-B5144D85A7A4}"/>
              </a:ext>
            </a:extLst>
          </p:cNvPr>
          <p:cNvSpPr>
            <a:spLocks noGrp="1"/>
          </p:cNvSpPr>
          <p:nvPr>
            <p:ph type="title"/>
          </p:nvPr>
        </p:nvSpPr>
        <p:spPr/>
        <p:txBody>
          <a:bodyPr/>
          <a:lstStyle/>
          <a:p>
            <a:r>
              <a:rPr lang="fi-FI" sz="4000" dirty="0" err="1"/>
              <a:t>Boxes</a:t>
            </a:r>
            <a:r>
              <a:rPr lang="fi-FI" sz="4000" dirty="0"/>
              <a:t>, laatikot</a:t>
            </a:r>
          </a:p>
        </p:txBody>
      </p:sp>
      <p:graphicFrame>
        <p:nvGraphicFramePr>
          <p:cNvPr id="10" name="Sisällön paikkamerkki 9">
            <a:extLst>
              <a:ext uri="{FF2B5EF4-FFF2-40B4-BE49-F238E27FC236}">
                <a16:creationId xmlns:a16="http://schemas.microsoft.com/office/drawing/2014/main" id="{DCEB7E25-477F-4AED-B06C-95D906FB0E1D}"/>
              </a:ext>
            </a:extLst>
          </p:cNvPr>
          <p:cNvGraphicFramePr>
            <a:graphicFrameLocks noGrp="1"/>
          </p:cNvGraphicFramePr>
          <p:nvPr>
            <p:ph idx="1"/>
          </p:nvPr>
        </p:nvGraphicFramePr>
        <p:xfrm>
          <a:off x="880549" y="753363"/>
          <a:ext cx="6742933" cy="5519424"/>
        </p:xfrm>
        <a:graphic>
          <a:graphicData uri="http://schemas.openxmlformats.org/drawingml/2006/table">
            <a:tbl>
              <a:tblPr>
                <a:tableStyleId>{5C22544A-7EE6-4342-B048-85BDC9FD1C3A}</a:tableStyleId>
              </a:tblPr>
              <a:tblGrid>
                <a:gridCol w="2658489">
                  <a:extLst>
                    <a:ext uri="{9D8B030D-6E8A-4147-A177-3AD203B41FA5}">
                      <a16:colId xmlns:a16="http://schemas.microsoft.com/office/drawing/2014/main" val="638774071"/>
                    </a:ext>
                  </a:extLst>
                </a:gridCol>
                <a:gridCol w="4084444">
                  <a:extLst>
                    <a:ext uri="{9D8B030D-6E8A-4147-A177-3AD203B41FA5}">
                      <a16:colId xmlns:a16="http://schemas.microsoft.com/office/drawing/2014/main" val="4203722001"/>
                    </a:ext>
                  </a:extLst>
                </a:gridCol>
              </a:tblGrid>
              <a:tr h="240435">
                <a:tc>
                  <a:txBody>
                    <a:bodyPr/>
                    <a:lstStyle/>
                    <a:p>
                      <a:pPr algn="l" fontAlgn="ctr"/>
                      <a:r>
                        <a:rPr lang="fi-FI" sz="1400" u="sng" strike="noStrike" dirty="0" err="1">
                          <a:effectLst/>
                          <a:hlinkClick r:id="rId2"/>
                        </a:rPr>
                        <a:t>Width</a:t>
                      </a:r>
                      <a:r>
                        <a:rPr lang="fi-FI" sz="1400" u="sng" strike="noStrike" dirty="0">
                          <a:effectLst/>
                          <a:hlinkClick r:id="rId2"/>
                        </a:rPr>
                        <a:t> </a:t>
                      </a:r>
                      <a:r>
                        <a:rPr lang="fi-FI" sz="1400" u="sng" strike="noStrike" dirty="0" err="1">
                          <a:effectLst/>
                          <a:hlinkClick r:id="rId2"/>
                        </a:rPr>
                        <a:t>Height</a:t>
                      </a:r>
                      <a:endParaRPr lang="fi-FI" sz="1400" b="0" i="0" u="sng" strike="noStrike" dirty="0">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dirty="0">
                          <a:effectLst/>
                        </a:rPr>
                        <a:t>      Leveys, korkeus</a:t>
                      </a:r>
                      <a:endParaRPr lang="fi-FI" sz="1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9772266"/>
                  </a:ext>
                </a:extLst>
              </a:tr>
              <a:tr h="477343">
                <a:tc>
                  <a:txBody>
                    <a:bodyPr/>
                    <a:lstStyle/>
                    <a:p>
                      <a:pPr algn="l" fontAlgn="ctr"/>
                      <a:r>
                        <a:rPr lang="fi-FI" sz="1400" u="sng" strike="noStrike">
                          <a:effectLst/>
                          <a:hlinkClick r:id="rId3"/>
                        </a:rPr>
                        <a:t>Minimum Width Maximum Width</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Pienin leveys, Suurin leveys</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07148788"/>
                  </a:ext>
                </a:extLst>
              </a:tr>
              <a:tr h="477343">
                <a:tc>
                  <a:txBody>
                    <a:bodyPr/>
                    <a:lstStyle/>
                    <a:p>
                      <a:pPr algn="l" fontAlgn="ctr"/>
                      <a:r>
                        <a:rPr lang="fi-FI" sz="1400" u="sng" strike="noStrike">
                          <a:effectLst/>
                          <a:hlinkClick r:id="rId4"/>
                        </a:rPr>
                        <a:t>Minimum Height Maximum Height</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Pienin korkeus Suurin korkeus</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23883997"/>
                  </a:ext>
                </a:extLst>
              </a:tr>
              <a:tr h="240435">
                <a:tc>
                  <a:txBody>
                    <a:bodyPr/>
                    <a:lstStyle/>
                    <a:p>
                      <a:pPr algn="l" fontAlgn="ctr"/>
                      <a:r>
                        <a:rPr lang="fi-FI" sz="1400" u="sng" strike="noStrike">
                          <a:effectLst/>
                          <a:hlinkClick r:id="rId5"/>
                        </a:rPr>
                        <a:t>Overflow</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Ylivuoto</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258080937"/>
                  </a:ext>
                </a:extLst>
              </a:tr>
              <a:tr h="240435">
                <a:tc>
                  <a:txBody>
                    <a:bodyPr/>
                    <a:lstStyle/>
                    <a:p>
                      <a:pPr algn="l" fontAlgn="ctr"/>
                      <a:r>
                        <a:rPr lang="fi-FI" sz="1400" u="sng" strike="noStrike" dirty="0">
                          <a:effectLst/>
                          <a:hlinkClick r:id="rId6"/>
                        </a:rPr>
                        <a:t>White </a:t>
                      </a:r>
                      <a:r>
                        <a:rPr lang="fi-FI" sz="1400" u="sng" strike="noStrike" dirty="0" err="1">
                          <a:effectLst/>
                          <a:hlinkClick r:id="rId6"/>
                        </a:rPr>
                        <a:t>Space</a:t>
                      </a:r>
                      <a:r>
                        <a:rPr lang="fi-FI" sz="1400" u="sng" strike="noStrike" dirty="0">
                          <a:effectLst/>
                          <a:hlinkClick r:id="rId6"/>
                        </a:rPr>
                        <a:t> </a:t>
                      </a:r>
                      <a:r>
                        <a:rPr lang="fi-FI" sz="1400" u="sng" strike="noStrike" dirty="0" err="1">
                          <a:effectLst/>
                          <a:hlinkClick r:id="rId6"/>
                        </a:rPr>
                        <a:t>Vertical</a:t>
                      </a:r>
                      <a:r>
                        <a:rPr lang="fi-FI" sz="1400" u="sng" strike="noStrike" dirty="0">
                          <a:effectLst/>
                          <a:hlinkClick r:id="rId6"/>
                        </a:rPr>
                        <a:t> </a:t>
                      </a:r>
                      <a:r>
                        <a:rPr lang="fi-FI" sz="1400" u="sng" strike="noStrike" dirty="0" err="1">
                          <a:effectLst/>
                          <a:hlinkClick r:id="rId6"/>
                        </a:rPr>
                        <a:t>Margin</a:t>
                      </a:r>
                      <a:endParaRPr lang="fi-FI" sz="1400" b="0" i="0" u="sng" strike="noStrike" dirty="0">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dirty="0">
                          <a:effectLst/>
                        </a:rPr>
                        <a:t>     Valkotilan pystysuora marginaali</a:t>
                      </a:r>
                      <a:endParaRPr lang="fi-FI" sz="1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346938361"/>
                  </a:ext>
                </a:extLst>
              </a:tr>
              <a:tr h="477343">
                <a:tc>
                  <a:txBody>
                    <a:bodyPr/>
                    <a:lstStyle/>
                    <a:p>
                      <a:pPr algn="l" fontAlgn="ctr"/>
                      <a:r>
                        <a:rPr lang="fi-FI" sz="1400" u="sng" strike="noStrike" dirty="0">
                          <a:effectLst/>
                          <a:hlinkClick r:id="rId7"/>
                        </a:rPr>
                        <a:t>White </a:t>
                      </a:r>
                      <a:r>
                        <a:rPr lang="fi-FI" sz="1400" u="sng" strike="noStrike" dirty="0" err="1">
                          <a:effectLst/>
                          <a:hlinkClick r:id="rId7"/>
                        </a:rPr>
                        <a:t>Space</a:t>
                      </a:r>
                      <a:r>
                        <a:rPr lang="fi-FI" sz="1400" u="sng" strike="noStrike" dirty="0">
                          <a:effectLst/>
                          <a:hlinkClick r:id="rId7"/>
                        </a:rPr>
                        <a:t> </a:t>
                      </a:r>
                      <a:r>
                        <a:rPr lang="fi-FI" sz="1400" u="sng" strike="noStrike" dirty="0" err="1">
                          <a:effectLst/>
                          <a:hlinkClick r:id="rId7"/>
                        </a:rPr>
                        <a:t>Vertical</a:t>
                      </a:r>
                      <a:r>
                        <a:rPr lang="fi-FI" sz="1400" u="sng" strike="noStrike" dirty="0">
                          <a:effectLst/>
                          <a:hlinkClick r:id="rId7"/>
                        </a:rPr>
                        <a:t> </a:t>
                      </a:r>
                      <a:r>
                        <a:rPr lang="fi-FI" sz="1400" u="sng" strike="noStrike" dirty="0" err="1">
                          <a:effectLst/>
                          <a:hlinkClick r:id="rId7"/>
                        </a:rPr>
                        <a:t>Margin</a:t>
                      </a:r>
                      <a:r>
                        <a:rPr lang="fi-FI" sz="1400" u="sng" strike="noStrike" dirty="0">
                          <a:effectLst/>
                          <a:hlinkClick r:id="rId7"/>
                        </a:rPr>
                        <a:t> (No </a:t>
                      </a:r>
                      <a:r>
                        <a:rPr lang="fi-FI" sz="1400" u="sng" strike="noStrike" dirty="0" err="1">
                          <a:effectLst/>
                          <a:hlinkClick r:id="rId7"/>
                        </a:rPr>
                        <a:t>space</a:t>
                      </a:r>
                      <a:r>
                        <a:rPr lang="fi-FI" sz="1400" u="sng" strike="noStrike" dirty="0">
                          <a:effectLst/>
                          <a:hlinkClick r:id="rId7"/>
                        </a:rPr>
                        <a:t>)</a:t>
                      </a:r>
                      <a:endParaRPr lang="fi-FI" sz="1400" b="0" i="0" u="sng" strike="noStrike" dirty="0">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dirty="0">
                          <a:effectLst/>
                        </a:rPr>
                        <a:t>     Valkoisen tilan pystysuora marginaali (ei tilaa)</a:t>
                      </a:r>
                      <a:endParaRPr lang="fi-FI" sz="1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983770483"/>
                  </a:ext>
                </a:extLst>
              </a:tr>
              <a:tr h="240435">
                <a:tc>
                  <a:txBody>
                    <a:bodyPr/>
                    <a:lstStyle/>
                    <a:p>
                      <a:pPr algn="l" fontAlgn="ctr"/>
                      <a:r>
                        <a:rPr lang="fi-FI" sz="1400" u="sng" strike="noStrike">
                          <a:effectLst/>
                          <a:hlinkClick r:id="rId8"/>
                        </a:rPr>
                        <a:t>Border Width</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Reunuksen leveys</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807302246"/>
                  </a:ext>
                </a:extLst>
              </a:tr>
              <a:tr h="240435">
                <a:tc>
                  <a:txBody>
                    <a:bodyPr/>
                    <a:lstStyle/>
                    <a:p>
                      <a:pPr algn="l" fontAlgn="ctr"/>
                      <a:r>
                        <a:rPr lang="fi-FI" sz="1400" u="sng" strike="noStrike">
                          <a:effectLst/>
                          <a:hlinkClick r:id="rId9"/>
                        </a:rPr>
                        <a:t>Border Style</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Reunuksen tyyli</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80694284"/>
                  </a:ext>
                </a:extLst>
              </a:tr>
              <a:tr h="240435">
                <a:tc>
                  <a:txBody>
                    <a:bodyPr/>
                    <a:lstStyle/>
                    <a:p>
                      <a:pPr algn="l" fontAlgn="ctr"/>
                      <a:r>
                        <a:rPr lang="fi-FI" sz="1400" u="sng" strike="noStrike" dirty="0" err="1">
                          <a:effectLst/>
                          <a:hlinkClick r:id="rId10"/>
                        </a:rPr>
                        <a:t>Border</a:t>
                      </a:r>
                      <a:r>
                        <a:rPr lang="fi-FI" sz="1400" u="sng" strike="noStrike" dirty="0">
                          <a:effectLst/>
                          <a:hlinkClick r:id="rId10"/>
                        </a:rPr>
                        <a:t> </a:t>
                      </a:r>
                      <a:r>
                        <a:rPr lang="fi-FI" sz="1400" u="sng" strike="noStrike" dirty="0" err="1">
                          <a:effectLst/>
                          <a:hlinkClick r:id="rId10"/>
                        </a:rPr>
                        <a:t>Color</a:t>
                      </a:r>
                      <a:endParaRPr lang="fi-FI" sz="1400" b="0" i="0" u="sng" strike="noStrike" dirty="0">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Reunuksen väri</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97543956"/>
                  </a:ext>
                </a:extLst>
              </a:tr>
              <a:tr h="240435">
                <a:tc>
                  <a:txBody>
                    <a:bodyPr/>
                    <a:lstStyle/>
                    <a:p>
                      <a:pPr algn="l" fontAlgn="ctr"/>
                      <a:r>
                        <a:rPr lang="fi-FI" sz="1400" u="sng" strike="noStrike" dirty="0" err="1">
                          <a:effectLst/>
                          <a:hlinkClick r:id="rId11"/>
                        </a:rPr>
                        <a:t>Border</a:t>
                      </a:r>
                      <a:r>
                        <a:rPr lang="fi-FI" sz="1400" u="sng" strike="noStrike" dirty="0">
                          <a:effectLst/>
                          <a:hlinkClick r:id="rId11"/>
                        </a:rPr>
                        <a:t> </a:t>
                      </a:r>
                      <a:r>
                        <a:rPr lang="fi-FI" sz="1400" u="sng" strike="noStrike" dirty="0" err="1">
                          <a:effectLst/>
                          <a:hlinkClick r:id="rId11"/>
                        </a:rPr>
                        <a:t>Shorthand</a:t>
                      </a:r>
                      <a:endParaRPr lang="fi-FI" sz="1400" b="0" i="0" u="sng" strike="noStrike" dirty="0">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dirty="0">
                          <a:effectLst/>
                        </a:rPr>
                        <a:t>     </a:t>
                      </a:r>
                      <a:r>
                        <a:rPr lang="fi-FI" sz="1400" u="none" strike="noStrike" dirty="0" err="1">
                          <a:effectLst/>
                        </a:rPr>
                        <a:t>Border</a:t>
                      </a:r>
                      <a:r>
                        <a:rPr lang="fi-FI" sz="1400" u="none" strike="noStrike" dirty="0">
                          <a:effectLst/>
                        </a:rPr>
                        <a:t> </a:t>
                      </a:r>
                      <a:r>
                        <a:rPr lang="fi-FI" sz="1400" u="none" strike="noStrike" dirty="0" err="1">
                          <a:effectLst/>
                        </a:rPr>
                        <a:t>Shorthand</a:t>
                      </a:r>
                      <a:endParaRPr lang="fi-FI" sz="1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794708887"/>
                  </a:ext>
                </a:extLst>
              </a:tr>
              <a:tr h="240435">
                <a:tc>
                  <a:txBody>
                    <a:bodyPr/>
                    <a:lstStyle/>
                    <a:p>
                      <a:pPr algn="l" fontAlgn="ctr"/>
                      <a:r>
                        <a:rPr lang="fi-FI" sz="1400" u="sng" strike="noStrike">
                          <a:effectLst/>
                          <a:hlinkClick r:id="rId12"/>
                        </a:rPr>
                        <a:t>Padding</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Pehmuste, täyte</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95197472"/>
                  </a:ext>
                </a:extLst>
              </a:tr>
              <a:tr h="240435">
                <a:tc>
                  <a:txBody>
                    <a:bodyPr/>
                    <a:lstStyle/>
                    <a:p>
                      <a:pPr algn="l" fontAlgn="ctr"/>
                      <a:r>
                        <a:rPr lang="fi-FI" sz="1400" u="sng" strike="noStrike" dirty="0" err="1">
                          <a:effectLst/>
                          <a:hlinkClick r:id="rId13"/>
                        </a:rPr>
                        <a:t>Margin</a:t>
                      </a:r>
                      <a:endParaRPr lang="fi-FI" sz="1400" b="0" i="0" u="sng" strike="noStrike" dirty="0">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dirty="0">
                          <a:effectLst/>
                        </a:rPr>
                        <a:t>     Marginaali</a:t>
                      </a:r>
                      <a:endParaRPr lang="fi-FI" sz="1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060656198"/>
                  </a:ext>
                </a:extLst>
              </a:tr>
              <a:tr h="240435">
                <a:tc>
                  <a:txBody>
                    <a:bodyPr/>
                    <a:lstStyle/>
                    <a:p>
                      <a:pPr algn="l" fontAlgn="ctr"/>
                      <a:r>
                        <a:rPr lang="fi-FI" sz="1400" u="sng" strike="noStrike">
                          <a:effectLst/>
                          <a:hlinkClick r:id="rId14"/>
                        </a:rPr>
                        <a:t>Centering Content</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Sisällön keskittäminen</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528220436"/>
                  </a:ext>
                </a:extLst>
              </a:tr>
              <a:tr h="240435">
                <a:tc>
                  <a:txBody>
                    <a:bodyPr/>
                    <a:lstStyle/>
                    <a:p>
                      <a:pPr algn="l" fontAlgn="ctr"/>
                      <a:r>
                        <a:rPr lang="fi-FI" sz="1400" u="sng" strike="noStrike">
                          <a:effectLst/>
                          <a:hlinkClick r:id="rId15"/>
                        </a:rPr>
                        <a:t>Display</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Näyttö</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409574053"/>
                  </a:ext>
                </a:extLst>
              </a:tr>
              <a:tr h="240435">
                <a:tc>
                  <a:txBody>
                    <a:bodyPr/>
                    <a:lstStyle/>
                    <a:p>
                      <a:pPr algn="l" fontAlgn="ctr"/>
                      <a:r>
                        <a:rPr lang="fi-FI" sz="1400" u="sng" strike="noStrike">
                          <a:effectLst/>
                          <a:hlinkClick r:id="rId16"/>
                        </a:rPr>
                        <a:t>Visibility</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Näkyvyys</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136270503"/>
                  </a:ext>
                </a:extLst>
              </a:tr>
              <a:tr h="240435">
                <a:tc>
                  <a:txBody>
                    <a:bodyPr/>
                    <a:lstStyle/>
                    <a:p>
                      <a:pPr algn="l" fontAlgn="ctr"/>
                      <a:r>
                        <a:rPr lang="fi-FI" sz="1400" u="sng" strike="noStrike">
                          <a:effectLst/>
                          <a:hlinkClick r:id="rId17"/>
                        </a:rPr>
                        <a:t>Border Image</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Reunan kuva</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64150643"/>
                  </a:ext>
                </a:extLst>
              </a:tr>
              <a:tr h="240435">
                <a:tc>
                  <a:txBody>
                    <a:bodyPr/>
                    <a:lstStyle/>
                    <a:p>
                      <a:pPr algn="l" fontAlgn="ctr"/>
                      <a:r>
                        <a:rPr lang="fi-FI" sz="1400" u="sng" strike="noStrike">
                          <a:effectLst/>
                          <a:hlinkClick r:id="rId18"/>
                        </a:rPr>
                        <a:t>Box Shadow</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Laatikon varjo</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158381470"/>
                  </a:ext>
                </a:extLst>
              </a:tr>
              <a:tr h="240435">
                <a:tc>
                  <a:txBody>
                    <a:bodyPr/>
                    <a:lstStyle/>
                    <a:p>
                      <a:pPr algn="l" fontAlgn="ctr"/>
                      <a:r>
                        <a:rPr lang="fi-FI" sz="1400" u="sng" strike="noStrike">
                          <a:effectLst/>
                          <a:hlinkClick r:id="rId19"/>
                        </a:rPr>
                        <a:t>Border Radius</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Reunan säde</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884398431"/>
                  </a:ext>
                </a:extLst>
              </a:tr>
              <a:tr h="240435">
                <a:tc>
                  <a:txBody>
                    <a:bodyPr/>
                    <a:lstStyle/>
                    <a:p>
                      <a:pPr algn="l" fontAlgn="ctr"/>
                      <a:r>
                        <a:rPr lang="fi-FI" sz="1400" u="sng" strike="noStrike">
                          <a:effectLst/>
                          <a:hlinkClick r:id="rId20"/>
                        </a:rPr>
                        <a:t>Elliptical Shapes</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a:effectLst/>
                        </a:rPr>
                        <a:t>     Elliptiset muodot</a:t>
                      </a:r>
                      <a:endParaRPr lang="fi-FI" sz="1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53513056"/>
                  </a:ext>
                </a:extLst>
              </a:tr>
              <a:tr h="240435">
                <a:tc>
                  <a:txBody>
                    <a:bodyPr/>
                    <a:lstStyle/>
                    <a:p>
                      <a:pPr algn="l" fontAlgn="ctr"/>
                      <a:r>
                        <a:rPr lang="fi-FI" sz="1400" u="sng" strike="noStrike">
                          <a:effectLst/>
                          <a:hlinkClick r:id="rId21"/>
                        </a:rPr>
                        <a:t>Example</a:t>
                      </a:r>
                      <a:endParaRPr lang="fi-FI" sz="1400" b="0" i="0" u="sng" strike="noStrike">
                        <a:solidFill>
                          <a:srgbClr val="0563C1"/>
                        </a:solidFill>
                        <a:effectLst/>
                        <a:latin typeface="Calibri" panose="020F0502020204030204" pitchFamily="34" charset="0"/>
                      </a:endParaRPr>
                    </a:p>
                  </a:txBody>
                  <a:tcPr marL="95250" marR="3175" marT="3175" marB="0" anchor="ctr"/>
                </a:tc>
                <a:tc>
                  <a:txBody>
                    <a:bodyPr/>
                    <a:lstStyle/>
                    <a:p>
                      <a:pPr algn="l" fontAlgn="b"/>
                      <a:r>
                        <a:rPr lang="fi-FI" sz="1400" u="none" strike="noStrike" dirty="0">
                          <a:effectLst/>
                        </a:rPr>
                        <a:t>     Esimerkki</a:t>
                      </a:r>
                      <a:endParaRPr lang="fi-FI" sz="1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06263014"/>
                  </a:ext>
                </a:extLst>
              </a:tr>
            </a:tbl>
          </a:graphicData>
        </a:graphic>
      </p:graphicFrame>
      <p:sp>
        <p:nvSpPr>
          <p:cNvPr id="9" name="Tekstin paikkamerkki 8">
            <a:extLst>
              <a:ext uri="{FF2B5EF4-FFF2-40B4-BE49-F238E27FC236}">
                <a16:creationId xmlns:a16="http://schemas.microsoft.com/office/drawing/2014/main" id="{6E6E3123-673E-4856-8157-791744342EC5}"/>
              </a:ext>
            </a:extLst>
          </p:cNvPr>
          <p:cNvSpPr>
            <a:spLocks noGrp="1"/>
          </p:cNvSpPr>
          <p:nvPr>
            <p:ph type="body" sz="half" idx="2"/>
          </p:nvPr>
        </p:nvSpPr>
        <p:spPr>
          <a:xfrm>
            <a:off x="8549640" y="2423159"/>
            <a:ext cx="3494314" cy="3669357"/>
          </a:xfrm>
        </p:spPr>
        <p:txBody>
          <a:bodyPr>
            <a:normAutofit fontScale="92500"/>
          </a:bodyPr>
          <a:lstStyle/>
          <a:p>
            <a:r>
              <a:rPr lang="fi-FI" sz="1600" dirty="0"/>
              <a:t>sisältö:</a:t>
            </a:r>
          </a:p>
          <a:p>
            <a:r>
              <a:rPr lang="fi-FI" sz="1600" dirty="0">
                <a:hlinkClick r:id="rId22"/>
              </a:rPr>
              <a:t>https://petrit.net/www-ohjelmointi/css-tyyli/html-elementin_rakenne/</a:t>
            </a:r>
            <a:endParaRPr lang="fi-FI" sz="1600" dirty="0"/>
          </a:p>
          <a:p>
            <a:r>
              <a:rPr lang="fi-FI" sz="1600" dirty="0">
                <a:hlinkClick r:id="rId23"/>
              </a:rPr>
              <a:t>https://petrit.net/www-ohjelmointi/css-tyyli/laatikoiden_muotoilut/</a:t>
            </a:r>
            <a:endParaRPr lang="fi-FI" sz="1600" dirty="0"/>
          </a:p>
          <a:p>
            <a:endParaRPr lang="fi-FI" sz="1600" dirty="0"/>
          </a:p>
          <a:p>
            <a:r>
              <a:rPr lang="fi-FI" sz="1600" dirty="0">
                <a:hlinkClick r:id="rId24"/>
              </a:rPr>
              <a:t>https://developer.mozilla.org/en-US/docs/Web/CSS/CSS_Box_Model/Introduction_to_the_CSS_box_model</a:t>
            </a:r>
            <a:r>
              <a:rPr lang="fi-FI" sz="1600" dirty="0"/>
              <a:t> </a:t>
            </a:r>
          </a:p>
          <a:p>
            <a:endParaRPr lang="fi-FI" sz="1600" dirty="0"/>
          </a:p>
          <a:p>
            <a:endParaRPr lang="fi-FI" sz="1600" dirty="0"/>
          </a:p>
        </p:txBody>
      </p:sp>
      <p:sp>
        <p:nvSpPr>
          <p:cNvPr id="5" name="Päivämäärän paikkamerkki 4">
            <a:extLst>
              <a:ext uri="{FF2B5EF4-FFF2-40B4-BE49-F238E27FC236}">
                <a16:creationId xmlns:a16="http://schemas.microsoft.com/office/drawing/2014/main" id="{BAB14427-D70F-4868-ADA4-F4D7E4AD0CC3}"/>
              </a:ext>
            </a:extLst>
          </p:cNvPr>
          <p:cNvSpPr>
            <a:spLocks noGrp="1"/>
          </p:cNvSpPr>
          <p:nvPr>
            <p:ph type="dt" sz="half" idx="10"/>
          </p:nvPr>
        </p:nvSpPr>
        <p:spPr/>
        <p:txBody>
          <a:bodyPr/>
          <a:lstStyle/>
          <a:p>
            <a:pPr rtl="0"/>
            <a:fld id="{3BE94A70-52B5-4B7F-B68D-52316CE88E4D}" type="datetime1">
              <a:rPr lang="fi-FI" smtClean="0"/>
              <a:t>17.3.2023</a:t>
            </a:fld>
            <a:endParaRPr lang="fi-FI"/>
          </a:p>
        </p:txBody>
      </p:sp>
      <p:sp>
        <p:nvSpPr>
          <p:cNvPr id="6" name="Alatunnisteen paikkamerkki 5">
            <a:extLst>
              <a:ext uri="{FF2B5EF4-FFF2-40B4-BE49-F238E27FC236}">
                <a16:creationId xmlns:a16="http://schemas.microsoft.com/office/drawing/2014/main" id="{C894A1ED-DBEA-4A49-84A9-5FDBDAEC408D}"/>
              </a:ext>
            </a:extLst>
          </p:cNvPr>
          <p:cNvSpPr>
            <a:spLocks noGrp="1"/>
          </p:cNvSpPr>
          <p:nvPr>
            <p:ph type="ftr" sz="quarter" idx="11"/>
          </p:nvPr>
        </p:nvSpPr>
        <p:spPr/>
        <p:txBody>
          <a:bodyPr/>
          <a:lstStyle/>
          <a:p>
            <a:pPr rtl="0"/>
            <a:r>
              <a:rPr lang="fi-FI"/>
              <a:t>MM</a:t>
            </a:r>
          </a:p>
        </p:txBody>
      </p:sp>
      <p:sp>
        <p:nvSpPr>
          <p:cNvPr id="7" name="Dian numeron paikkamerkki 6">
            <a:extLst>
              <a:ext uri="{FF2B5EF4-FFF2-40B4-BE49-F238E27FC236}">
                <a16:creationId xmlns:a16="http://schemas.microsoft.com/office/drawing/2014/main" id="{6F49477A-F247-4296-A3F9-7989D783EBFB}"/>
              </a:ext>
            </a:extLst>
          </p:cNvPr>
          <p:cNvSpPr>
            <a:spLocks noGrp="1"/>
          </p:cNvSpPr>
          <p:nvPr>
            <p:ph type="sldNum" sz="quarter" idx="12"/>
          </p:nvPr>
        </p:nvSpPr>
        <p:spPr/>
        <p:txBody>
          <a:bodyPr/>
          <a:lstStyle/>
          <a:p>
            <a:pPr rtl="0"/>
            <a:fld id="{DBA1B0FB-D917-4C8C-928F-313BD683BF39}" type="slidenum">
              <a:rPr lang="fi-FI" smtClean="0"/>
              <a:t>75</a:t>
            </a:fld>
            <a:endParaRPr lang="fi-FI"/>
          </a:p>
        </p:txBody>
      </p:sp>
    </p:spTree>
    <p:extLst>
      <p:ext uri="{BB962C8B-B14F-4D97-AF65-F5344CB8AC3E}">
        <p14:creationId xmlns:p14="http://schemas.microsoft.com/office/powerpoint/2010/main" val="2735902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424CE09-DC9F-41B9-933A-2511165E3BEB}"/>
              </a:ext>
            </a:extLst>
          </p:cNvPr>
          <p:cNvSpPr>
            <a:spLocks noGrp="1"/>
          </p:cNvSpPr>
          <p:nvPr>
            <p:ph type="title"/>
          </p:nvPr>
        </p:nvSpPr>
        <p:spPr/>
        <p:txBody>
          <a:bodyPr/>
          <a:lstStyle/>
          <a:p>
            <a:r>
              <a:rPr lang="fi-FI" dirty="0"/>
              <a:t>Laatikkomalli, box </a:t>
            </a:r>
            <a:r>
              <a:rPr lang="fi-FI" dirty="0" err="1"/>
              <a:t>model</a:t>
            </a:r>
            <a:endParaRPr lang="fi-FI" dirty="0"/>
          </a:p>
        </p:txBody>
      </p:sp>
      <p:sp>
        <p:nvSpPr>
          <p:cNvPr id="3" name="Sisällön paikkamerkki 2">
            <a:extLst>
              <a:ext uri="{FF2B5EF4-FFF2-40B4-BE49-F238E27FC236}">
                <a16:creationId xmlns:a16="http://schemas.microsoft.com/office/drawing/2014/main" id="{86991E15-8329-4AC2-9C14-238A9900569F}"/>
              </a:ext>
            </a:extLst>
          </p:cNvPr>
          <p:cNvSpPr>
            <a:spLocks noGrp="1"/>
          </p:cNvSpPr>
          <p:nvPr>
            <p:ph sz="half" idx="1"/>
          </p:nvPr>
        </p:nvSpPr>
        <p:spPr>
          <a:xfrm>
            <a:off x="654555" y="1063376"/>
            <a:ext cx="5915769" cy="5244195"/>
          </a:xfrm>
        </p:spPr>
        <p:txBody>
          <a:bodyPr>
            <a:noAutofit/>
          </a:bodyPr>
          <a:lstStyle/>
          <a:p>
            <a:r>
              <a:rPr lang="fi-FI" dirty="0"/>
              <a:t>Jokainen web-sivulla näytettävä elementti koostuu yhdestä tai useammasta suorakaiteen muotoisesta laatikosta. CSS-laatikkomalli kuvaa tyypillisesti, kuinka nämä suorakaiteen muotoiset laatikot asetetaan verkkosivulle. Näillä laatikoilla voi olla erilaisia ​​ominaisuuksia ja ne voivat olla vuorovaikutuksessa toistensa kanssa eri tavoin, mutta jokaisessa laatikossa on sisältöalue ja valinnainen ympäröivä täyte- , reunus- ja marginaalialue .</a:t>
            </a:r>
          </a:p>
          <a:p>
            <a:r>
              <a:rPr lang="fi-FI" dirty="0"/>
              <a:t>Seuraava kaavio osoittaa, kuinka leveys, korkeus, täyte, reunus ja marginaali CSS-ominaisuudet määrittävät, kuinka paljon tilaa elementti voi viedä verkkosivulla.</a:t>
            </a:r>
          </a:p>
          <a:p>
            <a:r>
              <a:rPr lang="fi-FI" dirty="0"/>
              <a:t>Täyte on läpinäkyvä tila elementin sisällön ja sen reunan (tai laatikon reunan, jos sillä ei ole reunaa) välissä, kun taas marginaali on läpinäkyvä tila reunuksen ympärillä.</a:t>
            </a:r>
          </a:p>
          <a:p>
            <a:r>
              <a:rPr lang="fi-FI" dirty="0"/>
              <a:t>Lisäksi, jos elementillä on taustaväri , se näkyy täytealueensa läpi. Reunusalue pysyy aina läpinäkyvänä, siihen ei vaikuta elementin taustaväri, mutta se saa kuitenkin pääelementin taustavärin näkymään sen läpi.</a:t>
            </a:r>
          </a:p>
          <a:p>
            <a:r>
              <a:rPr lang="fi-FI" dirty="0">
                <a:hlinkClick r:id="rId2"/>
              </a:rPr>
              <a:t>https://cssreference.io/box-model/</a:t>
            </a:r>
            <a:r>
              <a:rPr lang="fi-FI" dirty="0"/>
              <a:t> </a:t>
            </a:r>
          </a:p>
          <a:p>
            <a:endParaRPr lang="fi-FI" dirty="0"/>
          </a:p>
        </p:txBody>
      </p:sp>
      <p:pic>
        <p:nvPicPr>
          <p:cNvPr id="5" name="Sisällön paikkamerkki 4">
            <a:extLst>
              <a:ext uri="{FF2B5EF4-FFF2-40B4-BE49-F238E27FC236}">
                <a16:creationId xmlns:a16="http://schemas.microsoft.com/office/drawing/2014/main" id="{4717EA57-24DE-4001-A869-F3D583AFD048}"/>
              </a:ext>
            </a:extLst>
          </p:cNvPr>
          <p:cNvPicPr>
            <a:picLocks noGrp="1" noChangeAspect="1"/>
          </p:cNvPicPr>
          <p:nvPr>
            <p:ph sz="half" idx="2"/>
          </p:nvPr>
        </p:nvPicPr>
        <p:blipFill>
          <a:blip r:embed="rId3"/>
          <a:stretch>
            <a:fillRect/>
          </a:stretch>
        </p:blipFill>
        <p:spPr>
          <a:xfrm>
            <a:off x="6487559" y="1513648"/>
            <a:ext cx="5342854" cy="4913743"/>
          </a:xfrm>
          <a:prstGeom prst="rect">
            <a:avLst/>
          </a:prstGeom>
        </p:spPr>
      </p:pic>
    </p:spTree>
    <p:extLst>
      <p:ext uri="{BB962C8B-B14F-4D97-AF65-F5344CB8AC3E}">
        <p14:creationId xmlns:p14="http://schemas.microsoft.com/office/powerpoint/2010/main" val="1604339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D0362B1-DF85-4FF2-9F5F-F1845BC74D78}"/>
              </a:ext>
            </a:extLst>
          </p:cNvPr>
          <p:cNvSpPr>
            <a:spLocks noGrp="1"/>
          </p:cNvSpPr>
          <p:nvPr>
            <p:ph type="title"/>
          </p:nvPr>
        </p:nvSpPr>
        <p:spPr/>
        <p:txBody>
          <a:bodyPr>
            <a:normAutofit fontScale="90000"/>
          </a:bodyPr>
          <a:lstStyle/>
          <a:p>
            <a:r>
              <a:rPr lang="fi-FI" dirty="0"/>
              <a:t>Elementtien leveys ja korkeus</a:t>
            </a:r>
            <a:br>
              <a:rPr lang="fi-FI" dirty="0"/>
            </a:br>
            <a:endParaRPr lang="fi-FI" dirty="0"/>
          </a:p>
        </p:txBody>
      </p:sp>
      <p:sp>
        <p:nvSpPr>
          <p:cNvPr id="3" name="Sisällön paikkamerkki 2">
            <a:extLst>
              <a:ext uri="{FF2B5EF4-FFF2-40B4-BE49-F238E27FC236}">
                <a16:creationId xmlns:a16="http://schemas.microsoft.com/office/drawing/2014/main" id="{D23C2DD9-21CC-47A8-A9D5-CE3F5526A2DD}"/>
              </a:ext>
            </a:extLst>
          </p:cNvPr>
          <p:cNvSpPr>
            <a:spLocks noGrp="1"/>
          </p:cNvSpPr>
          <p:nvPr>
            <p:ph sz="half" idx="1"/>
          </p:nvPr>
        </p:nvSpPr>
        <p:spPr>
          <a:xfrm>
            <a:off x="1251678" y="1363984"/>
            <a:ext cx="10011833" cy="3619500"/>
          </a:xfrm>
        </p:spPr>
        <p:txBody>
          <a:bodyPr>
            <a:normAutofit/>
          </a:bodyPr>
          <a:lstStyle/>
          <a:p>
            <a:r>
              <a:rPr lang="fi-FI" sz="2000" dirty="0"/>
              <a:t>Yleensä kun asetat elementin leveyden ja korkeuden </a:t>
            </a:r>
            <a:r>
              <a:rPr lang="fi-FI" sz="2000" dirty="0" err="1"/>
              <a:t>CSS:n</a:t>
            </a:r>
            <a:r>
              <a:rPr lang="fi-FI" sz="2000" dirty="0"/>
              <a:t> </a:t>
            </a:r>
            <a:r>
              <a:rPr lang="fi-FI" sz="2000" dirty="0" err="1"/>
              <a:t>width</a:t>
            </a:r>
            <a:r>
              <a:rPr lang="fi-FI" sz="2000" dirty="0"/>
              <a:t> ja </a:t>
            </a:r>
            <a:r>
              <a:rPr lang="fi-FI" sz="2000" dirty="0" err="1"/>
              <a:t>height</a:t>
            </a:r>
            <a:r>
              <a:rPr lang="fi-FI" sz="2000" dirty="0"/>
              <a:t> ominaisuuksien avulla, todellisuudessa asetat vain kyseisen elementin sisältöalueen leveyden ja korkeuden. Elementin laatikon todellinen leveys ja korkeus riippuu useista tekijöistä.</a:t>
            </a:r>
          </a:p>
          <a:p>
            <a:r>
              <a:rPr lang="fi-FI" sz="2000" dirty="0"/>
              <a:t>Todellinen tila, jonka elementin laatikko voi viedä verkkosivulla, lasketaan seuraavasti:</a:t>
            </a:r>
          </a:p>
        </p:txBody>
      </p:sp>
      <p:pic>
        <p:nvPicPr>
          <p:cNvPr id="5" name="Sisällön paikkamerkki 4">
            <a:extLst>
              <a:ext uri="{FF2B5EF4-FFF2-40B4-BE49-F238E27FC236}">
                <a16:creationId xmlns:a16="http://schemas.microsoft.com/office/drawing/2014/main" id="{C5534A2A-94F3-472A-AF3E-170C4C7026EF}"/>
              </a:ext>
            </a:extLst>
          </p:cNvPr>
          <p:cNvPicPr>
            <a:picLocks noGrp="1" noChangeAspect="1"/>
          </p:cNvPicPr>
          <p:nvPr>
            <p:ph sz="half" idx="2"/>
          </p:nvPr>
        </p:nvPicPr>
        <p:blipFill>
          <a:blip r:embed="rId2"/>
          <a:stretch>
            <a:fillRect/>
          </a:stretch>
        </p:blipFill>
        <p:spPr>
          <a:xfrm>
            <a:off x="1493005" y="3788083"/>
            <a:ext cx="9529177" cy="2390802"/>
          </a:xfrm>
          <a:prstGeom prst="rect">
            <a:avLst/>
          </a:prstGeom>
        </p:spPr>
      </p:pic>
    </p:spTree>
    <p:extLst>
      <p:ext uri="{BB962C8B-B14F-4D97-AF65-F5344CB8AC3E}">
        <p14:creationId xmlns:p14="http://schemas.microsoft.com/office/powerpoint/2010/main" val="788337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6BB4006-0487-4F29-B242-C72173656767}"/>
              </a:ext>
            </a:extLst>
          </p:cNvPr>
          <p:cNvSpPr>
            <a:spLocks noGrp="1"/>
          </p:cNvSpPr>
          <p:nvPr>
            <p:ph type="title"/>
          </p:nvPr>
        </p:nvSpPr>
        <p:spPr/>
        <p:txBody>
          <a:bodyPr/>
          <a:lstStyle/>
          <a:p>
            <a:r>
              <a:rPr lang="fi-FI" dirty="0"/>
              <a:t>Laatikkomalli</a:t>
            </a:r>
          </a:p>
        </p:txBody>
      </p:sp>
      <p:pic>
        <p:nvPicPr>
          <p:cNvPr id="5" name="Sisällön paikkamerkki 4">
            <a:extLst>
              <a:ext uri="{FF2B5EF4-FFF2-40B4-BE49-F238E27FC236}">
                <a16:creationId xmlns:a16="http://schemas.microsoft.com/office/drawing/2014/main" id="{A267AD4A-331B-42A2-BA37-F501A73FD3C5}"/>
              </a:ext>
            </a:extLst>
          </p:cNvPr>
          <p:cNvPicPr>
            <a:picLocks noGrp="1" noChangeAspect="1"/>
          </p:cNvPicPr>
          <p:nvPr>
            <p:ph sz="half" idx="1"/>
          </p:nvPr>
        </p:nvPicPr>
        <p:blipFill>
          <a:blip r:embed="rId2"/>
          <a:stretch>
            <a:fillRect/>
          </a:stretch>
        </p:blipFill>
        <p:spPr>
          <a:xfrm>
            <a:off x="722402" y="1389191"/>
            <a:ext cx="6343718" cy="1777437"/>
          </a:xfrm>
          <a:prstGeom prst="rect">
            <a:avLst/>
          </a:prstGeom>
        </p:spPr>
      </p:pic>
      <p:pic>
        <p:nvPicPr>
          <p:cNvPr id="6" name="Sisällön paikkamerkki 5">
            <a:extLst>
              <a:ext uri="{FF2B5EF4-FFF2-40B4-BE49-F238E27FC236}">
                <a16:creationId xmlns:a16="http://schemas.microsoft.com/office/drawing/2014/main" id="{BDD21F65-4B43-4D7B-A2B6-00C8462E07EE}"/>
              </a:ext>
            </a:extLst>
          </p:cNvPr>
          <p:cNvPicPr>
            <a:picLocks noGrp="1" noChangeAspect="1"/>
          </p:cNvPicPr>
          <p:nvPr>
            <p:ph sz="half" idx="2"/>
          </p:nvPr>
        </p:nvPicPr>
        <p:blipFill>
          <a:blip r:embed="rId3"/>
          <a:stretch>
            <a:fillRect/>
          </a:stretch>
        </p:blipFill>
        <p:spPr>
          <a:xfrm>
            <a:off x="7095069" y="1389191"/>
            <a:ext cx="4800600" cy="3173702"/>
          </a:xfrm>
          <a:prstGeom prst="rect">
            <a:avLst/>
          </a:prstGeom>
        </p:spPr>
      </p:pic>
      <p:sp>
        <p:nvSpPr>
          <p:cNvPr id="7" name="Tekstiruutu 6">
            <a:extLst>
              <a:ext uri="{FF2B5EF4-FFF2-40B4-BE49-F238E27FC236}">
                <a16:creationId xmlns:a16="http://schemas.microsoft.com/office/drawing/2014/main" id="{9BD38387-4BAE-4612-9BEE-EEE2B0CBF69E}"/>
              </a:ext>
            </a:extLst>
          </p:cNvPr>
          <p:cNvSpPr txBox="1"/>
          <p:nvPr/>
        </p:nvSpPr>
        <p:spPr>
          <a:xfrm>
            <a:off x="1384639" y="3732088"/>
            <a:ext cx="4665133" cy="1938992"/>
          </a:xfrm>
          <a:prstGeom prst="rect">
            <a:avLst/>
          </a:prstGeom>
          <a:noFill/>
        </p:spPr>
        <p:txBody>
          <a:bodyPr wrap="square" rtlCol="0">
            <a:spAutoFit/>
          </a:bodyPr>
          <a:lstStyle/>
          <a:p>
            <a:r>
              <a:rPr lang="fi-FI" sz="2000" dirty="0"/>
              <a:t>CSS-laatikkomallissa; elementin laatikon sisältöalue on alue, jossa sen sisältö, esim. teksti, kuva, video, jne. näkyy. </a:t>
            </a:r>
          </a:p>
          <a:p>
            <a:endParaRPr lang="fi-FI" sz="2000" dirty="0"/>
          </a:p>
          <a:p>
            <a:r>
              <a:rPr lang="fi-FI" sz="2000" dirty="0"/>
              <a:t>Se voi sisältää myös jälkeläisten elementtien laatikoita.</a:t>
            </a:r>
          </a:p>
        </p:txBody>
      </p:sp>
    </p:spTree>
    <p:extLst>
      <p:ext uri="{BB962C8B-B14F-4D97-AF65-F5344CB8AC3E}">
        <p14:creationId xmlns:p14="http://schemas.microsoft.com/office/powerpoint/2010/main" val="3930901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7D56F9D-456C-4292-9E6B-C764B9BB692A}"/>
              </a:ext>
            </a:extLst>
          </p:cNvPr>
          <p:cNvSpPr>
            <a:spLocks noGrp="1"/>
          </p:cNvSpPr>
          <p:nvPr>
            <p:ph type="title"/>
          </p:nvPr>
        </p:nvSpPr>
        <p:spPr/>
        <p:txBody>
          <a:bodyPr>
            <a:normAutofit fontScale="90000"/>
          </a:bodyPr>
          <a:lstStyle/>
          <a:p>
            <a:r>
              <a:rPr lang="fi-FI" dirty="0"/>
              <a:t>Elementin mittojen asettaminen</a:t>
            </a:r>
            <a:br>
              <a:rPr lang="fi-FI" dirty="0"/>
            </a:br>
            <a:endParaRPr lang="fi-FI" dirty="0"/>
          </a:p>
        </p:txBody>
      </p:sp>
      <p:sp>
        <p:nvSpPr>
          <p:cNvPr id="3" name="Sisällön paikkamerkki 2">
            <a:extLst>
              <a:ext uri="{FF2B5EF4-FFF2-40B4-BE49-F238E27FC236}">
                <a16:creationId xmlns:a16="http://schemas.microsoft.com/office/drawing/2014/main" id="{FE029E8E-2922-40D0-83A8-EF0DFDA13B33}"/>
              </a:ext>
            </a:extLst>
          </p:cNvPr>
          <p:cNvSpPr>
            <a:spLocks noGrp="1"/>
          </p:cNvSpPr>
          <p:nvPr>
            <p:ph sz="half" idx="1"/>
          </p:nvPr>
        </p:nvSpPr>
        <p:spPr>
          <a:xfrm>
            <a:off x="914400" y="1312333"/>
            <a:ext cx="7027524" cy="5283676"/>
          </a:xfrm>
        </p:spPr>
        <p:txBody>
          <a:bodyPr>
            <a:normAutofit/>
          </a:bodyPr>
          <a:lstStyle/>
          <a:p>
            <a:r>
              <a:rPr lang="fi-FI" sz="1800" dirty="0" err="1"/>
              <a:t>CSS:llä</a:t>
            </a:r>
            <a:r>
              <a:rPr lang="fi-FI" sz="1800" dirty="0"/>
              <a:t> on useita ulottuvuusominaisuuksia, kuten </a:t>
            </a:r>
            <a:r>
              <a:rPr lang="fi-FI" sz="1800" dirty="0" err="1"/>
              <a:t>width</a:t>
            </a:r>
            <a:r>
              <a:rPr lang="fi-FI" sz="1800" dirty="0"/>
              <a:t>, </a:t>
            </a:r>
            <a:r>
              <a:rPr lang="fi-FI" sz="1800" dirty="0" err="1"/>
              <a:t>height</a:t>
            </a:r>
            <a:r>
              <a:rPr lang="fi-FI" sz="1800" dirty="0"/>
              <a:t>, </a:t>
            </a:r>
            <a:r>
              <a:rPr lang="fi-FI" sz="1800" dirty="0" err="1"/>
              <a:t>max-width</a:t>
            </a:r>
            <a:r>
              <a:rPr lang="fi-FI" sz="1800" dirty="0"/>
              <a:t>, min-</a:t>
            </a:r>
            <a:r>
              <a:rPr lang="fi-FI" sz="1800" dirty="0" err="1"/>
              <a:t>width</a:t>
            </a:r>
            <a:r>
              <a:rPr lang="fi-FI" sz="1800" dirty="0"/>
              <a:t>, </a:t>
            </a:r>
            <a:r>
              <a:rPr lang="fi-FI" sz="1800" dirty="0" err="1"/>
              <a:t>max-height</a:t>
            </a:r>
            <a:r>
              <a:rPr lang="fi-FI" sz="1800" dirty="0"/>
              <a:t>, ja min-</a:t>
            </a:r>
            <a:r>
              <a:rPr lang="fi-FI" sz="1800" dirty="0" err="1"/>
              <a:t>height</a:t>
            </a:r>
            <a:r>
              <a:rPr lang="fi-FI" sz="1800" dirty="0"/>
              <a:t> </a:t>
            </a:r>
            <a:r>
              <a:rPr lang="fi-FI" sz="1800" dirty="0" err="1"/>
              <a:t>oiden</a:t>
            </a:r>
            <a:r>
              <a:rPr lang="fi-FI" sz="1800" dirty="0"/>
              <a:t> avulla voit hallita elementin leveyttä ja korkeutta. </a:t>
            </a:r>
          </a:p>
          <a:p>
            <a:r>
              <a:rPr lang="fi-FI" sz="1800" dirty="0"/>
              <a:t>Seuraavissa osissa kuvataan, kuinka näitä ominaisuuksia käytetään paremman verkkosivun asettelun luomiseen.</a:t>
            </a:r>
          </a:p>
          <a:p>
            <a:r>
              <a:rPr lang="fi-FI" sz="1800" dirty="0"/>
              <a:t>Ominaisuus </a:t>
            </a:r>
            <a:r>
              <a:rPr lang="fi-FI" sz="1800" dirty="0" err="1"/>
              <a:t>width</a:t>
            </a:r>
            <a:r>
              <a:rPr lang="fi-FI" sz="1800" dirty="0"/>
              <a:t> ja </a:t>
            </a:r>
            <a:r>
              <a:rPr lang="fi-FI" sz="1800" dirty="0" err="1"/>
              <a:t>height</a:t>
            </a:r>
            <a:r>
              <a:rPr lang="fi-FI" sz="1800" dirty="0"/>
              <a:t> määrittää elementin sisältöalueen leveyden ja korkeuden.</a:t>
            </a:r>
          </a:p>
          <a:p>
            <a:r>
              <a:rPr lang="fi-FI" sz="1800" dirty="0"/>
              <a:t>Tämä leveys ja korkeus eivät sisällä pehmusteita, reunuksia tai marginaaleja. </a:t>
            </a:r>
          </a:p>
          <a:p>
            <a:r>
              <a:rPr lang="fi-FI" sz="1800" dirty="0"/>
              <a:t>Katso CSS-laatikkomalli nähdäksesi kuinka elementin laatikon tehollinen leveys ja korkeus lasketaan.</a:t>
            </a:r>
          </a:p>
          <a:p>
            <a:r>
              <a:rPr lang="fi-FI" sz="1800" dirty="0"/>
              <a:t>Vieressä olevat tyylisäännöt määrittävät &lt;div&gt;elementille kiinteän 300 pikselin leveyden ja 200 pikselin korkeuden.</a:t>
            </a:r>
          </a:p>
          <a:p>
            <a:endParaRPr lang="fi-FI" sz="1800" dirty="0"/>
          </a:p>
        </p:txBody>
      </p:sp>
      <p:pic>
        <p:nvPicPr>
          <p:cNvPr id="5" name="Sisällön paikkamerkki 4">
            <a:extLst>
              <a:ext uri="{FF2B5EF4-FFF2-40B4-BE49-F238E27FC236}">
                <a16:creationId xmlns:a16="http://schemas.microsoft.com/office/drawing/2014/main" id="{083B9D78-C273-488A-B771-FBDF7C8929AC}"/>
              </a:ext>
            </a:extLst>
          </p:cNvPr>
          <p:cNvPicPr>
            <a:picLocks noGrp="1" noChangeAspect="1"/>
          </p:cNvPicPr>
          <p:nvPr>
            <p:ph sz="half" idx="2"/>
          </p:nvPr>
        </p:nvPicPr>
        <p:blipFill>
          <a:blip r:embed="rId2"/>
          <a:stretch>
            <a:fillRect/>
          </a:stretch>
        </p:blipFill>
        <p:spPr>
          <a:xfrm>
            <a:off x="8568149" y="950960"/>
            <a:ext cx="3286125" cy="1438275"/>
          </a:xfrm>
          <a:prstGeom prst="rect">
            <a:avLst/>
          </a:prstGeom>
        </p:spPr>
      </p:pic>
      <p:pic>
        <p:nvPicPr>
          <p:cNvPr id="6" name="Kuva 5">
            <a:extLst>
              <a:ext uri="{FF2B5EF4-FFF2-40B4-BE49-F238E27FC236}">
                <a16:creationId xmlns:a16="http://schemas.microsoft.com/office/drawing/2014/main" id="{8450CD61-6F81-4C5E-9D13-B0B64592F866}"/>
              </a:ext>
            </a:extLst>
          </p:cNvPr>
          <p:cNvPicPr>
            <a:picLocks noChangeAspect="1"/>
          </p:cNvPicPr>
          <p:nvPr/>
        </p:nvPicPr>
        <p:blipFill>
          <a:blip r:embed="rId3"/>
          <a:stretch>
            <a:fillRect/>
          </a:stretch>
        </p:blipFill>
        <p:spPr>
          <a:xfrm>
            <a:off x="8568149" y="2534763"/>
            <a:ext cx="3436959" cy="2283818"/>
          </a:xfrm>
          <a:prstGeom prst="rect">
            <a:avLst/>
          </a:prstGeom>
        </p:spPr>
      </p:pic>
    </p:spTree>
    <p:extLst>
      <p:ext uri="{BB962C8B-B14F-4D97-AF65-F5344CB8AC3E}">
        <p14:creationId xmlns:p14="http://schemas.microsoft.com/office/powerpoint/2010/main" val="250173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5A5908F-9B89-4BCA-A91C-1B8995B8E7B0}"/>
              </a:ext>
            </a:extLst>
          </p:cNvPr>
          <p:cNvSpPr>
            <a:spLocks noGrp="1"/>
          </p:cNvSpPr>
          <p:nvPr>
            <p:ph type="title"/>
          </p:nvPr>
        </p:nvSpPr>
        <p:spPr/>
        <p:txBody>
          <a:bodyPr/>
          <a:lstStyle/>
          <a:p>
            <a:r>
              <a:rPr lang="fi-FI" dirty="0"/>
              <a:t>Ulkoinen tyylisivu</a:t>
            </a:r>
          </a:p>
        </p:txBody>
      </p:sp>
      <p:sp>
        <p:nvSpPr>
          <p:cNvPr id="3" name="Sisällön paikkamerkki 2">
            <a:extLst>
              <a:ext uri="{FF2B5EF4-FFF2-40B4-BE49-F238E27FC236}">
                <a16:creationId xmlns:a16="http://schemas.microsoft.com/office/drawing/2014/main" id="{0107BAEA-CEE7-4126-88F3-32E2E92A9A2B}"/>
              </a:ext>
            </a:extLst>
          </p:cNvPr>
          <p:cNvSpPr>
            <a:spLocks noGrp="1"/>
          </p:cNvSpPr>
          <p:nvPr>
            <p:ph idx="1"/>
          </p:nvPr>
        </p:nvSpPr>
        <p:spPr>
          <a:xfrm>
            <a:off x="448056" y="1447800"/>
            <a:ext cx="11210543" cy="4809162"/>
          </a:xfrm>
        </p:spPr>
        <p:txBody>
          <a:bodyPr>
            <a:normAutofit/>
          </a:bodyPr>
          <a:lstStyle/>
          <a:p>
            <a:pPr fontAlgn="base"/>
            <a:r>
              <a:rPr lang="fi-FI" dirty="0"/>
              <a:t>Ulkoinen tyylisivu on ihanteellinen, kun tyyliä käytetään useilla verkkosivuston sivuilla.</a:t>
            </a:r>
          </a:p>
          <a:p>
            <a:pPr fontAlgn="base"/>
            <a:r>
              <a:rPr lang="fi-FI" dirty="0"/>
              <a:t>Ulkoinen tyylisivu sisältää kaikki tyylisäännöt erillisessä asiakirjassa, johon voit linkittää mistä tahansa sivustosi HTML-tiedostosta. Ulkoiset tyylisivut ovat joustavimpia, koska ulkoisella tyylisivulla voit muuttaa koko verkkosivuston ulkoasua muuttamalla vain yhtä tiedostoa.</a:t>
            </a:r>
          </a:p>
          <a:p>
            <a:pPr fontAlgn="base"/>
            <a:r>
              <a:rPr lang="fi-FI" dirty="0"/>
              <a:t>Voit liittää ulkoisia tyylisivuja kahdella tavalla – </a:t>
            </a:r>
            <a:r>
              <a:rPr lang="fi-FI" i="1" dirty="0"/>
              <a:t>linkittämällä</a:t>
            </a:r>
            <a:r>
              <a:rPr lang="fi-FI" dirty="0"/>
              <a:t> ja </a:t>
            </a:r>
            <a:r>
              <a:rPr lang="fi-FI" i="1" dirty="0"/>
              <a:t>tuomalla</a:t>
            </a:r>
            <a:r>
              <a:rPr lang="fi-FI" dirty="0"/>
              <a:t>.</a:t>
            </a:r>
          </a:p>
          <a:p>
            <a:pPr marL="0" indent="0" fontAlgn="base">
              <a:buNone/>
            </a:pPr>
            <a:endParaRPr lang="fi-FI" b="1" dirty="0"/>
          </a:p>
          <a:p>
            <a:pPr marL="0" indent="0" fontAlgn="base">
              <a:buNone/>
            </a:pPr>
            <a:r>
              <a:rPr lang="fi-FI" b="1" dirty="0"/>
              <a:t>Ulkoisten tyylisivujen linkittäminen</a:t>
            </a:r>
          </a:p>
          <a:p>
            <a:pPr fontAlgn="base"/>
            <a:r>
              <a:rPr lang="fi-FI" dirty="0"/>
              <a:t>Ennen linkittämistä on ensin luotava tyylisivu. </a:t>
            </a:r>
          </a:p>
          <a:p>
            <a:pPr fontAlgn="base"/>
            <a:r>
              <a:rPr lang="fi-FI" dirty="0"/>
              <a:t>Avaa Visual Studio ja luo uusi tiedosto.</a:t>
            </a:r>
          </a:p>
          <a:p>
            <a:pPr fontAlgn="base"/>
            <a:r>
              <a:rPr lang="fi-FI" dirty="0"/>
              <a:t>Kirjoita </a:t>
            </a:r>
            <a:r>
              <a:rPr lang="fi-FI" dirty="0" err="1"/>
              <a:t>css</a:t>
            </a:r>
            <a:r>
              <a:rPr lang="fi-FI" dirty="0"/>
              <a:t> tyyli ja tallenna nimellä style.css:</a:t>
            </a:r>
          </a:p>
          <a:p>
            <a:endParaRPr lang="fi-FI" dirty="0"/>
          </a:p>
        </p:txBody>
      </p:sp>
      <p:pic>
        <p:nvPicPr>
          <p:cNvPr id="4" name="Kuva 3">
            <a:extLst>
              <a:ext uri="{FF2B5EF4-FFF2-40B4-BE49-F238E27FC236}">
                <a16:creationId xmlns:a16="http://schemas.microsoft.com/office/drawing/2014/main" id="{937DE3F9-3A60-4210-B98D-5749E4D28A01}"/>
              </a:ext>
            </a:extLst>
          </p:cNvPr>
          <p:cNvPicPr>
            <a:picLocks noChangeAspect="1"/>
          </p:cNvPicPr>
          <p:nvPr/>
        </p:nvPicPr>
        <p:blipFill>
          <a:blip r:embed="rId2"/>
          <a:stretch>
            <a:fillRect/>
          </a:stretch>
        </p:blipFill>
        <p:spPr>
          <a:xfrm>
            <a:off x="6209116" y="3429000"/>
            <a:ext cx="5019675" cy="2552700"/>
          </a:xfrm>
          <a:prstGeom prst="rect">
            <a:avLst/>
          </a:prstGeom>
        </p:spPr>
      </p:pic>
    </p:spTree>
    <p:extLst>
      <p:ext uri="{BB962C8B-B14F-4D97-AF65-F5344CB8AC3E}">
        <p14:creationId xmlns:p14="http://schemas.microsoft.com/office/powerpoint/2010/main" val="3694982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5BD64BE-E390-4D34-B214-2698CA1014FD}"/>
              </a:ext>
            </a:extLst>
          </p:cNvPr>
          <p:cNvSpPr>
            <a:spLocks noGrp="1"/>
          </p:cNvSpPr>
          <p:nvPr>
            <p:ph type="title"/>
          </p:nvPr>
        </p:nvSpPr>
        <p:spPr/>
        <p:txBody>
          <a:bodyPr>
            <a:normAutofit fontScale="90000"/>
          </a:bodyPr>
          <a:lstStyle/>
          <a:p>
            <a:r>
              <a:rPr lang="fi-FI" dirty="0"/>
              <a:t>Ominaisuuksilla </a:t>
            </a:r>
            <a:r>
              <a:rPr lang="fi-FI" dirty="0" err="1"/>
              <a:t>width</a:t>
            </a:r>
            <a:r>
              <a:rPr lang="fi-FI" dirty="0"/>
              <a:t> ja </a:t>
            </a:r>
            <a:r>
              <a:rPr lang="fi-FI" dirty="0" err="1"/>
              <a:t>height</a:t>
            </a:r>
            <a:r>
              <a:rPr lang="fi-FI" dirty="0"/>
              <a:t> voi olla seuraavat arvot:</a:t>
            </a:r>
            <a:br>
              <a:rPr lang="fi-FI" dirty="0"/>
            </a:br>
            <a:endParaRPr lang="fi-FI" dirty="0"/>
          </a:p>
        </p:txBody>
      </p:sp>
      <p:sp>
        <p:nvSpPr>
          <p:cNvPr id="3" name="Sisällön paikkamerkki 2">
            <a:extLst>
              <a:ext uri="{FF2B5EF4-FFF2-40B4-BE49-F238E27FC236}">
                <a16:creationId xmlns:a16="http://schemas.microsoft.com/office/drawing/2014/main" id="{57323B35-9641-47A3-B51D-E950E2587E26}"/>
              </a:ext>
            </a:extLst>
          </p:cNvPr>
          <p:cNvSpPr>
            <a:spLocks noGrp="1"/>
          </p:cNvSpPr>
          <p:nvPr>
            <p:ph sz="half" idx="1"/>
          </p:nvPr>
        </p:nvSpPr>
        <p:spPr>
          <a:xfrm>
            <a:off x="1257300" y="1315092"/>
            <a:ext cx="4800600" cy="5112299"/>
          </a:xfrm>
        </p:spPr>
        <p:txBody>
          <a:bodyPr>
            <a:normAutofit/>
          </a:bodyPr>
          <a:lstStyle/>
          <a:p>
            <a:r>
              <a:rPr lang="fi-FI" sz="1800" b="1" dirty="0" err="1"/>
              <a:t>length</a:t>
            </a:r>
            <a:r>
              <a:rPr lang="fi-FI" sz="1800" dirty="0"/>
              <a:t> - määrittää leveyden </a:t>
            </a:r>
            <a:r>
              <a:rPr lang="fi-FI" sz="1800" dirty="0" err="1"/>
              <a:t>px</a:t>
            </a:r>
            <a:r>
              <a:rPr lang="fi-FI" sz="1800" dirty="0"/>
              <a:t>, </a:t>
            </a:r>
            <a:r>
              <a:rPr lang="fi-FI" sz="1800" dirty="0" err="1"/>
              <a:t>em</a:t>
            </a:r>
            <a:r>
              <a:rPr lang="fi-FI" sz="1800" dirty="0"/>
              <a:t>, rem, pt, cm jne.</a:t>
            </a:r>
          </a:p>
          <a:p>
            <a:r>
              <a:rPr lang="fi-FI" sz="1800" b="1" dirty="0"/>
              <a:t>%</a:t>
            </a:r>
            <a:r>
              <a:rPr lang="fi-FI" sz="1800" dirty="0"/>
              <a:t> - määrittää leveyden prosentteina (%) sisältävän elementin leveydestä.</a:t>
            </a:r>
          </a:p>
          <a:p>
            <a:r>
              <a:rPr lang="fi-FI" sz="1800" b="1" dirty="0"/>
              <a:t>auto</a:t>
            </a:r>
            <a:r>
              <a:rPr lang="fi-FI" sz="1800" dirty="0"/>
              <a:t> - selain laskee elementille sopivan leveyden.</a:t>
            </a:r>
          </a:p>
          <a:p>
            <a:r>
              <a:rPr lang="fi-FI" sz="1800" b="1" dirty="0" err="1"/>
              <a:t>initial</a:t>
            </a:r>
            <a:r>
              <a:rPr lang="fi-FI" sz="1800" dirty="0"/>
              <a:t> - Asettaa leveyden ja korkeuden oletusarvoihinsa, joka on auto.</a:t>
            </a:r>
          </a:p>
          <a:p>
            <a:r>
              <a:rPr lang="fi-FI" sz="1800" b="1" dirty="0" err="1"/>
              <a:t>inherit</a:t>
            </a:r>
            <a:r>
              <a:rPr lang="fi-FI" sz="1800" dirty="0"/>
              <a:t> - määrittää, että leveys on perittävä pääelementistä.</a:t>
            </a:r>
          </a:p>
          <a:p>
            <a:r>
              <a:rPr lang="fi-FI" sz="1800" dirty="0"/>
              <a:t>Leveys- ja korkeusominaisuuksille ei voi määrittää negatiivisia arvoja.</a:t>
            </a:r>
          </a:p>
          <a:p>
            <a:endParaRPr lang="fi-FI" dirty="0"/>
          </a:p>
        </p:txBody>
      </p:sp>
      <p:sp>
        <p:nvSpPr>
          <p:cNvPr id="4" name="Sisällön paikkamerkki 3">
            <a:extLst>
              <a:ext uri="{FF2B5EF4-FFF2-40B4-BE49-F238E27FC236}">
                <a16:creationId xmlns:a16="http://schemas.microsoft.com/office/drawing/2014/main" id="{90F50064-6D21-45EF-B39B-A17B0CA1596F}"/>
              </a:ext>
            </a:extLst>
          </p:cNvPr>
          <p:cNvSpPr>
            <a:spLocks noGrp="1"/>
          </p:cNvSpPr>
          <p:nvPr>
            <p:ph sz="half" idx="2"/>
          </p:nvPr>
        </p:nvSpPr>
        <p:spPr>
          <a:xfrm>
            <a:off x="6647796" y="1618180"/>
            <a:ext cx="4800600" cy="4287320"/>
          </a:xfrm>
        </p:spPr>
        <p:txBody>
          <a:bodyPr>
            <a:normAutofit/>
          </a:bodyPr>
          <a:lstStyle/>
          <a:p>
            <a:r>
              <a:rPr lang="fi-FI" sz="2000" dirty="0"/>
              <a:t>Vinkki: Yleensä kun luot </a:t>
            </a:r>
            <a:r>
              <a:rPr lang="fi-FI" sz="2000" dirty="0" err="1"/>
              <a:t>lohkoelementin</a:t>
            </a:r>
            <a:r>
              <a:rPr lang="fi-FI" sz="2000" dirty="0"/>
              <a:t>, kuten &lt;div&gt;, &lt;p&gt;jne., selain asettaa automaattisesti niiden leveyden 100 prosenttiin käytettävissä olevasta leveydestä ja korkeudeksi sen, mikä tarvitaan kaiken sisällön näyttämiseen. </a:t>
            </a:r>
          </a:p>
          <a:p>
            <a:r>
              <a:rPr lang="fi-FI" sz="2000" dirty="0"/>
              <a:t>Sinun tulee välttää kiinteän leveyden ja korkeuden asettamista, ellei se ole välttämätöntä.</a:t>
            </a:r>
          </a:p>
          <a:p>
            <a:endParaRPr lang="fi-FI" dirty="0"/>
          </a:p>
        </p:txBody>
      </p:sp>
    </p:spTree>
    <p:extLst>
      <p:ext uri="{BB962C8B-B14F-4D97-AF65-F5344CB8AC3E}">
        <p14:creationId xmlns:p14="http://schemas.microsoft.com/office/powerpoint/2010/main" val="3540808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EA50717-8A66-46CB-8B73-608E45A6C8CC}"/>
              </a:ext>
            </a:extLst>
          </p:cNvPr>
          <p:cNvSpPr>
            <a:spLocks noGrp="1"/>
          </p:cNvSpPr>
          <p:nvPr>
            <p:ph type="title"/>
          </p:nvPr>
        </p:nvSpPr>
        <p:spPr/>
        <p:txBody>
          <a:bodyPr>
            <a:normAutofit fontScale="90000"/>
          </a:bodyPr>
          <a:lstStyle/>
          <a:p>
            <a:r>
              <a:rPr lang="fi-FI" dirty="0"/>
              <a:t>Suurimman leveyden ja korkeuden asettaminen</a:t>
            </a:r>
            <a:br>
              <a:rPr lang="fi-FI" dirty="0"/>
            </a:br>
            <a:endParaRPr lang="fi-FI" dirty="0"/>
          </a:p>
        </p:txBody>
      </p:sp>
      <p:sp>
        <p:nvSpPr>
          <p:cNvPr id="3" name="Sisällön paikkamerkki 2">
            <a:extLst>
              <a:ext uri="{FF2B5EF4-FFF2-40B4-BE49-F238E27FC236}">
                <a16:creationId xmlns:a16="http://schemas.microsoft.com/office/drawing/2014/main" id="{166317DF-19B6-49C6-99D6-6A705BF04BA2}"/>
              </a:ext>
            </a:extLst>
          </p:cNvPr>
          <p:cNvSpPr>
            <a:spLocks noGrp="1"/>
          </p:cNvSpPr>
          <p:nvPr>
            <p:ph sz="half" idx="1"/>
          </p:nvPr>
        </p:nvSpPr>
        <p:spPr>
          <a:xfrm>
            <a:off x="1257300" y="1438381"/>
            <a:ext cx="5122952" cy="5193587"/>
          </a:xfrm>
        </p:spPr>
        <p:txBody>
          <a:bodyPr>
            <a:normAutofit/>
          </a:bodyPr>
          <a:lstStyle/>
          <a:p>
            <a:r>
              <a:rPr lang="fi-FI" sz="2000" dirty="0"/>
              <a:t>Voit määrittää sisältöalueen suurimman leveyden ja korkeuden käyttämällä ominaisuutta ja </a:t>
            </a:r>
            <a:r>
              <a:rPr lang="fi-FI" sz="2000" dirty="0" err="1"/>
              <a:t>max-width</a:t>
            </a:r>
            <a:r>
              <a:rPr lang="fi-FI" sz="2000" dirty="0"/>
              <a:t>. </a:t>
            </a:r>
            <a:r>
              <a:rPr lang="fi-FI" sz="2000" dirty="0" err="1"/>
              <a:t>max-height</a:t>
            </a:r>
            <a:r>
              <a:rPr lang="fi-FI" sz="2000" dirty="0"/>
              <a:t>. </a:t>
            </a:r>
          </a:p>
          <a:p>
            <a:r>
              <a:rPr lang="fi-FI" sz="2000" dirty="0"/>
              <a:t>Tämä enimmäisleveys ja -korkeus eivät sisällä täytettä, reunuksia tai marginaaleja.</a:t>
            </a:r>
          </a:p>
          <a:p>
            <a:r>
              <a:rPr lang="fi-FI" sz="2000" dirty="0"/>
              <a:t>Elementti ei voi olla arvoa leveämpi </a:t>
            </a:r>
            <a:r>
              <a:rPr lang="fi-FI" sz="2000" dirty="0" err="1"/>
              <a:t>max-width</a:t>
            </a:r>
            <a:r>
              <a:rPr lang="fi-FI" sz="2000" dirty="0"/>
              <a:t>, vaikka </a:t>
            </a:r>
            <a:r>
              <a:rPr lang="fi-FI" sz="2000" dirty="0" err="1"/>
              <a:t>width</a:t>
            </a:r>
            <a:r>
              <a:rPr lang="fi-FI" sz="2000" dirty="0"/>
              <a:t> ominaisuuden arvoksi olisi asetettu jotain suurempaa. </a:t>
            </a:r>
          </a:p>
          <a:p>
            <a:r>
              <a:rPr lang="fi-FI" sz="2000" dirty="0"/>
              <a:t>Jos esimerkiksi </a:t>
            </a:r>
            <a:r>
              <a:rPr lang="fi-FI" sz="2000" dirty="0" err="1"/>
              <a:t>width</a:t>
            </a:r>
            <a:r>
              <a:rPr lang="fi-FI" sz="2000" dirty="0"/>
              <a:t> arvoksi </a:t>
            </a:r>
            <a:r>
              <a:rPr lang="fi-FI" sz="2000" dirty="0" err="1"/>
              <a:t>max-width</a:t>
            </a:r>
            <a:r>
              <a:rPr lang="fi-FI" sz="2000" dirty="0"/>
              <a:t> on asetettu 300 kuvapistettä ja arvoksi 200 kuvapistettä, elementin todellinen leveys on 200 kuvapistettä.</a:t>
            </a:r>
          </a:p>
        </p:txBody>
      </p:sp>
      <p:pic>
        <p:nvPicPr>
          <p:cNvPr id="7" name="Sisällön paikkamerkki 6">
            <a:extLst>
              <a:ext uri="{FF2B5EF4-FFF2-40B4-BE49-F238E27FC236}">
                <a16:creationId xmlns:a16="http://schemas.microsoft.com/office/drawing/2014/main" id="{32AED16A-4256-4B12-89FF-67CD3B5A7752}"/>
              </a:ext>
            </a:extLst>
          </p:cNvPr>
          <p:cNvPicPr>
            <a:picLocks noGrp="1" noChangeAspect="1"/>
          </p:cNvPicPr>
          <p:nvPr>
            <p:ph sz="half" idx="2"/>
          </p:nvPr>
        </p:nvPicPr>
        <p:blipFill>
          <a:blip r:embed="rId2"/>
          <a:stretch>
            <a:fillRect/>
          </a:stretch>
        </p:blipFill>
        <p:spPr>
          <a:xfrm>
            <a:off x="7429500" y="3416301"/>
            <a:ext cx="3505200" cy="1485900"/>
          </a:xfrm>
          <a:prstGeom prst="rect">
            <a:avLst/>
          </a:prstGeom>
        </p:spPr>
      </p:pic>
      <p:pic>
        <p:nvPicPr>
          <p:cNvPr id="6" name="Kuva 5">
            <a:extLst>
              <a:ext uri="{FF2B5EF4-FFF2-40B4-BE49-F238E27FC236}">
                <a16:creationId xmlns:a16="http://schemas.microsoft.com/office/drawing/2014/main" id="{E83C08C5-DAA5-4CB3-A66E-A8D881F80ACA}"/>
              </a:ext>
            </a:extLst>
          </p:cNvPr>
          <p:cNvPicPr>
            <a:picLocks noChangeAspect="1"/>
          </p:cNvPicPr>
          <p:nvPr/>
        </p:nvPicPr>
        <p:blipFill>
          <a:blip r:embed="rId3"/>
          <a:stretch>
            <a:fillRect/>
          </a:stretch>
        </p:blipFill>
        <p:spPr>
          <a:xfrm>
            <a:off x="7429500" y="1874517"/>
            <a:ext cx="3609975" cy="1485900"/>
          </a:xfrm>
          <a:prstGeom prst="rect">
            <a:avLst/>
          </a:prstGeom>
        </p:spPr>
      </p:pic>
    </p:spTree>
    <p:extLst>
      <p:ext uri="{BB962C8B-B14F-4D97-AF65-F5344CB8AC3E}">
        <p14:creationId xmlns:p14="http://schemas.microsoft.com/office/powerpoint/2010/main" val="4138871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3EB06D1-1122-45A7-AD88-15C6969A15DD}"/>
              </a:ext>
            </a:extLst>
          </p:cNvPr>
          <p:cNvSpPr>
            <a:spLocks noGrp="1"/>
          </p:cNvSpPr>
          <p:nvPr>
            <p:ph type="title"/>
          </p:nvPr>
        </p:nvSpPr>
        <p:spPr/>
        <p:txBody>
          <a:bodyPr>
            <a:normAutofit fontScale="90000"/>
          </a:bodyPr>
          <a:lstStyle/>
          <a:p>
            <a:r>
              <a:rPr lang="fi-FI" dirty="0"/>
              <a:t>Minimileveyden ja -korkeuden asettaminen</a:t>
            </a:r>
            <a:br>
              <a:rPr lang="fi-FI" dirty="0"/>
            </a:br>
            <a:endParaRPr lang="fi-FI" dirty="0"/>
          </a:p>
        </p:txBody>
      </p:sp>
      <p:sp>
        <p:nvSpPr>
          <p:cNvPr id="3" name="Sisällön paikkamerkki 2">
            <a:extLst>
              <a:ext uri="{FF2B5EF4-FFF2-40B4-BE49-F238E27FC236}">
                <a16:creationId xmlns:a16="http://schemas.microsoft.com/office/drawing/2014/main" id="{E3AA2EB7-3F8C-4414-8659-D18FBFB15971}"/>
              </a:ext>
            </a:extLst>
          </p:cNvPr>
          <p:cNvSpPr>
            <a:spLocks noGrp="1"/>
          </p:cNvSpPr>
          <p:nvPr>
            <p:ph sz="half" idx="1"/>
          </p:nvPr>
        </p:nvSpPr>
        <p:spPr>
          <a:xfrm>
            <a:off x="1257300" y="1464067"/>
            <a:ext cx="4800600" cy="4441433"/>
          </a:xfrm>
        </p:spPr>
        <p:txBody>
          <a:bodyPr>
            <a:normAutofit fontScale="92500" lnSpcReduction="10000"/>
          </a:bodyPr>
          <a:lstStyle/>
          <a:p>
            <a:r>
              <a:rPr lang="fi-FI" sz="2000" dirty="0"/>
              <a:t>Voit käyttää ominaisuutta min-</a:t>
            </a:r>
            <a:r>
              <a:rPr lang="fi-FI" sz="2000" dirty="0" err="1"/>
              <a:t>width</a:t>
            </a:r>
            <a:r>
              <a:rPr lang="fi-FI" sz="2000" dirty="0"/>
              <a:t> ja min-</a:t>
            </a:r>
            <a:r>
              <a:rPr lang="fi-FI" sz="2000" dirty="0" err="1"/>
              <a:t>height</a:t>
            </a:r>
            <a:r>
              <a:rPr lang="fi-FI" sz="2000" dirty="0"/>
              <a:t> määrittää sisältöalueen vähimmäisleveyden ja -korkeuden. </a:t>
            </a:r>
          </a:p>
          <a:p>
            <a:r>
              <a:rPr lang="fi-FI" sz="2000" dirty="0"/>
              <a:t>Tämä vähimmäisleveys ja -korkeus eivät sisällä pehmusteita, reunuksia tai marginaaleja.</a:t>
            </a:r>
          </a:p>
          <a:p>
            <a:r>
              <a:rPr lang="fi-FI" sz="2000" dirty="0"/>
              <a:t>Elementti ei voi olla arvoa kapeampi min-</a:t>
            </a:r>
            <a:r>
              <a:rPr lang="fi-FI" sz="2000" dirty="0" err="1"/>
              <a:t>width</a:t>
            </a:r>
            <a:r>
              <a:rPr lang="fi-FI" sz="2000" dirty="0"/>
              <a:t>, vaikka </a:t>
            </a:r>
            <a:r>
              <a:rPr lang="fi-FI" sz="2000" dirty="0" err="1"/>
              <a:t>width</a:t>
            </a:r>
            <a:r>
              <a:rPr lang="fi-FI" sz="2000" dirty="0"/>
              <a:t> ominaisuuden arvo olisi asetettu pienemmäksi. </a:t>
            </a:r>
          </a:p>
          <a:p>
            <a:r>
              <a:rPr lang="fi-FI" sz="2000" dirty="0"/>
              <a:t>Jos esimerkiksi arvoksi on asetettu 300 </a:t>
            </a:r>
            <a:r>
              <a:rPr lang="fi-FI" sz="2000" dirty="0" err="1"/>
              <a:t>width</a:t>
            </a:r>
            <a:r>
              <a:rPr lang="fi-FI" sz="2000" dirty="0"/>
              <a:t> kuvapistettä ja min-</a:t>
            </a:r>
            <a:r>
              <a:rPr lang="fi-FI" sz="2000" dirty="0" err="1"/>
              <a:t>width</a:t>
            </a:r>
            <a:r>
              <a:rPr lang="fi-FI" sz="2000" dirty="0"/>
              <a:t> arvoksi 400 kuvapistettä, elementin todellinen leveys on 400 kuvapistettä.</a:t>
            </a:r>
          </a:p>
        </p:txBody>
      </p:sp>
      <p:pic>
        <p:nvPicPr>
          <p:cNvPr id="5" name="Sisällön paikkamerkki 4">
            <a:extLst>
              <a:ext uri="{FF2B5EF4-FFF2-40B4-BE49-F238E27FC236}">
                <a16:creationId xmlns:a16="http://schemas.microsoft.com/office/drawing/2014/main" id="{81371398-A520-44C0-A13B-2094FF3BB134}"/>
              </a:ext>
            </a:extLst>
          </p:cNvPr>
          <p:cNvPicPr>
            <a:picLocks noGrp="1" noChangeAspect="1"/>
          </p:cNvPicPr>
          <p:nvPr>
            <p:ph sz="half" idx="2"/>
          </p:nvPr>
        </p:nvPicPr>
        <p:blipFill>
          <a:blip r:embed="rId2"/>
          <a:stretch>
            <a:fillRect/>
          </a:stretch>
        </p:blipFill>
        <p:spPr>
          <a:xfrm>
            <a:off x="6461101" y="2049694"/>
            <a:ext cx="3486150" cy="1438275"/>
          </a:xfrm>
          <a:prstGeom prst="rect">
            <a:avLst/>
          </a:prstGeom>
        </p:spPr>
      </p:pic>
    </p:spTree>
    <p:extLst>
      <p:ext uri="{BB962C8B-B14F-4D97-AF65-F5344CB8AC3E}">
        <p14:creationId xmlns:p14="http://schemas.microsoft.com/office/powerpoint/2010/main" val="1396867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0828124-765C-4C65-A432-3EC21A3FEB9B}"/>
              </a:ext>
            </a:extLst>
          </p:cNvPr>
          <p:cNvSpPr>
            <a:spLocks noGrp="1"/>
          </p:cNvSpPr>
          <p:nvPr>
            <p:ph type="title"/>
          </p:nvPr>
        </p:nvSpPr>
        <p:spPr/>
        <p:txBody>
          <a:bodyPr/>
          <a:lstStyle/>
          <a:p>
            <a:r>
              <a:rPr lang="fi-FI" dirty="0"/>
              <a:t>Min-</a:t>
            </a:r>
            <a:r>
              <a:rPr lang="fi-FI" dirty="0" err="1"/>
              <a:t>height</a:t>
            </a:r>
            <a:endParaRPr lang="fi-FI" dirty="0"/>
          </a:p>
        </p:txBody>
      </p:sp>
      <p:sp>
        <p:nvSpPr>
          <p:cNvPr id="3" name="Sisällön paikkamerkki 2">
            <a:extLst>
              <a:ext uri="{FF2B5EF4-FFF2-40B4-BE49-F238E27FC236}">
                <a16:creationId xmlns:a16="http://schemas.microsoft.com/office/drawing/2014/main" id="{7EA7C15E-D053-4AB7-BB4A-3D058289D26A}"/>
              </a:ext>
            </a:extLst>
          </p:cNvPr>
          <p:cNvSpPr>
            <a:spLocks noGrp="1"/>
          </p:cNvSpPr>
          <p:nvPr>
            <p:ph sz="half" idx="1"/>
          </p:nvPr>
        </p:nvSpPr>
        <p:spPr>
          <a:xfrm>
            <a:off x="1251677" y="1353400"/>
            <a:ext cx="5563989" cy="5504599"/>
          </a:xfrm>
        </p:spPr>
        <p:txBody>
          <a:bodyPr>
            <a:normAutofit/>
          </a:bodyPr>
          <a:lstStyle/>
          <a:p>
            <a:r>
              <a:rPr lang="fi-FI" sz="1800" dirty="0"/>
              <a:t>Ominaisuutta min-</a:t>
            </a:r>
            <a:r>
              <a:rPr lang="fi-FI" sz="1800" dirty="0" err="1"/>
              <a:t>width</a:t>
            </a:r>
            <a:r>
              <a:rPr lang="fi-FI" sz="1800" dirty="0"/>
              <a:t> käytetään yleensä varmistamaan, että elementillä on vähintään vähimmäisleveys, vaikka sisältöä ei olisikaan. Elementin annetaan kuitenkin kasvaa normaalisti, jos sen sisältö ylittää asetetun vähimmäisleveyden.</a:t>
            </a:r>
          </a:p>
          <a:p>
            <a:r>
              <a:rPr lang="fi-FI" sz="1800" dirty="0"/>
              <a:t>Vastaavasti elementti, jota min-</a:t>
            </a:r>
            <a:r>
              <a:rPr lang="fi-FI" sz="1800" dirty="0" err="1"/>
              <a:t>height</a:t>
            </a:r>
            <a:r>
              <a:rPr lang="fi-FI" sz="1800" dirty="0"/>
              <a:t> käytetään, ei koskaan ole määritettyä arvoa pienempi, vaikka </a:t>
            </a:r>
            <a:r>
              <a:rPr lang="fi-FI" sz="1800" dirty="0" err="1"/>
              <a:t>height</a:t>
            </a:r>
            <a:r>
              <a:rPr lang="fi-FI" sz="1800" dirty="0"/>
              <a:t> ominaisuus olisi asetettu pienemmäksi. Jos esimerkiksi </a:t>
            </a:r>
            <a:r>
              <a:rPr lang="fi-FI" sz="1800" dirty="0" err="1"/>
              <a:t>height</a:t>
            </a:r>
            <a:r>
              <a:rPr lang="fi-FI" sz="1800" dirty="0"/>
              <a:t> arvo on 200 kuvapistettä ja arvo on 300 kuvapistettä, min-</a:t>
            </a:r>
            <a:r>
              <a:rPr lang="fi-FI" sz="1800" dirty="0" err="1"/>
              <a:t>height</a:t>
            </a:r>
            <a:r>
              <a:rPr lang="fi-FI" sz="1800" dirty="0"/>
              <a:t> elementin todellinen korkeus on 300 kuvapistettä.</a:t>
            </a:r>
          </a:p>
          <a:p>
            <a:r>
              <a:rPr lang="fi-FI" sz="1800" dirty="0"/>
              <a:t>Ominaisuutta min-</a:t>
            </a:r>
            <a:r>
              <a:rPr lang="fi-FI" sz="1800" dirty="0" err="1"/>
              <a:t>height</a:t>
            </a:r>
            <a:r>
              <a:rPr lang="fi-FI" sz="1800" dirty="0"/>
              <a:t> käytetään yleensä varmistamaan, että elementillä on vähintään vähimmäiskorkeus, vaikka sisältöä ei olisikaan. </a:t>
            </a:r>
          </a:p>
          <a:p>
            <a:r>
              <a:rPr lang="fi-FI" sz="1800" dirty="0"/>
              <a:t>Elementin annetaan kuitenkin kasvaa normaalisti, jos sisältö ylittää asetetun vähimmäiskorkeuden.</a:t>
            </a:r>
          </a:p>
          <a:p>
            <a:endParaRPr lang="fi-FI" sz="1800" dirty="0"/>
          </a:p>
          <a:p>
            <a:pPr marL="0" indent="0">
              <a:buNone/>
            </a:pPr>
            <a:endParaRPr lang="fi-FI" dirty="0"/>
          </a:p>
        </p:txBody>
      </p:sp>
      <p:pic>
        <p:nvPicPr>
          <p:cNvPr id="5" name="Sisällön paikkamerkki 4">
            <a:extLst>
              <a:ext uri="{FF2B5EF4-FFF2-40B4-BE49-F238E27FC236}">
                <a16:creationId xmlns:a16="http://schemas.microsoft.com/office/drawing/2014/main" id="{BE4E252B-C618-4CF8-B0B5-038E4A403D8D}"/>
              </a:ext>
            </a:extLst>
          </p:cNvPr>
          <p:cNvPicPr>
            <a:picLocks noGrp="1" noChangeAspect="1"/>
          </p:cNvPicPr>
          <p:nvPr>
            <p:ph sz="half" idx="2"/>
          </p:nvPr>
        </p:nvPicPr>
        <p:blipFill>
          <a:blip r:embed="rId2"/>
          <a:stretch>
            <a:fillRect/>
          </a:stretch>
        </p:blipFill>
        <p:spPr>
          <a:xfrm>
            <a:off x="7059414" y="1428749"/>
            <a:ext cx="4760626" cy="1727005"/>
          </a:xfrm>
          <a:prstGeom prst="rect">
            <a:avLst/>
          </a:prstGeom>
        </p:spPr>
      </p:pic>
      <p:pic>
        <p:nvPicPr>
          <p:cNvPr id="7" name="Kuva 6">
            <a:extLst>
              <a:ext uri="{FF2B5EF4-FFF2-40B4-BE49-F238E27FC236}">
                <a16:creationId xmlns:a16="http://schemas.microsoft.com/office/drawing/2014/main" id="{CC19B10B-0020-45D7-9593-2D30052F9C04}"/>
              </a:ext>
            </a:extLst>
          </p:cNvPr>
          <p:cNvPicPr>
            <a:picLocks noChangeAspect="1"/>
          </p:cNvPicPr>
          <p:nvPr/>
        </p:nvPicPr>
        <p:blipFill>
          <a:blip r:embed="rId3"/>
          <a:stretch>
            <a:fillRect/>
          </a:stretch>
        </p:blipFill>
        <p:spPr>
          <a:xfrm>
            <a:off x="7431374" y="3429000"/>
            <a:ext cx="4013771" cy="2768269"/>
          </a:xfrm>
          <a:prstGeom prst="rect">
            <a:avLst/>
          </a:prstGeom>
        </p:spPr>
      </p:pic>
    </p:spTree>
    <p:extLst>
      <p:ext uri="{BB962C8B-B14F-4D97-AF65-F5344CB8AC3E}">
        <p14:creationId xmlns:p14="http://schemas.microsoft.com/office/powerpoint/2010/main" val="8702634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C74490-03B9-463D-810C-2836B5B28084}"/>
              </a:ext>
            </a:extLst>
          </p:cNvPr>
          <p:cNvSpPr>
            <a:spLocks noGrp="1"/>
          </p:cNvSpPr>
          <p:nvPr>
            <p:ph type="title"/>
          </p:nvPr>
        </p:nvSpPr>
        <p:spPr/>
        <p:txBody>
          <a:bodyPr>
            <a:normAutofit fontScale="90000"/>
          </a:bodyPr>
          <a:lstStyle/>
          <a:p>
            <a:r>
              <a:rPr lang="fi-FI" dirty="0"/>
              <a:t>Leveys- ja korkeusalueen asettaminen</a:t>
            </a:r>
            <a:br>
              <a:rPr lang="fi-FI" dirty="0"/>
            </a:br>
            <a:endParaRPr lang="fi-FI" dirty="0"/>
          </a:p>
        </p:txBody>
      </p:sp>
      <p:sp>
        <p:nvSpPr>
          <p:cNvPr id="3" name="Sisällön paikkamerkki 2">
            <a:extLst>
              <a:ext uri="{FF2B5EF4-FFF2-40B4-BE49-F238E27FC236}">
                <a16:creationId xmlns:a16="http://schemas.microsoft.com/office/drawing/2014/main" id="{18132F39-7109-4815-82E2-90A3250B0BAE}"/>
              </a:ext>
            </a:extLst>
          </p:cNvPr>
          <p:cNvSpPr>
            <a:spLocks noGrp="1"/>
          </p:cNvSpPr>
          <p:nvPr>
            <p:ph sz="half" idx="1"/>
          </p:nvPr>
        </p:nvSpPr>
        <p:spPr>
          <a:xfrm>
            <a:off x="1257300" y="1602769"/>
            <a:ext cx="4800600" cy="4772346"/>
          </a:xfrm>
        </p:spPr>
        <p:txBody>
          <a:bodyPr>
            <a:normAutofit/>
          </a:bodyPr>
          <a:lstStyle/>
          <a:p>
            <a:r>
              <a:rPr lang="fi-FI" sz="2000" dirty="0"/>
              <a:t>Ominaisuuksia min-</a:t>
            </a:r>
            <a:r>
              <a:rPr lang="fi-FI" sz="2000" dirty="0" err="1"/>
              <a:t>widthja</a:t>
            </a:r>
            <a:r>
              <a:rPr lang="fi-FI" sz="2000" dirty="0"/>
              <a:t> min-</a:t>
            </a:r>
            <a:r>
              <a:rPr lang="fi-FI" sz="2000" dirty="0" err="1"/>
              <a:t>height</a:t>
            </a:r>
            <a:r>
              <a:rPr lang="fi-FI" sz="2000" dirty="0"/>
              <a:t> käytetään usein yhdessä </a:t>
            </a:r>
            <a:r>
              <a:rPr lang="fi-FI" sz="2000" dirty="0" err="1"/>
              <a:t>max-width</a:t>
            </a:r>
            <a:r>
              <a:rPr lang="fi-FI" sz="2000" dirty="0"/>
              <a:t> ja - </a:t>
            </a:r>
            <a:r>
              <a:rPr lang="fi-FI" sz="2000" dirty="0" err="1"/>
              <a:t>max-height</a:t>
            </a:r>
            <a:r>
              <a:rPr lang="fi-FI" sz="2000" dirty="0"/>
              <a:t> ominaisuuksien kanssa tuottamaan elementille leveys- ja korkeusalue.</a:t>
            </a:r>
          </a:p>
          <a:p>
            <a:r>
              <a:rPr lang="fi-FI" sz="2000" dirty="0"/>
              <a:t>Tämä voi olla erittäin hyödyllistä joustavan suunnittelun luomisessa. Seuraavassa esimerkissä elementin vähimmäisleveys &lt;div&gt;olisi 300 pikseliä ja se voi venyä vaakasuunnassa enintään 500 pikseliin asti.</a:t>
            </a:r>
          </a:p>
        </p:txBody>
      </p:sp>
      <p:sp>
        <p:nvSpPr>
          <p:cNvPr id="4" name="Sisällön paikkamerkki 3">
            <a:extLst>
              <a:ext uri="{FF2B5EF4-FFF2-40B4-BE49-F238E27FC236}">
                <a16:creationId xmlns:a16="http://schemas.microsoft.com/office/drawing/2014/main" id="{85E91EFC-070A-4A1F-B0F5-49B317600054}"/>
              </a:ext>
            </a:extLst>
          </p:cNvPr>
          <p:cNvSpPr>
            <a:spLocks noGrp="1"/>
          </p:cNvSpPr>
          <p:nvPr>
            <p:ph sz="half" idx="2"/>
          </p:nvPr>
        </p:nvSpPr>
        <p:spPr>
          <a:xfrm>
            <a:off x="6958173" y="2876663"/>
            <a:ext cx="4800600" cy="3619500"/>
          </a:xfrm>
        </p:spPr>
        <p:txBody>
          <a:bodyPr>
            <a:normAutofit/>
          </a:bodyPr>
          <a:lstStyle/>
          <a:p>
            <a:r>
              <a:rPr lang="fi-FI" sz="1800" dirty="0"/>
              <a:t>Vastaavasti voit määrittää elementille korkeusalueen.  </a:t>
            </a:r>
          </a:p>
          <a:p>
            <a:r>
              <a:rPr lang="fi-FI" sz="1800" dirty="0"/>
              <a:t>Alla olevassa esimerkissä elementin vähimmäiskorkeus &lt;div&gt;on 300 pikseliä ja se voi venyä pystysuunnassa enintään 500 pikseliin asti</a:t>
            </a:r>
            <a:r>
              <a:rPr lang="fi-FI" dirty="0"/>
              <a:t>.</a:t>
            </a:r>
          </a:p>
        </p:txBody>
      </p:sp>
      <p:pic>
        <p:nvPicPr>
          <p:cNvPr id="5" name="Kuva 4">
            <a:extLst>
              <a:ext uri="{FF2B5EF4-FFF2-40B4-BE49-F238E27FC236}">
                <a16:creationId xmlns:a16="http://schemas.microsoft.com/office/drawing/2014/main" id="{615226B6-BC18-4A4F-83CF-31BAF7EDF084}"/>
              </a:ext>
            </a:extLst>
          </p:cNvPr>
          <p:cNvPicPr>
            <a:picLocks noChangeAspect="1"/>
          </p:cNvPicPr>
          <p:nvPr/>
        </p:nvPicPr>
        <p:blipFill>
          <a:blip r:embed="rId2"/>
          <a:stretch>
            <a:fillRect/>
          </a:stretch>
        </p:blipFill>
        <p:spPr>
          <a:xfrm>
            <a:off x="6814287" y="1337222"/>
            <a:ext cx="3429000" cy="1428750"/>
          </a:xfrm>
          <a:prstGeom prst="rect">
            <a:avLst/>
          </a:prstGeom>
        </p:spPr>
      </p:pic>
      <p:pic>
        <p:nvPicPr>
          <p:cNvPr id="7" name="Kuva 6">
            <a:extLst>
              <a:ext uri="{FF2B5EF4-FFF2-40B4-BE49-F238E27FC236}">
                <a16:creationId xmlns:a16="http://schemas.microsoft.com/office/drawing/2014/main" id="{CA87978C-52D8-4245-A356-B268A32EF23E}"/>
              </a:ext>
            </a:extLst>
          </p:cNvPr>
          <p:cNvPicPr>
            <a:picLocks noChangeAspect="1"/>
          </p:cNvPicPr>
          <p:nvPr/>
        </p:nvPicPr>
        <p:blipFill>
          <a:blip r:embed="rId3"/>
          <a:stretch>
            <a:fillRect/>
          </a:stretch>
        </p:blipFill>
        <p:spPr>
          <a:xfrm>
            <a:off x="6895570" y="5242983"/>
            <a:ext cx="3667125" cy="1485900"/>
          </a:xfrm>
          <a:prstGeom prst="rect">
            <a:avLst/>
          </a:prstGeom>
        </p:spPr>
      </p:pic>
    </p:spTree>
    <p:extLst>
      <p:ext uri="{BB962C8B-B14F-4D97-AF65-F5344CB8AC3E}">
        <p14:creationId xmlns:p14="http://schemas.microsoft.com/office/powerpoint/2010/main" val="604144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10F9A3A-94FE-4C81-94DB-46DFB56385E8}"/>
              </a:ext>
            </a:extLst>
          </p:cNvPr>
          <p:cNvSpPr>
            <a:spLocks noGrp="1"/>
          </p:cNvSpPr>
          <p:nvPr>
            <p:ph type="title"/>
          </p:nvPr>
        </p:nvSpPr>
        <p:spPr/>
        <p:txBody>
          <a:bodyPr>
            <a:normAutofit/>
          </a:bodyPr>
          <a:lstStyle/>
          <a:p>
            <a:r>
              <a:rPr lang="fi-FI" dirty="0"/>
              <a:t>Box </a:t>
            </a:r>
            <a:r>
              <a:rPr lang="fi-FI" dirty="0" err="1"/>
              <a:t>dimensions</a:t>
            </a:r>
            <a:r>
              <a:rPr lang="fi-FI" dirty="0"/>
              <a:t> </a:t>
            </a:r>
            <a:r>
              <a:rPr lang="fi-FI" dirty="0" err="1"/>
              <a:t>width</a:t>
            </a:r>
            <a:r>
              <a:rPr lang="fi-FI" dirty="0"/>
              <a:t>, </a:t>
            </a:r>
            <a:r>
              <a:rPr lang="fi-FI" dirty="0" err="1"/>
              <a:t>height</a:t>
            </a:r>
            <a:r>
              <a:rPr lang="fi-FI" dirty="0"/>
              <a:t>, laatikon mitat leveys, korkeus</a:t>
            </a:r>
          </a:p>
        </p:txBody>
      </p:sp>
      <p:sp>
        <p:nvSpPr>
          <p:cNvPr id="3" name="Sisällön paikkamerkki 2">
            <a:extLst>
              <a:ext uri="{FF2B5EF4-FFF2-40B4-BE49-F238E27FC236}">
                <a16:creationId xmlns:a16="http://schemas.microsoft.com/office/drawing/2014/main" id="{E45BB11C-D8A1-427E-97D2-E626AA5C8935}"/>
              </a:ext>
            </a:extLst>
          </p:cNvPr>
          <p:cNvSpPr>
            <a:spLocks noGrp="1"/>
          </p:cNvSpPr>
          <p:nvPr>
            <p:ph idx="1"/>
          </p:nvPr>
        </p:nvSpPr>
        <p:spPr>
          <a:xfrm>
            <a:off x="723619" y="1654411"/>
            <a:ext cx="10058400" cy="3549178"/>
          </a:xfrm>
        </p:spPr>
        <p:txBody>
          <a:bodyPr/>
          <a:lstStyle/>
          <a:p>
            <a:r>
              <a:rPr lang="fi-FI" sz="2400" dirty="0">
                <a:hlinkClick r:id="rId2"/>
              </a:rPr>
              <a:t>https://petrit.net/www-ohjelmointi/css-tyyli/html-elementin_rakenne/</a:t>
            </a:r>
            <a:r>
              <a:rPr lang="fi-FI" sz="2400" dirty="0"/>
              <a:t> kohta </a:t>
            </a:r>
            <a:r>
              <a:rPr lang="en-US" sz="2400" b="1" dirty="0"/>
              <a:t>margin, border, padding, width, height</a:t>
            </a:r>
          </a:p>
          <a:p>
            <a:r>
              <a:rPr lang="en-US" sz="2400" dirty="0" err="1"/>
              <a:t>laatikon</a:t>
            </a:r>
            <a:r>
              <a:rPr lang="en-US" sz="2400" dirty="0"/>
              <a:t> </a:t>
            </a:r>
            <a:r>
              <a:rPr lang="en-US" sz="2400" dirty="0" err="1"/>
              <a:t>leveys</a:t>
            </a:r>
            <a:r>
              <a:rPr lang="en-US" sz="2400" dirty="0"/>
              <a:t>: </a:t>
            </a:r>
            <a:r>
              <a:rPr lang="fi-FI" sz="2400" dirty="0">
                <a:hlinkClick r:id="rId3"/>
              </a:rPr>
              <a:t>https://developer.mozilla.org/en-US/docs/Web/CSS/width</a:t>
            </a:r>
            <a:endParaRPr lang="fi-FI" sz="2400" dirty="0"/>
          </a:p>
          <a:p>
            <a:r>
              <a:rPr lang="fi-FI" sz="2400" dirty="0"/>
              <a:t>laatikon korkeus: </a:t>
            </a:r>
            <a:r>
              <a:rPr lang="fi-FI" sz="2400" dirty="0">
                <a:hlinkClick r:id="rId4"/>
              </a:rPr>
              <a:t>https://developer.mozilla.org/en-US/docs/Web/CSS/height</a:t>
            </a:r>
            <a:endParaRPr lang="fi-FI" sz="2400" dirty="0"/>
          </a:p>
          <a:p>
            <a:endParaRPr lang="fi-FI" dirty="0"/>
          </a:p>
        </p:txBody>
      </p:sp>
      <p:sp>
        <p:nvSpPr>
          <p:cNvPr id="4" name="Päivämäärän paikkamerkki 3">
            <a:extLst>
              <a:ext uri="{FF2B5EF4-FFF2-40B4-BE49-F238E27FC236}">
                <a16:creationId xmlns:a16="http://schemas.microsoft.com/office/drawing/2014/main" id="{CDF02E79-25D9-4208-A620-D95AB7124CBF}"/>
              </a:ext>
            </a:extLst>
          </p:cNvPr>
          <p:cNvSpPr>
            <a:spLocks noGrp="1"/>
          </p:cNvSpPr>
          <p:nvPr>
            <p:ph type="dt" sz="half" idx="10"/>
          </p:nvPr>
        </p:nvSpPr>
        <p:spPr/>
        <p:txBody>
          <a:bodyPr/>
          <a:lstStyle/>
          <a:p>
            <a:pPr rtl="0"/>
            <a:fld id="{C1A12E1F-79E3-43ED-8A0D-3194D95BA31F}" type="datetime1">
              <a:rPr lang="fi-FI" smtClean="0"/>
              <a:t>17.3.2023</a:t>
            </a:fld>
            <a:endParaRPr lang="fi-FI"/>
          </a:p>
        </p:txBody>
      </p:sp>
      <p:sp>
        <p:nvSpPr>
          <p:cNvPr id="5" name="Alatunnisteen paikkamerkki 4">
            <a:extLst>
              <a:ext uri="{FF2B5EF4-FFF2-40B4-BE49-F238E27FC236}">
                <a16:creationId xmlns:a16="http://schemas.microsoft.com/office/drawing/2014/main" id="{17A76FB7-9DE2-430B-A3A7-B8698D889758}"/>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566ED112-7783-43A6-A141-DF067C092548}"/>
              </a:ext>
            </a:extLst>
          </p:cNvPr>
          <p:cNvSpPr>
            <a:spLocks noGrp="1"/>
          </p:cNvSpPr>
          <p:nvPr>
            <p:ph type="sldNum" sz="quarter" idx="12"/>
          </p:nvPr>
        </p:nvSpPr>
        <p:spPr/>
        <p:txBody>
          <a:bodyPr/>
          <a:lstStyle/>
          <a:p>
            <a:pPr rtl="0"/>
            <a:fld id="{DBA1B0FB-D917-4C8C-928F-313BD683BF39}" type="slidenum">
              <a:rPr lang="fi-FI" smtClean="0"/>
              <a:t>85</a:t>
            </a:fld>
            <a:endParaRPr lang="fi-FI"/>
          </a:p>
        </p:txBody>
      </p:sp>
    </p:spTree>
    <p:extLst>
      <p:ext uri="{BB962C8B-B14F-4D97-AF65-F5344CB8AC3E}">
        <p14:creationId xmlns:p14="http://schemas.microsoft.com/office/powerpoint/2010/main" val="4263447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31D4DFB-02A8-4A40-9BB1-41700E54C429}"/>
              </a:ext>
            </a:extLst>
          </p:cNvPr>
          <p:cNvSpPr>
            <a:spLocks noGrp="1"/>
          </p:cNvSpPr>
          <p:nvPr>
            <p:ph type="title"/>
          </p:nvPr>
        </p:nvSpPr>
        <p:spPr/>
        <p:txBody>
          <a:bodyPr/>
          <a:lstStyle/>
          <a:p>
            <a:r>
              <a:rPr lang="fi-FI" dirty="0"/>
              <a:t>Box-</a:t>
            </a:r>
            <a:r>
              <a:rPr lang="fi-FI" dirty="0" err="1"/>
              <a:t>sizing</a:t>
            </a:r>
            <a:endParaRPr lang="fi-FI" dirty="0"/>
          </a:p>
        </p:txBody>
      </p:sp>
      <p:sp>
        <p:nvSpPr>
          <p:cNvPr id="3" name="Sisällön paikkamerkki 2">
            <a:extLst>
              <a:ext uri="{FF2B5EF4-FFF2-40B4-BE49-F238E27FC236}">
                <a16:creationId xmlns:a16="http://schemas.microsoft.com/office/drawing/2014/main" id="{8EFBEA13-F3B9-44EE-825C-0E9B7C628482}"/>
              </a:ext>
            </a:extLst>
          </p:cNvPr>
          <p:cNvSpPr>
            <a:spLocks noGrp="1"/>
          </p:cNvSpPr>
          <p:nvPr>
            <p:ph sz="half" idx="1"/>
          </p:nvPr>
        </p:nvSpPr>
        <p:spPr>
          <a:xfrm>
            <a:off x="1257300" y="1463040"/>
            <a:ext cx="4800600" cy="4442460"/>
          </a:xfrm>
        </p:spPr>
        <p:txBody>
          <a:bodyPr>
            <a:normAutofit lnSpcReduction="10000"/>
          </a:bodyPr>
          <a:lstStyle/>
          <a:p>
            <a:r>
              <a:rPr lang="fi-FI" dirty="0"/>
              <a:t>CSS :n box-</a:t>
            </a:r>
            <a:r>
              <a:rPr lang="fi-FI" dirty="0" err="1"/>
              <a:t>sizing</a:t>
            </a:r>
            <a:r>
              <a:rPr lang="fi-FI" dirty="0"/>
              <a:t>- ominaisuus määrittää, kuinka käyttäjän tulee laskea elementin kokonaisleveys ja -korkeus, eli täytteet ja reunat sisällytetäänkö siihen vai ei.</a:t>
            </a:r>
          </a:p>
          <a:p>
            <a:r>
              <a:rPr lang="fi-FI" dirty="0"/>
              <a:t>syntaksi: box-</a:t>
            </a:r>
            <a:r>
              <a:rPr lang="fi-FI" dirty="0" err="1"/>
              <a:t>sizing</a:t>
            </a:r>
            <a:r>
              <a:rPr lang="fi-FI" dirty="0"/>
              <a:t>: </a:t>
            </a:r>
            <a:r>
              <a:rPr lang="fi-FI" dirty="0" err="1"/>
              <a:t>content-box|border-box</a:t>
            </a:r>
            <a:r>
              <a:rPr lang="fi-FI" dirty="0"/>
              <a:t>;</a:t>
            </a:r>
          </a:p>
          <a:p>
            <a:r>
              <a:rPr lang="fi-FI" dirty="0" err="1"/>
              <a:t>content</a:t>
            </a:r>
            <a:r>
              <a:rPr lang="fi-FI" dirty="0"/>
              <a:t>-box: Tämä on laatikon koko -ominaisuuden oletusarvo. Tässä tilassa leveys- ja korkeusominaisuudet sisältävät vain sisällön.</a:t>
            </a:r>
          </a:p>
          <a:p>
            <a:r>
              <a:rPr lang="fi-FI" dirty="0"/>
              <a:t> Reunus ja täyte eivät sisälly siihen eli jos asetamme elementin leveydeksi 200 pikseliä, elementin sisältölaatikosta tulee 200 pikseliä ja minkä tahansa reunuksen tai täyteen leveys lisätään lopulliseen renderöidyn leveyteen.</a:t>
            </a:r>
          </a:p>
          <a:p>
            <a:r>
              <a:rPr lang="fi-FI" dirty="0"/>
              <a:t>Syntaksi: Box-</a:t>
            </a:r>
            <a:r>
              <a:rPr lang="fi-FI" dirty="0" err="1"/>
              <a:t>sizing</a:t>
            </a:r>
            <a:r>
              <a:rPr lang="fi-FI" dirty="0"/>
              <a:t>: </a:t>
            </a:r>
            <a:r>
              <a:rPr lang="fi-FI" dirty="0" err="1"/>
              <a:t>content</a:t>
            </a:r>
            <a:r>
              <a:rPr lang="fi-FI" dirty="0"/>
              <a:t>-box;</a:t>
            </a:r>
          </a:p>
        </p:txBody>
      </p:sp>
      <p:sp>
        <p:nvSpPr>
          <p:cNvPr id="4" name="Sisällön paikkamerkki 3">
            <a:extLst>
              <a:ext uri="{FF2B5EF4-FFF2-40B4-BE49-F238E27FC236}">
                <a16:creationId xmlns:a16="http://schemas.microsoft.com/office/drawing/2014/main" id="{D3200E84-7DE6-4863-B301-7D5500EDB7D4}"/>
              </a:ext>
            </a:extLst>
          </p:cNvPr>
          <p:cNvSpPr>
            <a:spLocks noGrp="1"/>
          </p:cNvSpPr>
          <p:nvPr>
            <p:ph sz="half" idx="2"/>
          </p:nvPr>
        </p:nvSpPr>
        <p:spPr>
          <a:xfrm>
            <a:off x="6647796" y="1407381"/>
            <a:ext cx="4800600" cy="4498119"/>
          </a:xfrm>
        </p:spPr>
        <p:txBody>
          <a:bodyPr>
            <a:normAutofit lnSpcReduction="10000"/>
          </a:bodyPr>
          <a:lstStyle/>
          <a:p>
            <a:endParaRPr lang="fi-FI" dirty="0"/>
          </a:p>
        </p:txBody>
      </p:sp>
    </p:spTree>
    <p:extLst>
      <p:ext uri="{BB962C8B-B14F-4D97-AF65-F5344CB8AC3E}">
        <p14:creationId xmlns:p14="http://schemas.microsoft.com/office/powerpoint/2010/main" val="2989174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FD63896-D1A1-41E5-A18E-65A8A5BE3DDC}"/>
              </a:ext>
            </a:extLst>
          </p:cNvPr>
          <p:cNvSpPr>
            <a:spLocks noGrp="1"/>
          </p:cNvSpPr>
          <p:nvPr>
            <p:ph type="title"/>
          </p:nvPr>
        </p:nvSpPr>
        <p:spPr/>
        <p:txBody>
          <a:bodyPr/>
          <a:lstStyle/>
          <a:p>
            <a:r>
              <a:rPr lang="fi-FI" dirty="0"/>
              <a:t>Css3 box-</a:t>
            </a:r>
            <a:r>
              <a:rPr lang="fi-FI" dirty="0" err="1"/>
              <a:t>shadow</a:t>
            </a:r>
            <a:r>
              <a:rPr lang="fi-FI" dirty="0"/>
              <a:t>, laatikon varjo</a:t>
            </a:r>
          </a:p>
        </p:txBody>
      </p:sp>
      <p:sp>
        <p:nvSpPr>
          <p:cNvPr id="3" name="Sisällön paikkamerkki 2">
            <a:extLst>
              <a:ext uri="{FF2B5EF4-FFF2-40B4-BE49-F238E27FC236}">
                <a16:creationId xmlns:a16="http://schemas.microsoft.com/office/drawing/2014/main" id="{94FAF627-31DD-4BF9-8250-BBD302B01A01}"/>
              </a:ext>
            </a:extLst>
          </p:cNvPr>
          <p:cNvSpPr>
            <a:spLocks noGrp="1"/>
          </p:cNvSpPr>
          <p:nvPr>
            <p:ph idx="1"/>
          </p:nvPr>
        </p:nvSpPr>
        <p:spPr/>
        <p:txBody>
          <a:bodyPr/>
          <a:lstStyle/>
          <a:p>
            <a:r>
              <a:rPr lang="fi-FI" dirty="0">
                <a:hlinkClick r:id="rId2"/>
              </a:rPr>
              <a:t>https://petrit.net/www-ohjelmointi/css-tyyli/laatikoiden_muotoilut/</a:t>
            </a:r>
            <a:r>
              <a:rPr lang="fi-FI" dirty="0"/>
              <a:t> </a:t>
            </a:r>
          </a:p>
          <a:p>
            <a:r>
              <a:rPr lang="fi-FI" dirty="0">
                <a:hlinkClick r:id="rId3"/>
              </a:rPr>
              <a:t>https://developer.mozilla.org/en-US/docs/Web/CSS/box-shadow</a:t>
            </a:r>
            <a:endParaRPr lang="fi-FI" dirty="0"/>
          </a:p>
          <a:p>
            <a:endParaRPr lang="fi-FI" dirty="0"/>
          </a:p>
        </p:txBody>
      </p:sp>
      <p:sp>
        <p:nvSpPr>
          <p:cNvPr id="4" name="Päivämäärän paikkamerkki 3">
            <a:extLst>
              <a:ext uri="{FF2B5EF4-FFF2-40B4-BE49-F238E27FC236}">
                <a16:creationId xmlns:a16="http://schemas.microsoft.com/office/drawing/2014/main" id="{98681FB8-E8A7-471F-9887-22EE34ACD696}"/>
              </a:ext>
            </a:extLst>
          </p:cNvPr>
          <p:cNvSpPr>
            <a:spLocks noGrp="1"/>
          </p:cNvSpPr>
          <p:nvPr>
            <p:ph type="dt" sz="half" idx="10"/>
          </p:nvPr>
        </p:nvSpPr>
        <p:spPr/>
        <p:txBody>
          <a:bodyPr/>
          <a:lstStyle/>
          <a:p>
            <a:pPr rtl="0"/>
            <a:fld id="{3892E15B-00B6-49BA-9CB6-456156456E20}" type="datetime1">
              <a:rPr lang="fi-FI" smtClean="0"/>
              <a:t>17.3.2023</a:t>
            </a:fld>
            <a:endParaRPr lang="fi-FI"/>
          </a:p>
        </p:txBody>
      </p:sp>
      <p:sp>
        <p:nvSpPr>
          <p:cNvPr id="5" name="Alatunnisteen paikkamerkki 4">
            <a:extLst>
              <a:ext uri="{FF2B5EF4-FFF2-40B4-BE49-F238E27FC236}">
                <a16:creationId xmlns:a16="http://schemas.microsoft.com/office/drawing/2014/main" id="{AD32DF9E-5240-42EE-9992-2663744494F2}"/>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6CE5C09D-F6EA-42AE-ACB6-ABA5FA4E515E}"/>
              </a:ext>
            </a:extLst>
          </p:cNvPr>
          <p:cNvSpPr>
            <a:spLocks noGrp="1"/>
          </p:cNvSpPr>
          <p:nvPr>
            <p:ph type="sldNum" sz="quarter" idx="12"/>
          </p:nvPr>
        </p:nvSpPr>
        <p:spPr/>
        <p:txBody>
          <a:bodyPr/>
          <a:lstStyle/>
          <a:p>
            <a:pPr rtl="0"/>
            <a:fld id="{DBA1B0FB-D917-4C8C-928F-313BD683BF39}" type="slidenum">
              <a:rPr lang="fi-FI" smtClean="0"/>
              <a:t>87</a:t>
            </a:fld>
            <a:endParaRPr lang="fi-FI"/>
          </a:p>
        </p:txBody>
      </p:sp>
    </p:spTree>
    <p:extLst>
      <p:ext uri="{BB962C8B-B14F-4D97-AF65-F5344CB8AC3E}">
        <p14:creationId xmlns:p14="http://schemas.microsoft.com/office/powerpoint/2010/main" val="2903432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2979F4A-E190-4E57-828F-F5747D56CE28}"/>
              </a:ext>
            </a:extLst>
          </p:cNvPr>
          <p:cNvSpPr>
            <a:spLocks noGrp="1"/>
          </p:cNvSpPr>
          <p:nvPr>
            <p:ph type="title"/>
          </p:nvPr>
        </p:nvSpPr>
        <p:spPr/>
        <p:txBody>
          <a:bodyPr>
            <a:normAutofit/>
          </a:bodyPr>
          <a:lstStyle/>
          <a:p>
            <a:r>
              <a:rPr lang="fi-FI" dirty="0" err="1"/>
              <a:t>Change</a:t>
            </a:r>
            <a:r>
              <a:rPr lang="fi-FI" dirty="0"/>
              <a:t> </a:t>
            </a:r>
            <a:r>
              <a:rPr lang="fi-FI" dirty="0" err="1"/>
              <a:t>inline</a:t>
            </a:r>
            <a:r>
              <a:rPr lang="fi-FI" dirty="0"/>
              <a:t>/</a:t>
            </a:r>
            <a:r>
              <a:rPr lang="fi-FI" dirty="0" err="1"/>
              <a:t>block</a:t>
            </a:r>
            <a:r>
              <a:rPr lang="fi-FI" dirty="0"/>
              <a:t> </a:t>
            </a:r>
            <a:r>
              <a:rPr lang="fi-FI" dirty="0" err="1"/>
              <a:t>display</a:t>
            </a:r>
            <a:r>
              <a:rPr lang="fi-FI" dirty="0"/>
              <a:t>, muuta rivi/lohko</a:t>
            </a:r>
          </a:p>
        </p:txBody>
      </p:sp>
      <p:sp>
        <p:nvSpPr>
          <p:cNvPr id="3" name="Sisällön paikkamerkki 2">
            <a:extLst>
              <a:ext uri="{FF2B5EF4-FFF2-40B4-BE49-F238E27FC236}">
                <a16:creationId xmlns:a16="http://schemas.microsoft.com/office/drawing/2014/main" id="{FC60C991-61FE-420B-81EC-604FC6F52EC2}"/>
              </a:ext>
            </a:extLst>
          </p:cNvPr>
          <p:cNvSpPr>
            <a:spLocks noGrp="1"/>
          </p:cNvSpPr>
          <p:nvPr>
            <p:ph idx="1"/>
          </p:nvPr>
        </p:nvSpPr>
        <p:spPr/>
        <p:txBody>
          <a:bodyPr/>
          <a:lstStyle/>
          <a:p>
            <a:r>
              <a:rPr lang="fi-FI" dirty="0">
                <a:hlinkClick r:id="rId2"/>
              </a:rPr>
              <a:t>https://petrit.net/www-ohjelmointi/css-tyyli/elementtityypit/</a:t>
            </a:r>
            <a:endParaRPr lang="fi-FI" dirty="0"/>
          </a:p>
          <a:p>
            <a:r>
              <a:rPr lang="fi-FI" dirty="0">
                <a:hlinkClick r:id="rId3"/>
              </a:rPr>
              <a:t>https://developer.mozilla.org/en-US/docs/Web/CSS/display</a:t>
            </a:r>
            <a:endParaRPr lang="fi-FI" dirty="0"/>
          </a:p>
          <a:p>
            <a:r>
              <a:rPr lang="fi-FI" dirty="0">
                <a:hlinkClick r:id="rId2"/>
              </a:rPr>
              <a:t>https://petrit.net/www-ohjelmointi/css-tyyli/elementtityypit/</a:t>
            </a:r>
            <a:r>
              <a:rPr lang="fi-FI" dirty="0"/>
              <a:t> laatikoiden piilottaminen</a:t>
            </a:r>
          </a:p>
          <a:p>
            <a:endParaRPr lang="fi-FI" dirty="0"/>
          </a:p>
        </p:txBody>
      </p:sp>
      <p:sp>
        <p:nvSpPr>
          <p:cNvPr id="4" name="Päivämäärän paikkamerkki 3">
            <a:extLst>
              <a:ext uri="{FF2B5EF4-FFF2-40B4-BE49-F238E27FC236}">
                <a16:creationId xmlns:a16="http://schemas.microsoft.com/office/drawing/2014/main" id="{FF5B945C-2C1A-4E01-87FF-EC20CF4397E1}"/>
              </a:ext>
            </a:extLst>
          </p:cNvPr>
          <p:cNvSpPr>
            <a:spLocks noGrp="1"/>
          </p:cNvSpPr>
          <p:nvPr>
            <p:ph type="dt" sz="half" idx="10"/>
          </p:nvPr>
        </p:nvSpPr>
        <p:spPr/>
        <p:txBody>
          <a:bodyPr/>
          <a:lstStyle/>
          <a:p>
            <a:pPr rtl="0"/>
            <a:fld id="{2683FD6E-47CA-4B82-B82E-D19F93B4089D}" type="datetime1">
              <a:rPr lang="fi-FI" smtClean="0"/>
              <a:t>17.3.2023</a:t>
            </a:fld>
            <a:endParaRPr lang="fi-FI"/>
          </a:p>
        </p:txBody>
      </p:sp>
      <p:sp>
        <p:nvSpPr>
          <p:cNvPr id="5" name="Alatunnisteen paikkamerkki 4">
            <a:extLst>
              <a:ext uri="{FF2B5EF4-FFF2-40B4-BE49-F238E27FC236}">
                <a16:creationId xmlns:a16="http://schemas.microsoft.com/office/drawing/2014/main" id="{553E87F7-03F4-4634-8981-D4ADE7059E1E}"/>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4D8B622F-88C4-4FEB-B183-9188E82C56B5}"/>
              </a:ext>
            </a:extLst>
          </p:cNvPr>
          <p:cNvSpPr>
            <a:spLocks noGrp="1"/>
          </p:cNvSpPr>
          <p:nvPr>
            <p:ph type="sldNum" sz="quarter" idx="12"/>
          </p:nvPr>
        </p:nvSpPr>
        <p:spPr/>
        <p:txBody>
          <a:bodyPr/>
          <a:lstStyle/>
          <a:p>
            <a:pPr rtl="0"/>
            <a:fld id="{DBA1B0FB-D917-4C8C-928F-313BD683BF39}" type="slidenum">
              <a:rPr lang="fi-FI" smtClean="0"/>
              <a:t>88</a:t>
            </a:fld>
            <a:endParaRPr lang="fi-FI"/>
          </a:p>
        </p:txBody>
      </p:sp>
    </p:spTree>
    <p:extLst>
      <p:ext uri="{BB962C8B-B14F-4D97-AF65-F5344CB8AC3E}">
        <p14:creationId xmlns:p14="http://schemas.microsoft.com/office/powerpoint/2010/main" val="16586660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2142DE-2A0A-4929-84E4-90661494381A}"/>
              </a:ext>
            </a:extLst>
          </p:cNvPr>
          <p:cNvSpPr>
            <a:spLocks noGrp="1"/>
          </p:cNvSpPr>
          <p:nvPr>
            <p:ph type="title"/>
          </p:nvPr>
        </p:nvSpPr>
        <p:spPr>
          <a:xfrm>
            <a:off x="419098" y="221964"/>
            <a:ext cx="11210544" cy="927674"/>
          </a:xfrm>
        </p:spPr>
        <p:txBody>
          <a:bodyPr>
            <a:normAutofit/>
          </a:bodyPr>
          <a:lstStyle/>
          <a:p>
            <a:r>
              <a:rPr lang="fi-FI" dirty="0" err="1"/>
              <a:t>Overflow</a:t>
            </a:r>
            <a:r>
              <a:rPr lang="fi-FI" dirty="0"/>
              <a:t>, ylivuoto</a:t>
            </a:r>
          </a:p>
        </p:txBody>
      </p:sp>
      <p:sp>
        <p:nvSpPr>
          <p:cNvPr id="3" name="Sisällön paikkamerkki 2">
            <a:extLst>
              <a:ext uri="{FF2B5EF4-FFF2-40B4-BE49-F238E27FC236}">
                <a16:creationId xmlns:a16="http://schemas.microsoft.com/office/drawing/2014/main" id="{6220455D-558A-4406-97D2-A0DB38D90C71}"/>
              </a:ext>
            </a:extLst>
          </p:cNvPr>
          <p:cNvSpPr>
            <a:spLocks noGrp="1"/>
          </p:cNvSpPr>
          <p:nvPr>
            <p:ph idx="1"/>
          </p:nvPr>
        </p:nvSpPr>
        <p:spPr>
          <a:xfrm>
            <a:off x="741374" y="1542070"/>
            <a:ext cx="10058400" cy="3773859"/>
          </a:xfrm>
        </p:spPr>
        <p:txBody>
          <a:bodyPr/>
          <a:lstStyle/>
          <a:p>
            <a:r>
              <a:rPr lang="fi-FI" dirty="0">
                <a:hlinkClick r:id="rId2"/>
              </a:rPr>
              <a:t>https://developer.mozilla.org/en-US/docs/Web/CSS/overflow</a:t>
            </a:r>
            <a:endParaRPr lang="fi-FI" dirty="0"/>
          </a:p>
          <a:p>
            <a:endParaRPr lang="fi-FI" dirty="0"/>
          </a:p>
        </p:txBody>
      </p:sp>
      <p:sp>
        <p:nvSpPr>
          <p:cNvPr id="4" name="Päivämäärän paikkamerkki 3">
            <a:extLst>
              <a:ext uri="{FF2B5EF4-FFF2-40B4-BE49-F238E27FC236}">
                <a16:creationId xmlns:a16="http://schemas.microsoft.com/office/drawing/2014/main" id="{1791E539-B06A-43D4-A62A-DBFCB6BBBD78}"/>
              </a:ext>
            </a:extLst>
          </p:cNvPr>
          <p:cNvSpPr>
            <a:spLocks noGrp="1"/>
          </p:cNvSpPr>
          <p:nvPr>
            <p:ph type="dt" sz="half" idx="10"/>
          </p:nvPr>
        </p:nvSpPr>
        <p:spPr/>
        <p:txBody>
          <a:bodyPr/>
          <a:lstStyle/>
          <a:p>
            <a:pPr rtl="0"/>
            <a:fld id="{AB5F8196-AD3C-48D4-9E2F-991CC5C6C6A6}" type="datetime1">
              <a:rPr lang="fi-FI" smtClean="0"/>
              <a:t>17.3.2023</a:t>
            </a:fld>
            <a:endParaRPr lang="fi-FI"/>
          </a:p>
        </p:txBody>
      </p:sp>
      <p:sp>
        <p:nvSpPr>
          <p:cNvPr id="5" name="Alatunnisteen paikkamerkki 4">
            <a:extLst>
              <a:ext uri="{FF2B5EF4-FFF2-40B4-BE49-F238E27FC236}">
                <a16:creationId xmlns:a16="http://schemas.microsoft.com/office/drawing/2014/main" id="{B914B960-3FE8-4C29-93DB-56D76A652454}"/>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CFADC119-6817-4F3C-914A-5C9A3F5FD75B}"/>
              </a:ext>
            </a:extLst>
          </p:cNvPr>
          <p:cNvSpPr>
            <a:spLocks noGrp="1"/>
          </p:cNvSpPr>
          <p:nvPr>
            <p:ph type="sldNum" sz="quarter" idx="12"/>
          </p:nvPr>
        </p:nvSpPr>
        <p:spPr/>
        <p:txBody>
          <a:bodyPr/>
          <a:lstStyle/>
          <a:p>
            <a:pPr rtl="0"/>
            <a:fld id="{DBA1B0FB-D917-4C8C-928F-313BD683BF39}" type="slidenum">
              <a:rPr lang="fi-FI" smtClean="0"/>
              <a:t>89</a:t>
            </a:fld>
            <a:endParaRPr lang="fi-FI"/>
          </a:p>
        </p:txBody>
      </p:sp>
    </p:spTree>
    <p:extLst>
      <p:ext uri="{BB962C8B-B14F-4D97-AF65-F5344CB8AC3E}">
        <p14:creationId xmlns:p14="http://schemas.microsoft.com/office/powerpoint/2010/main" val="342333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EED2B98-5F62-43F1-91C2-92782CAECE3A}"/>
              </a:ext>
            </a:extLst>
          </p:cNvPr>
          <p:cNvSpPr>
            <a:spLocks noGrp="1"/>
          </p:cNvSpPr>
          <p:nvPr>
            <p:ph type="title"/>
          </p:nvPr>
        </p:nvSpPr>
        <p:spPr/>
        <p:txBody>
          <a:bodyPr/>
          <a:lstStyle/>
          <a:p>
            <a:r>
              <a:rPr lang="fi-FI" dirty="0"/>
              <a:t>Ulkoinen tyylisivu</a:t>
            </a:r>
          </a:p>
        </p:txBody>
      </p:sp>
      <p:sp>
        <p:nvSpPr>
          <p:cNvPr id="3" name="Sisällön paikkamerkki 2">
            <a:extLst>
              <a:ext uri="{FF2B5EF4-FFF2-40B4-BE49-F238E27FC236}">
                <a16:creationId xmlns:a16="http://schemas.microsoft.com/office/drawing/2014/main" id="{EB4EFCA2-8F24-4B6B-BF98-60E7482106CB}"/>
              </a:ext>
            </a:extLst>
          </p:cNvPr>
          <p:cNvSpPr>
            <a:spLocks noGrp="1"/>
          </p:cNvSpPr>
          <p:nvPr>
            <p:ph idx="1"/>
          </p:nvPr>
        </p:nvSpPr>
        <p:spPr/>
        <p:txBody>
          <a:bodyPr/>
          <a:lstStyle/>
          <a:p>
            <a:r>
              <a:rPr lang="fi-FI" dirty="0"/>
              <a:t>Ulkoinen tyylisivu voidaan linkittää HTML-dokumenttiin &lt;</a:t>
            </a:r>
            <a:r>
              <a:rPr lang="fi-FI" dirty="0" err="1"/>
              <a:t>link</a:t>
            </a:r>
            <a:r>
              <a:rPr lang="fi-FI" dirty="0"/>
              <a:t>&gt;tagin avulla. Tunniste &lt;</a:t>
            </a:r>
            <a:r>
              <a:rPr lang="fi-FI" dirty="0" err="1"/>
              <a:t>link</a:t>
            </a:r>
            <a:r>
              <a:rPr lang="fi-FI" dirty="0"/>
              <a:t>&gt;menee &lt;</a:t>
            </a:r>
            <a:r>
              <a:rPr lang="fi-FI" dirty="0" err="1"/>
              <a:t>head</a:t>
            </a:r>
            <a:r>
              <a:rPr lang="fi-FI" dirty="0"/>
              <a:t>&gt;osion sisään. Kirjoita html-koodi.</a:t>
            </a:r>
          </a:p>
          <a:p>
            <a:r>
              <a:rPr lang="fi-FI" dirty="0"/>
              <a:t>Kaikista kolmesta menetelmästä ulkoisen tyylisivun käyttö on paras tapa määrittää ja soveltaa tyylejä HTML-dokumentteihin. </a:t>
            </a:r>
          </a:p>
          <a:p>
            <a:endParaRPr lang="fi-FI" dirty="0"/>
          </a:p>
        </p:txBody>
      </p:sp>
      <p:pic>
        <p:nvPicPr>
          <p:cNvPr id="5" name="Kuva 4">
            <a:extLst>
              <a:ext uri="{FF2B5EF4-FFF2-40B4-BE49-F238E27FC236}">
                <a16:creationId xmlns:a16="http://schemas.microsoft.com/office/drawing/2014/main" id="{BE19AE1B-020A-44A5-B32B-BF6EABEEFE16}"/>
              </a:ext>
            </a:extLst>
          </p:cNvPr>
          <p:cNvPicPr>
            <a:picLocks noChangeAspect="1"/>
          </p:cNvPicPr>
          <p:nvPr/>
        </p:nvPicPr>
        <p:blipFill>
          <a:blip r:embed="rId2"/>
          <a:stretch>
            <a:fillRect/>
          </a:stretch>
        </p:blipFill>
        <p:spPr>
          <a:xfrm>
            <a:off x="801556" y="3128481"/>
            <a:ext cx="4791772" cy="2682061"/>
          </a:xfrm>
          <a:prstGeom prst="rect">
            <a:avLst/>
          </a:prstGeom>
        </p:spPr>
      </p:pic>
      <p:pic>
        <p:nvPicPr>
          <p:cNvPr id="6" name="Kuva 5">
            <a:extLst>
              <a:ext uri="{FF2B5EF4-FFF2-40B4-BE49-F238E27FC236}">
                <a16:creationId xmlns:a16="http://schemas.microsoft.com/office/drawing/2014/main" id="{B8A60409-3EE7-4036-AD24-26AF1338E85F}"/>
              </a:ext>
            </a:extLst>
          </p:cNvPr>
          <p:cNvPicPr>
            <a:picLocks noChangeAspect="1"/>
          </p:cNvPicPr>
          <p:nvPr/>
        </p:nvPicPr>
        <p:blipFill>
          <a:blip r:embed="rId3"/>
          <a:stretch>
            <a:fillRect/>
          </a:stretch>
        </p:blipFill>
        <p:spPr>
          <a:xfrm>
            <a:off x="6096000" y="3390900"/>
            <a:ext cx="4314825" cy="2019300"/>
          </a:xfrm>
          <a:prstGeom prst="rect">
            <a:avLst/>
          </a:prstGeom>
        </p:spPr>
      </p:pic>
    </p:spTree>
    <p:extLst>
      <p:ext uri="{BB962C8B-B14F-4D97-AF65-F5344CB8AC3E}">
        <p14:creationId xmlns:p14="http://schemas.microsoft.com/office/powerpoint/2010/main" val="30827173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4FFCC87C-F128-46BA-8A80-0D101DE69DC4}"/>
              </a:ext>
            </a:extLst>
          </p:cNvPr>
          <p:cNvSpPr>
            <a:spLocks noGrp="1"/>
          </p:cNvSpPr>
          <p:nvPr>
            <p:ph type="title"/>
          </p:nvPr>
        </p:nvSpPr>
        <p:spPr/>
        <p:txBody>
          <a:bodyPr/>
          <a:lstStyle/>
          <a:p>
            <a:r>
              <a:rPr lang="fi-FI" dirty="0"/>
              <a:t>10 </a:t>
            </a:r>
            <a:r>
              <a:rPr lang="fi-FI" dirty="0" err="1"/>
              <a:t>Border</a:t>
            </a:r>
            <a:r>
              <a:rPr lang="fi-FI" dirty="0"/>
              <a:t>, reunaviivat</a:t>
            </a:r>
          </a:p>
        </p:txBody>
      </p:sp>
      <p:sp>
        <p:nvSpPr>
          <p:cNvPr id="6" name="Sisällön paikkamerkki 5">
            <a:extLst>
              <a:ext uri="{FF2B5EF4-FFF2-40B4-BE49-F238E27FC236}">
                <a16:creationId xmlns:a16="http://schemas.microsoft.com/office/drawing/2014/main" id="{71159301-04F7-43C9-BCB4-8793D867034C}"/>
              </a:ext>
            </a:extLst>
          </p:cNvPr>
          <p:cNvSpPr>
            <a:spLocks noGrp="1"/>
          </p:cNvSpPr>
          <p:nvPr>
            <p:ph idx="1"/>
          </p:nvPr>
        </p:nvSpPr>
        <p:spPr/>
        <p:txBody>
          <a:bodyPr/>
          <a:lstStyle/>
          <a:p>
            <a:r>
              <a:rPr lang="fi-FI" u="sng" dirty="0">
                <a:hlinkClick r:id="rId2"/>
              </a:rPr>
              <a:t>Border color</a:t>
            </a:r>
            <a:endParaRPr lang="fi-FI" dirty="0"/>
          </a:p>
          <a:p>
            <a:r>
              <a:rPr lang="fi-FI" u="sng" dirty="0" err="1">
                <a:hlinkClick r:id="rId3"/>
              </a:rPr>
              <a:t>Border</a:t>
            </a:r>
            <a:r>
              <a:rPr lang="fi-FI" u="sng" dirty="0">
                <a:hlinkClick r:id="rId3"/>
              </a:rPr>
              <a:t> </a:t>
            </a:r>
            <a:r>
              <a:rPr lang="fi-FI" u="sng" dirty="0" err="1">
                <a:hlinkClick r:id="rId3"/>
              </a:rPr>
              <a:t>style</a:t>
            </a:r>
            <a:r>
              <a:rPr lang="fi-FI" u="sng" dirty="0"/>
              <a:t> – reunuksen tyyli</a:t>
            </a:r>
            <a:endParaRPr lang="fi-FI" dirty="0"/>
          </a:p>
          <a:p>
            <a:r>
              <a:rPr lang="fi-FI" u="sng" dirty="0">
                <a:hlinkClick r:id="rId4"/>
              </a:rPr>
              <a:t>Border width</a:t>
            </a:r>
            <a:endParaRPr lang="fi-FI" dirty="0"/>
          </a:p>
          <a:p>
            <a:r>
              <a:rPr lang="fi-FI" u="sng" dirty="0">
                <a:hlinkClick r:id="rId5"/>
              </a:rPr>
              <a:t>Border radius (rounded corners)</a:t>
            </a:r>
            <a:endParaRPr lang="fi-FI" dirty="0"/>
          </a:p>
          <a:p>
            <a:r>
              <a:rPr lang="fi-FI" u="sng" dirty="0">
                <a:hlinkClick r:id="rId6"/>
              </a:rPr>
              <a:t>Border image</a:t>
            </a:r>
            <a:endParaRPr lang="fi-FI" dirty="0"/>
          </a:p>
          <a:p>
            <a:r>
              <a:rPr lang="fi-FI" u="sng" dirty="0">
                <a:hlinkClick r:id="rId7"/>
              </a:rPr>
              <a:t>Border collapse</a:t>
            </a:r>
            <a:endParaRPr lang="fi-FI" dirty="0"/>
          </a:p>
          <a:p>
            <a:endParaRPr lang="fi-FI" dirty="0"/>
          </a:p>
        </p:txBody>
      </p:sp>
    </p:spTree>
    <p:extLst>
      <p:ext uri="{BB962C8B-B14F-4D97-AF65-F5344CB8AC3E}">
        <p14:creationId xmlns:p14="http://schemas.microsoft.com/office/powerpoint/2010/main" val="3854725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66352BA-156A-48E8-AE58-4FE4F7494E41}"/>
              </a:ext>
            </a:extLst>
          </p:cNvPr>
          <p:cNvSpPr>
            <a:spLocks noGrp="1"/>
          </p:cNvSpPr>
          <p:nvPr>
            <p:ph type="title"/>
          </p:nvPr>
        </p:nvSpPr>
        <p:spPr/>
        <p:txBody>
          <a:bodyPr/>
          <a:lstStyle/>
          <a:p>
            <a:r>
              <a:rPr lang="fi-FI" dirty="0"/>
              <a:t>10 </a:t>
            </a:r>
            <a:r>
              <a:rPr lang="fi-FI" dirty="0" err="1"/>
              <a:t>Border-width</a:t>
            </a:r>
            <a:r>
              <a:rPr lang="fi-FI" dirty="0"/>
              <a:t>, reunuksen leveys</a:t>
            </a:r>
          </a:p>
        </p:txBody>
      </p:sp>
      <p:sp>
        <p:nvSpPr>
          <p:cNvPr id="3" name="Sisällön paikkamerkki 2">
            <a:extLst>
              <a:ext uri="{FF2B5EF4-FFF2-40B4-BE49-F238E27FC236}">
                <a16:creationId xmlns:a16="http://schemas.microsoft.com/office/drawing/2014/main" id="{73BD9C68-366A-4CEB-9EE2-08A3652CCB07}"/>
              </a:ext>
            </a:extLst>
          </p:cNvPr>
          <p:cNvSpPr>
            <a:spLocks noGrp="1"/>
          </p:cNvSpPr>
          <p:nvPr>
            <p:ph idx="1"/>
          </p:nvPr>
        </p:nvSpPr>
        <p:spPr/>
        <p:txBody>
          <a:bodyPr>
            <a:normAutofit fontScale="92500" lnSpcReduction="10000"/>
          </a:bodyPr>
          <a:lstStyle/>
          <a:p>
            <a:r>
              <a:rPr lang="fi-FI" dirty="0">
                <a:hlinkClick r:id="rId2"/>
              </a:rPr>
              <a:t>https://developer.mozilla.org/en-US/docs/Web/CSS/border-width</a:t>
            </a:r>
            <a:r>
              <a:rPr lang="fi-FI" dirty="0"/>
              <a:t> </a:t>
            </a:r>
          </a:p>
          <a:p>
            <a:r>
              <a:rPr lang="fi-FI" dirty="0">
                <a:hlinkClick r:id="rId3"/>
              </a:rPr>
              <a:t>https://petrit.net/www-ohjelmointi/css-tyyli/html-elementin_rakenne/</a:t>
            </a:r>
            <a:r>
              <a:rPr lang="fi-FI" dirty="0"/>
              <a:t> katsotaan tämä sivu tarkkaan.</a:t>
            </a:r>
          </a:p>
          <a:p>
            <a:pPr marL="0" indent="0">
              <a:buNone/>
            </a:pPr>
            <a:endParaRPr lang="fi-FI" dirty="0"/>
          </a:p>
          <a:p>
            <a:r>
              <a:rPr lang="fi-FI" dirty="0"/>
              <a:t>Käytössä</a:t>
            </a:r>
          </a:p>
          <a:p>
            <a:pPr lvl="1"/>
            <a:r>
              <a:rPr lang="fi-FI" sz="2000" dirty="0" err="1"/>
              <a:t>border</a:t>
            </a:r>
            <a:r>
              <a:rPr lang="fi-FI" sz="2000" dirty="0"/>
              <a:t>-top-</a:t>
            </a:r>
            <a:r>
              <a:rPr lang="fi-FI" sz="2000" dirty="0" err="1"/>
              <a:t>width</a:t>
            </a:r>
            <a:endParaRPr lang="fi-FI" sz="2000" dirty="0"/>
          </a:p>
          <a:p>
            <a:pPr lvl="1"/>
            <a:r>
              <a:rPr lang="fi-FI" sz="2000" dirty="0" err="1"/>
              <a:t>border-right-width</a:t>
            </a:r>
            <a:endParaRPr lang="fi-FI" sz="2000" dirty="0"/>
          </a:p>
          <a:p>
            <a:pPr lvl="1"/>
            <a:r>
              <a:rPr lang="fi-FI" sz="2000" dirty="0" err="1"/>
              <a:t>border-bottom-width</a:t>
            </a:r>
            <a:endParaRPr lang="fi-FI" sz="2000" dirty="0"/>
          </a:p>
          <a:p>
            <a:pPr lvl="1"/>
            <a:r>
              <a:rPr lang="fi-FI" sz="2000" dirty="0" err="1"/>
              <a:t>border-left-width</a:t>
            </a:r>
            <a:endParaRPr lang="fi-FI" dirty="0"/>
          </a:p>
        </p:txBody>
      </p:sp>
      <p:sp>
        <p:nvSpPr>
          <p:cNvPr id="4" name="Päivämäärän paikkamerkki 3">
            <a:extLst>
              <a:ext uri="{FF2B5EF4-FFF2-40B4-BE49-F238E27FC236}">
                <a16:creationId xmlns:a16="http://schemas.microsoft.com/office/drawing/2014/main" id="{AEE522A5-4B5C-4297-920D-B10339E117F8}"/>
              </a:ext>
            </a:extLst>
          </p:cNvPr>
          <p:cNvSpPr>
            <a:spLocks noGrp="1"/>
          </p:cNvSpPr>
          <p:nvPr>
            <p:ph type="dt" sz="half" idx="10"/>
          </p:nvPr>
        </p:nvSpPr>
        <p:spPr/>
        <p:txBody>
          <a:bodyPr/>
          <a:lstStyle/>
          <a:p>
            <a:pPr rtl="0"/>
            <a:fld id="{72BF4683-A824-4125-80B7-4449D3590600}" type="datetime1">
              <a:rPr lang="fi-FI" smtClean="0"/>
              <a:t>17.3.2023</a:t>
            </a:fld>
            <a:endParaRPr lang="fi-FI"/>
          </a:p>
        </p:txBody>
      </p:sp>
      <p:sp>
        <p:nvSpPr>
          <p:cNvPr id="5" name="Alatunnisteen paikkamerkki 4">
            <a:extLst>
              <a:ext uri="{FF2B5EF4-FFF2-40B4-BE49-F238E27FC236}">
                <a16:creationId xmlns:a16="http://schemas.microsoft.com/office/drawing/2014/main" id="{18FA9454-3E42-4810-BBDA-0CBC108A8F20}"/>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E98C5525-39DA-42C9-8C5E-504F35A7B1B6}"/>
              </a:ext>
            </a:extLst>
          </p:cNvPr>
          <p:cNvSpPr>
            <a:spLocks noGrp="1"/>
          </p:cNvSpPr>
          <p:nvPr>
            <p:ph type="sldNum" sz="quarter" idx="12"/>
          </p:nvPr>
        </p:nvSpPr>
        <p:spPr/>
        <p:txBody>
          <a:bodyPr/>
          <a:lstStyle/>
          <a:p>
            <a:pPr rtl="0"/>
            <a:fld id="{DBA1B0FB-D917-4C8C-928F-313BD683BF39}" type="slidenum">
              <a:rPr lang="fi-FI" smtClean="0"/>
              <a:t>91</a:t>
            </a:fld>
            <a:endParaRPr lang="fi-FI"/>
          </a:p>
        </p:txBody>
      </p:sp>
    </p:spTree>
    <p:extLst>
      <p:ext uri="{BB962C8B-B14F-4D97-AF65-F5344CB8AC3E}">
        <p14:creationId xmlns:p14="http://schemas.microsoft.com/office/powerpoint/2010/main" val="971698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94684CC-8C21-478D-B679-E792B04AE2BD}"/>
              </a:ext>
            </a:extLst>
          </p:cNvPr>
          <p:cNvSpPr>
            <a:spLocks noGrp="1"/>
          </p:cNvSpPr>
          <p:nvPr>
            <p:ph type="title"/>
          </p:nvPr>
        </p:nvSpPr>
        <p:spPr/>
        <p:txBody>
          <a:bodyPr/>
          <a:lstStyle/>
          <a:p>
            <a:r>
              <a:rPr lang="fi-FI" dirty="0"/>
              <a:t>10 </a:t>
            </a:r>
            <a:r>
              <a:rPr lang="fi-FI" dirty="0" err="1"/>
              <a:t>Border-style</a:t>
            </a:r>
            <a:r>
              <a:rPr lang="fi-FI" dirty="0"/>
              <a:t>, reunuksen tyyli</a:t>
            </a:r>
          </a:p>
        </p:txBody>
      </p:sp>
      <p:sp>
        <p:nvSpPr>
          <p:cNvPr id="3" name="Sisällön paikkamerkki 2">
            <a:extLst>
              <a:ext uri="{FF2B5EF4-FFF2-40B4-BE49-F238E27FC236}">
                <a16:creationId xmlns:a16="http://schemas.microsoft.com/office/drawing/2014/main" id="{9E1C5339-4CF1-4C01-824D-3BAF58768DCC}"/>
              </a:ext>
            </a:extLst>
          </p:cNvPr>
          <p:cNvSpPr>
            <a:spLocks noGrp="1"/>
          </p:cNvSpPr>
          <p:nvPr>
            <p:ph idx="1"/>
          </p:nvPr>
        </p:nvSpPr>
        <p:spPr/>
        <p:txBody>
          <a:bodyPr/>
          <a:lstStyle/>
          <a:p>
            <a:r>
              <a:rPr lang="fi-FI" dirty="0">
                <a:hlinkClick r:id="rId2"/>
              </a:rPr>
              <a:t>https://developer.mozilla.org/en-US/docs/Web/CSS/border</a:t>
            </a:r>
            <a:r>
              <a:rPr lang="fi-FI" dirty="0"/>
              <a:t> </a:t>
            </a:r>
          </a:p>
          <a:p>
            <a:r>
              <a:rPr lang="fi-FI" dirty="0">
                <a:hlinkClick r:id="rId3"/>
              </a:rPr>
              <a:t>https://developer.mozilla.org/en-US/docs/Web/CSS/border-style</a:t>
            </a:r>
            <a:endParaRPr lang="fi-FI" dirty="0"/>
          </a:p>
          <a:p>
            <a:r>
              <a:rPr lang="fi-FI" dirty="0"/>
              <a:t>Kaikenlaisia reunusten tyylejä on olemassa, katso esimerkit.</a:t>
            </a:r>
          </a:p>
        </p:txBody>
      </p:sp>
      <p:sp>
        <p:nvSpPr>
          <p:cNvPr id="4" name="Päivämäärän paikkamerkki 3">
            <a:extLst>
              <a:ext uri="{FF2B5EF4-FFF2-40B4-BE49-F238E27FC236}">
                <a16:creationId xmlns:a16="http://schemas.microsoft.com/office/drawing/2014/main" id="{825FF949-1CDA-4059-8CDC-DB916213787E}"/>
              </a:ext>
            </a:extLst>
          </p:cNvPr>
          <p:cNvSpPr>
            <a:spLocks noGrp="1"/>
          </p:cNvSpPr>
          <p:nvPr>
            <p:ph type="dt" sz="half" idx="10"/>
          </p:nvPr>
        </p:nvSpPr>
        <p:spPr/>
        <p:txBody>
          <a:bodyPr/>
          <a:lstStyle/>
          <a:p>
            <a:pPr rtl="0"/>
            <a:fld id="{08316F9C-CD00-42F0-996D-361293B024F1}" type="datetime1">
              <a:rPr lang="fi-FI" smtClean="0"/>
              <a:t>17.3.2023</a:t>
            </a:fld>
            <a:endParaRPr lang="fi-FI"/>
          </a:p>
        </p:txBody>
      </p:sp>
      <p:sp>
        <p:nvSpPr>
          <p:cNvPr id="5" name="Alatunnisteen paikkamerkki 4">
            <a:extLst>
              <a:ext uri="{FF2B5EF4-FFF2-40B4-BE49-F238E27FC236}">
                <a16:creationId xmlns:a16="http://schemas.microsoft.com/office/drawing/2014/main" id="{4C3C9A5C-3F5D-4F23-8527-52648F15B118}"/>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5C2E2ACF-5ED3-4A9B-AE9C-CD5FABE74041}"/>
              </a:ext>
            </a:extLst>
          </p:cNvPr>
          <p:cNvSpPr>
            <a:spLocks noGrp="1"/>
          </p:cNvSpPr>
          <p:nvPr>
            <p:ph type="sldNum" sz="quarter" idx="12"/>
          </p:nvPr>
        </p:nvSpPr>
        <p:spPr/>
        <p:txBody>
          <a:bodyPr/>
          <a:lstStyle/>
          <a:p>
            <a:pPr rtl="0"/>
            <a:fld id="{DBA1B0FB-D917-4C8C-928F-313BD683BF39}" type="slidenum">
              <a:rPr lang="fi-FI" smtClean="0"/>
              <a:t>92</a:t>
            </a:fld>
            <a:endParaRPr lang="fi-FI"/>
          </a:p>
        </p:txBody>
      </p:sp>
    </p:spTree>
    <p:extLst>
      <p:ext uri="{BB962C8B-B14F-4D97-AF65-F5344CB8AC3E}">
        <p14:creationId xmlns:p14="http://schemas.microsoft.com/office/powerpoint/2010/main" val="504977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C565193-0B2E-44E3-9CC0-1C14DF545575}"/>
              </a:ext>
            </a:extLst>
          </p:cNvPr>
          <p:cNvSpPr>
            <a:spLocks noGrp="1"/>
          </p:cNvSpPr>
          <p:nvPr>
            <p:ph type="title"/>
          </p:nvPr>
        </p:nvSpPr>
        <p:spPr/>
        <p:txBody>
          <a:bodyPr>
            <a:normAutofit/>
          </a:bodyPr>
          <a:lstStyle/>
          <a:p>
            <a:r>
              <a:rPr lang="fi-FI" dirty="0"/>
              <a:t>Css3 </a:t>
            </a:r>
            <a:r>
              <a:rPr lang="fi-FI" dirty="0" err="1"/>
              <a:t>border</a:t>
            </a:r>
            <a:r>
              <a:rPr lang="fi-FI" dirty="0"/>
              <a:t>-image, reunan kuva</a:t>
            </a:r>
          </a:p>
        </p:txBody>
      </p:sp>
      <p:sp>
        <p:nvSpPr>
          <p:cNvPr id="3" name="Sisällön paikkamerkki 2">
            <a:extLst>
              <a:ext uri="{FF2B5EF4-FFF2-40B4-BE49-F238E27FC236}">
                <a16:creationId xmlns:a16="http://schemas.microsoft.com/office/drawing/2014/main" id="{FF71B760-5D7B-4FF3-AB7D-96AAED925752}"/>
              </a:ext>
            </a:extLst>
          </p:cNvPr>
          <p:cNvSpPr>
            <a:spLocks noGrp="1"/>
          </p:cNvSpPr>
          <p:nvPr>
            <p:ph idx="1"/>
          </p:nvPr>
        </p:nvSpPr>
        <p:spPr/>
        <p:txBody>
          <a:bodyPr/>
          <a:lstStyle/>
          <a:p>
            <a:r>
              <a:rPr lang="fi-FI" dirty="0">
                <a:hlinkClick r:id="rId2"/>
              </a:rPr>
              <a:t>https://developer.mozilla.org/en-US/docs/Web/CSS/border-image</a:t>
            </a:r>
            <a:r>
              <a:rPr lang="fi-FI" dirty="0"/>
              <a:t> </a:t>
            </a:r>
          </a:p>
          <a:p>
            <a:endParaRPr lang="fi-FI" dirty="0"/>
          </a:p>
        </p:txBody>
      </p:sp>
      <p:sp>
        <p:nvSpPr>
          <p:cNvPr id="4" name="Päivämäärän paikkamerkki 3">
            <a:extLst>
              <a:ext uri="{FF2B5EF4-FFF2-40B4-BE49-F238E27FC236}">
                <a16:creationId xmlns:a16="http://schemas.microsoft.com/office/drawing/2014/main" id="{72A13276-705F-41B2-9E4A-E9D5DA33C2D7}"/>
              </a:ext>
            </a:extLst>
          </p:cNvPr>
          <p:cNvSpPr>
            <a:spLocks noGrp="1"/>
          </p:cNvSpPr>
          <p:nvPr>
            <p:ph type="dt" sz="half" idx="10"/>
          </p:nvPr>
        </p:nvSpPr>
        <p:spPr/>
        <p:txBody>
          <a:bodyPr/>
          <a:lstStyle/>
          <a:p>
            <a:pPr rtl="0"/>
            <a:fld id="{605558C3-A51D-484B-A266-04F88C04374D}" type="datetime1">
              <a:rPr lang="fi-FI" smtClean="0"/>
              <a:t>17.3.2023</a:t>
            </a:fld>
            <a:endParaRPr lang="fi-FI"/>
          </a:p>
        </p:txBody>
      </p:sp>
      <p:sp>
        <p:nvSpPr>
          <p:cNvPr id="5" name="Alatunnisteen paikkamerkki 4">
            <a:extLst>
              <a:ext uri="{FF2B5EF4-FFF2-40B4-BE49-F238E27FC236}">
                <a16:creationId xmlns:a16="http://schemas.microsoft.com/office/drawing/2014/main" id="{4DED2779-2727-4432-A2D0-FC8BE782E3AE}"/>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D8FB6BA2-1AB1-416E-969D-89396B27FBCF}"/>
              </a:ext>
            </a:extLst>
          </p:cNvPr>
          <p:cNvSpPr>
            <a:spLocks noGrp="1"/>
          </p:cNvSpPr>
          <p:nvPr>
            <p:ph type="sldNum" sz="quarter" idx="12"/>
          </p:nvPr>
        </p:nvSpPr>
        <p:spPr/>
        <p:txBody>
          <a:bodyPr/>
          <a:lstStyle/>
          <a:p>
            <a:pPr rtl="0"/>
            <a:fld id="{DBA1B0FB-D917-4C8C-928F-313BD683BF39}" type="slidenum">
              <a:rPr lang="fi-FI" smtClean="0"/>
              <a:t>93</a:t>
            </a:fld>
            <a:endParaRPr lang="fi-FI"/>
          </a:p>
        </p:txBody>
      </p:sp>
    </p:spTree>
    <p:extLst>
      <p:ext uri="{BB962C8B-B14F-4D97-AF65-F5344CB8AC3E}">
        <p14:creationId xmlns:p14="http://schemas.microsoft.com/office/powerpoint/2010/main" val="40094634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1BF5D60-2E30-400D-A290-EEA8C264D48B}"/>
              </a:ext>
            </a:extLst>
          </p:cNvPr>
          <p:cNvSpPr>
            <a:spLocks noGrp="1"/>
          </p:cNvSpPr>
          <p:nvPr>
            <p:ph type="title"/>
          </p:nvPr>
        </p:nvSpPr>
        <p:spPr/>
        <p:txBody>
          <a:bodyPr/>
          <a:lstStyle/>
          <a:p>
            <a:r>
              <a:rPr lang="fi-FI" dirty="0"/>
              <a:t>10 </a:t>
            </a:r>
            <a:r>
              <a:rPr lang="fi-FI" dirty="0" err="1"/>
              <a:t>Border-color</a:t>
            </a:r>
            <a:r>
              <a:rPr lang="fi-FI" dirty="0"/>
              <a:t>, reunuksen väri</a:t>
            </a:r>
          </a:p>
        </p:txBody>
      </p:sp>
      <p:sp>
        <p:nvSpPr>
          <p:cNvPr id="3" name="Sisällön paikkamerkki 2">
            <a:extLst>
              <a:ext uri="{FF2B5EF4-FFF2-40B4-BE49-F238E27FC236}">
                <a16:creationId xmlns:a16="http://schemas.microsoft.com/office/drawing/2014/main" id="{15FA90D4-DCDE-41B9-B0E8-2DFA4E729F7E}"/>
              </a:ext>
            </a:extLst>
          </p:cNvPr>
          <p:cNvSpPr>
            <a:spLocks noGrp="1"/>
          </p:cNvSpPr>
          <p:nvPr>
            <p:ph idx="1"/>
          </p:nvPr>
        </p:nvSpPr>
        <p:spPr>
          <a:xfrm>
            <a:off x="1582737" y="2022129"/>
            <a:ext cx="10058400" cy="4070695"/>
          </a:xfrm>
        </p:spPr>
        <p:txBody>
          <a:bodyPr/>
          <a:lstStyle/>
          <a:p>
            <a:r>
              <a:rPr lang="fi-FI" dirty="0">
                <a:hlinkClick r:id="rId2"/>
              </a:rPr>
              <a:t>https://developer.mozilla.org/en-US/docs/Web/CSS/border-color</a:t>
            </a:r>
            <a:endParaRPr lang="fi-FI" dirty="0"/>
          </a:p>
          <a:p>
            <a:r>
              <a:rPr lang="fi-FI" dirty="0"/>
              <a:t>Reunukset toteutetaan (kuten Pythonissa)</a:t>
            </a:r>
          </a:p>
          <a:p>
            <a:r>
              <a:rPr lang="fi-FI" dirty="0"/>
              <a:t>vasemmasta yläkulmasta oikeaan yläkulmaan</a:t>
            </a:r>
          </a:p>
          <a:p>
            <a:r>
              <a:rPr lang="fi-FI" dirty="0"/>
              <a:t>oikeasta yläkulmasta oikeaan alakulmaan</a:t>
            </a:r>
          </a:p>
          <a:p>
            <a:r>
              <a:rPr lang="fi-FI" dirty="0"/>
              <a:t>oikeasta alakulmasta vasempaan alakulmaan</a:t>
            </a:r>
          </a:p>
          <a:p>
            <a:r>
              <a:rPr lang="fi-FI" dirty="0"/>
              <a:t>vasemmasta alakulmasta vasempaan yläkulmaan</a:t>
            </a:r>
          </a:p>
        </p:txBody>
      </p:sp>
      <p:sp>
        <p:nvSpPr>
          <p:cNvPr id="4" name="Päivämäärän paikkamerkki 3">
            <a:extLst>
              <a:ext uri="{FF2B5EF4-FFF2-40B4-BE49-F238E27FC236}">
                <a16:creationId xmlns:a16="http://schemas.microsoft.com/office/drawing/2014/main" id="{B8F9EBC6-15B8-4342-8D3B-52023639EB6B}"/>
              </a:ext>
            </a:extLst>
          </p:cNvPr>
          <p:cNvSpPr>
            <a:spLocks noGrp="1"/>
          </p:cNvSpPr>
          <p:nvPr>
            <p:ph type="dt" sz="half" idx="10"/>
          </p:nvPr>
        </p:nvSpPr>
        <p:spPr/>
        <p:txBody>
          <a:bodyPr/>
          <a:lstStyle/>
          <a:p>
            <a:pPr rtl="0"/>
            <a:fld id="{DD8E5C68-2E86-4496-8579-F4B3FC075E2D}" type="datetime1">
              <a:rPr lang="fi-FI" smtClean="0"/>
              <a:t>17.3.2023</a:t>
            </a:fld>
            <a:endParaRPr lang="fi-FI"/>
          </a:p>
        </p:txBody>
      </p:sp>
      <p:sp>
        <p:nvSpPr>
          <p:cNvPr id="5" name="Alatunnisteen paikkamerkki 4">
            <a:extLst>
              <a:ext uri="{FF2B5EF4-FFF2-40B4-BE49-F238E27FC236}">
                <a16:creationId xmlns:a16="http://schemas.microsoft.com/office/drawing/2014/main" id="{0AEE4B0F-0A6E-4F6B-ABFC-B289C760F6AB}"/>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DAB99246-53DF-41F8-BA8F-8FE8A350FE6C}"/>
              </a:ext>
            </a:extLst>
          </p:cNvPr>
          <p:cNvSpPr>
            <a:spLocks noGrp="1"/>
          </p:cNvSpPr>
          <p:nvPr>
            <p:ph type="sldNum" sz="quarter" idx="12"/>
          </p:nvPr>
        </p:nvSpPr>
        <p:spPr/>
        <p:txBody>
          <a:bodyPr/>
          <a:lstStyle/>
          <a:p>
            <a:pPr rtl="0"/>
            <a:fld id="{DBA1B0FB-D917-4C8C-928F-313BD683BF39}" type="slidenum">
              <a:rPr lang="fi-FI" smtClean="0"/>
              <a:t>94</a:t>
            </a:fld>
            <a:endParaRPr lang="fi-FI"/>
          </a:p>
        </p:txBody>
      </p:sp>
    </p:spTree>
    <p:extLst>
      <p:ext uri="{BB962C8B-B14F-4D97-AF65-F5344CB8AC3E}">
        <p14:creationId xmlns:p14="http://schemas.microsoft.com/office/powerpoint/2010/main" val="34136457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71242BF-3C4D-4A3B-9522-30E6E0A854FE}"/>
              </a:ext>
            </a:extLst>
          </p:cNvPr>
          <p:cNvSpPr>
            <a:spLocks noGrp="1"/>
          </p:cNvSpPr>
          <p:nvPr>
            <p:ph type="title"/>
          </p:nvPr>
        </p:nvSpPr>
        <p:spPr/>
        <p:txBody>
          <a:bodyPr>
            <a:normAutofit/>
          </a:bodyPr>
          <a:lstStyle/>
          <a:p>
            <a:r>
              <a:rPr lang="fi-FI" dirty="0"/>
              <a:t>Css3 </a:t>
            </a:r>
            <a:r>
              <a:rPr lang="fi-FI" dirty="0" err="1"/>
              <a:t>rounded</a:t>
            </a:r>
            <a:r>
              <a:rPr lang="fi-FI" dirty="0"/>
              <a:t> </a:t>
            </a:r>
            <a:r>
              <a:rPr lang="fi-FI" dirty="0" err="1"/>
              <a:t>corners</a:t>
            </a:r>
            <a:r>
              <a:rPr lang="fi-FI" dirty="0"/>
              <a:t>, </a:t>
            </a:r>
            <a:r>
              <a:rPr lang="fi-FI" dirty="0" err="1"/>
              <a:t>border</a:t>
            </a:r>
            <a:r>
              <a:rPr lang="fi-FI" dirty="0"/>
              <a:t>-radius, pyöristetyt kulmat, reunan säde</a:t>
            </a:r>
          </a:p>
        </p:txBody>
      </p:sp>
      <p:sp>
        <p:nvSpPr>
          <p:cNvPr id="3" name="Sisällön paikkamerkki 2">
            <a:extLst>
              <a:ext uri="{FF2B5EF4-FFF2-40B4-BE49-F238E27FC236}">
                <a16:creationId xmlns:a16="http://schemas.microsoft.com/office/drawing/2014/main" id="{30F375E8-0763-4E79-B458-E43114A82EFA}"/>
              </a:ext>
            </a:extLst>
          </p:cNvPr>
          <p:cNvSpPr>
            <a:spLocks noGrp="1"/>
          </p:cNvSpPr>
          <p:nvPr>
            <p:ph idx="1"/>
          </p:nvPr>
        </p:nvSpPr>
        <p:spPr/>
        <p:txBody>
          <a:bodyPr/>
          <a:lstStyle/>
          <a:p>
            <a:r>
              <a:rPr lang="fi-FI" dirty="0">
                <a:hlinkClick r:id="rId3"/>
              </a:rPr>
              <a:t>https://developer.mozilla.org/en-US/docs/Web/CSS/border-radius</a:t>
            </a:r>
            <a:r>
              <a:rPr lang="fi-FI" dirty="0"/>
              <a:t> </a:t>
            </a:r>
          </a:p>
          <a:p>
            <a:r>
              <a:rPr lang="fi-FI" dirty="0">
                <a:hlinkClick r:id="rId4"/>
              </a:rPr>
              <a:t>https://petrit.net/www-ohjelmointi/css-tyyli/laatikoiden_muotoilut/#py%C3%B6ristetyt-kulmat:ac9c4dfdfc8d934988253e29d0f9948d</a:t>
            </a:r>
            <a:r>
              <a:rPr lang="fi-FI" dirty="0"/>
              <a:t> </a:t>
            </a:r>
          </a:p>
        </p:txBody>
      </p:sp>
      <p:sp>
        <p:nvSpPr>
          <p:cNvPr id="4" name="Päivämäärän paikkamerkki 3">
            <a:extLst>
              <a:ext uri="{FF2B5EF4-FFF2-40B4-BE49-F238E27FC236}">
                <a16:creationId xmlns:a16="http://schemas.microsoft.com/office/drawing/2014/main" id="{23B76532-C10A-4D81-A874-DB4EF0F1B8F4}"/>
              </a:ext>
            </a:extLst>
          </p:cNvPr>
          <p:cNvSpPr>
            <a:spLocks noGrp="1"/>
          </p:cNvSpPr>
          <p:nvPr>
            <p:ph type="dt" sz="half" idx="10"/>
          </p:nvPr>
        </p:nvSpPr>
        <p:spPr/>
        <p:txBody>
          <a:bodyPr/>
          <a:lstStyle/>
          <a:p>
            <a:pPr rtl="0"/>
            <a:fld id="{CF115992-C6F3-4D4E-8171-CB8264C7601A}" type="datetime1">
              <a:rPr lang="fi-FI" smtClean="0"/>
              <a:t>17.3.2023</a:t>
            </a:fld>
            <a:endParaRPr lang="fi-FI"/>
          </a:p>
        </p:txBody>
      </p:sp>
      <p:sp>
        <p:nvSpPr>
          <p:cNvPr id="5" name="Alatunnisteen paikkamerkki 4">
            <a:extLst>
              <a:ext uri="{FF2B5EF4-FFF2-40B4-BE49-F238E27FC236}">
                <a16:creationId xmlns:a16="http://schemas.microsoft.com/office/drawing/2014/main" id="{934066EC-EF6F-42CD-B6ED-2F6599FEC981}"/>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F027CA1F-9B28-4A89-A089-880D2A7AE61F}"/>
              </a:ext>
            </a:extLst>
          </p:cNvPr>
          <p:cNvSpPr>
            <a:spLocks noGrp="1"/>
          </p:cNvSpPr>
          <p:nvPr>
            <p:ph type="sldNum" sz="quarter" idx="12"/>
          </p:nvPr>
        </p:nvSpPr>
        <p:spPr/>
        <p:txBody>
          <a:bodyPr/>
          <a:lstStyle/>
          <a:p>
            <a:pPr rtl="0"/>
            <a:fld id="{DBA1B0FB-D917-4C8C-928F-313BD683BF39}" type="slidenum">
              <a:rPr lang="fi-FI" smtClean="0"/>
              <a:t>95</a:t>
            </a:fld>
            <a:endParaRPr lang="fi-FI"/>
          </a:p>
        </p:txBody>
      </p:sp>
    </p:spTree>
    <p:extLst>
      <p:ext uri="{BB962C8B-B14F-4D97-AF65-F5344CB8AC3E}">
        <p14:creationId xmlns:p14="http://schemas.microsoft.com/office/powerpoint/2010/main" val="713948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4CB9FDD-9D75-4E04-9E27-0BAE375BCA3D}"/>
              </a:ext>
            </a:extLst>
          </p:cNvPr>
          <p:cNvSpPr>
            <a:spLocks noGrp="1"/>
          </p:cNvSpPr>
          <p:nvPr>
            <p:ph type="title"/>
          </p:nvPr>
        </p:nvSpPr>
        <p:spPr/>
        <p:txBody>
          <a:bodyPr>
            <a:normAutofit/>
          </a:bodyPr>
          <a:lstStyle/>
          <a:p>
            <a:r>
              <a:rPr lang="fi-FI" dirty="0" err="1"/>
              <a:t>Elliptical</a:t>
            </a:r>
            <a:r>
              <a:rPr lang="fi-FI" dirty="0"/>
              <a:t> </a:t>
            </a:r>
            <a:r>
              <a:rPr lang="fi-FI" dirty="0" err="1"/>
              <a:t>shapes</a:t>
            </a:r>
            <a:r>
              <a:rPr lang="fi-FI" dirty="0"/>
              <a:t>, </a:t>
            </a:r>
            <a:r>
              <a:rPr lang="fi-FI" dirty="0" err="1"/>
              <a:t>border</a:t>
            </a:r>
            <a:r>
              <a:rPr lang="fi-FI" dirty="0"/>
              <a:t>-radius, elliptiset muodot, reunan säde</a:t>
            </a:r>
          </a:p>
        </p:txBody>
      </p:sp>
      <p:sp>
        <p:nvSpPr>
          <p:cNvPr id="3" name="Sisällön paikkamerkki 2">
            <a:extLst>
              <a:ext uri="{FF2B5EF4-FFF2-40B4-BE49-F238E27FC236}">
                <a16:creationId xmlns:a16="http://schemas.microsoft.com/office/drawing/2014/main" id="{3404E9FE-792A-45BA-8512-35E12936A348}"/>
              </a:ext>
            </a:extLst>
          </p:cNvPr>
          <p:cNvSpPr>
            <a:spLocks noGrp="1"/>
          </p:cNvSpPr>
          <p:nvPr>
            <p:ph idx="1"/>
          </p:nvPr>
        </p:nvSpPr>
        <p:spPr/>
        <p:txBody>
          <a:bodyPr/>
          <a:lstStyle/>
          <a:p>
            <a:r>
              <a:rPr lang="fi-FI" dirty="0"/>
              <a:t>Aiemmin laatikoiden kulmien pyöristys oli monimutkaista ja pyöreäkulmaiset laatikot tehtiin yleensä asettelemalla sen kulmiin pienet pyöristävät kuvat. CSS3:n myötä käyttöön tuli </a:t>
            </a:r>
            <a:r>
              <a:rPr lang="fi-FI" dirty="0" err="1"/>
              <a:t>border</a:t>
            </a:r>
            <a:r>
              <a:rPr lang="fi-FI" dirty="0"/>
              <a:t>-radius-ominaisuus, jolla pyöristäminen on helppoa. </a:t>
            </a:r>
          </a:p>
          <a:p>
            <a:r>
              <a:rPr lang="fi-FI" dirty="0"/>
              <a:t>Arvoksi tälle ominaisuudelle annetaan pyöristyksen säde jollain yksiköillä (</a:t>
            </a:r>
            <a:r>
              <a:rPr lang="fi-FI" dirty="0" err="1"/>
              <a:t>px</a:t>
            </a:r>
            <a:r>
              <a:rPr lang="fi-FI" dirty="0"/>
              <a:t>, </a:t>
            </a:r>
            <a:r>
              <a:rPr lang="fi-FI" dirty="0" err="1"/>
              <a:t>em</a:t>
            </a:r>
            <a:r>
              <a:rPr lang="fi-FI" dirty="0"/>
              <a:t>, cm, in, %). </a:t>
            </a:r>
          </a:p>
          <a:p>
            <a:r>
              <a:rPr lang="fi-FI" dirty="0"/>
              <a:t>Kulmien pyöristyksen arvot voidaan antaa myös kullekin kulmalle erikseen luettelemalla neljä arvoa myötäpäivään alkaen vasemmasta yläkulmasta.</a:t>
            </a:r>
          </a:p>
          <a:p>
            <a:r>
              <a:rPr lang="fi-FI" dirty="0">
                <a:hlinkClick r:id="rId2"/>
              </a:rPr>
              <a:t>https://developer.mozilla.org/en-US/docs/Web/CSS/border-radius</a:t>
            </a:r>
            <a:r>
              <a:rPr lang="fi-FI" dirty="0"/>
              <a:t> </a:t>
            </a:r>
          </a:p>
        </p:txBody>
      </p:sp>
      <p:sp>
        <p:nvSpPr>
          <p:cNvPr id="4" name="Päivämäärän paikkamerkki 3">
            <a:extLst>
              <a:ext uri="{FF2B5EF4-FFF2-40B4-BE49-F238E27FC236}">
                <a16:creationId xmlns:a16="http://schemas.microsoft.com/office/drawing/2014/main" id="{D1866F03-0EC8-4820-AFD4-C07589A3741E}"/>
              </a:ext>
            </a:extLst>
          </p:cNvPr>
          <p:cNvSpPr>
            <a:spLocks noGrp="1"/>
          </p:cNvSpPr>
          <p:nvPr>
            <p:ph type="dt" sz="half" idx="10"/>
          </p:nvPr>
        </p:nvSpPr>
        <p:spPr/>
        <p:txBody>
          <a:bodyPr/>
          <a:lstStyle/>
          <a:p>
            <a:pPr rtl="0"/>
            <a:fld id="{30FD4902-4F01-4923-BEB7-C4EB00F9193A}" type="datetime1">
              <a:rPr lang="fi-FI" smtClean="0"/>
              <a:t>17.3.2023</a:t>
            </a:fld>
            <a:endParaRPr lang="fi-FI"/>
          </a:p>
        </p:txBody>
      </p:sp>
      <p:sp>
        <p:nvSpPr>
          <p:cNvPr id="5" name="Alatunnisteen paikkamerkki 4">
            <a:extLst>
              <a:ext uri="{FF2B5EF4-FFF2-40B4-BE49-F238E27FC236}">
                <a16:creationId xmlns:a16="http://schemas.microsoft.com/office/drawing/2014/main" id="{CE5E88E9-418C-4F24-BC03-B7C974F00B59}"/>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F6A39213-140E-41FE-AEC2-3843AB8703DB}"/>
              </a:ext>
            </a:extLst>
          </p:cNvPr>
          <p:cNvSpPr>
            <a:spLocks noGrp="1"/>
          </p:cNvSpPr>
          <p:nvPr>
            <p:ph type="sldNum" sz="quarter" idx="12"/>
          </p:nvPr>
        </p:nvSpPr>
        <p:spPr/>
        <p:txBody>
          <a:bodyPr/>
          <a:lstStyle/>
          <a:p>
            <a:pPr rtl="0"/>
            <a:fld id="{DBA1B0FB-D917-4C8C-928F-313BD683BF39}" type="slidenum">
              <a:rPr lang="fi-FI" smtClean="0"/>
              <a:t>96</a:t>
            </a:fld>
            <a:endParaRPr lang="fi-FI"/>
          </a:p>
        </p:txBody>
      </p:sp>
    </p:spTree>
    <p:extLst>
      <p:ext uri="{BB962C8B-B14F-4D97-AF65-F5344CB8AC3E}">
        <p14:creationId xmlns:p14="http://schemas.microsoft.com/office/powerpoint/2010/main" val="3375315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DD981EA-E4CC-4A95-84EC-28F6E1AEB6B0}"/>
              </a:ext>
            </a:extLst>
          </p:cNvPr>
          <p:cNvSpPr>
            <a:spLocks noGrp="1"/>
          </p:cNvSpPr>
          <p:nvPr>
            <p:ph type="title"/>
          </p:nvPr>
        </p:nvSpPr>
        <p:spPr/>
        <p:txBody>
          <a:bodyPr/>
          <a:lstStyle/>
          <a:p>
            <a:r>
              <a:rPr lang="fi-FI" dirty="0"/>
              <a:t>10 </a:t>
            </a:r>
            <a:r>
              <a:rPr lang="fi-FI" dirty="0" err="1"/>
              <a:t>shorthand</a:t>
            </a:r>
            <a:r>
              <a:rPr lang="fi-FI" dirty="0"/>
              <a:t>, lyhyesti</a:t>
            </a:r>
          </a:p>
        </p:txBody>
      </p:sp>
      <p:sp>
        <p:nvSpPr>
          <p:cNvPr id="4" name="Päivämäärän paikkamerkki 3">
            <a:extLst>
              <a:ext uri="{FF2B5EF4-FFF2-40B4-BE49-F238E27FC236}">
                <a16:creationId xmlns:a16="http://schemas.microsoft.com/office/drawing/2014/main" id="{D524F763-EA6B-4B78-8ECB-BEF08B8830C3}"/>
              </a:ext>
            </a:extLst>
          </p:cNvPr>
          <p:cNvSpPr>
            <a:spLocks noGrp="1"/>
          </p:cNvSpPr>
          <p:nvPr>
            <p:ph type="dt" sz="half" idx="10"/>
          </p:nvPr>
        </p:nvSpPr>
        <p:spPr/>
        <p:txBody>
          <a:bodyPr/>
          <a:lstStyle/>
          <a:p>
            <a:pPr rtl="0"/>
            <a:fld id="{0C559C38-3C18-4DEE-BEB1-8005886873B6}" type="datetime1">
              <a:rPr lang="fi-FI" smtClean="0"/>
              <a:t>17.3.2023</a:t>
            </a:fld>
            <a:endParaRPr lang="fi-FI"/>
          </a:p>
        </p:txBody>
      </p:sp>
      <p:sp>
        <p:nvSpPr>
          <p:cNvPr id="5" name="Alatunnisteen paikkamerkki 4">
            <a:extLst>
              <a:ext uri="{FF2B5EF4-FFF2-40B4-BE49-F238E27FC236}">
                <a16:creationId xmlns:a16="http://schemas.microsoft.com/office/drawing/2014/main" id="{1EF8BFE8-3B80-4B13-94CA-99A05C7B02ED}"/>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A9E66662-DE96-4E6B-BE75-A377789BC66A}"/>
              </a:ext>
            </a:extLst>
          </p:cNvPr>
          <p:cNvSpPr>
            <a:spLocks noGrp="1"/>
          </p:cNvSpPr>
          <p:nvPr>
            <p:ph type="sldNum" sz="quarter" idx="12"/>
          </p:nvPr>
        </p:nvSpPr>
        <p:spPr/>
        <p:txBody>
          <a:bodyPr/>
          <a:lstStyle/>
          <a:p>
            <a:pPr rtl="0"/>
            <a:fld id="{DBA1B0FB-D917-4C8C-928F-313BD683BF39}" type="slidenum">
              <a:rPr lang="fi-FI" smtClean="0"/>
              <a:t>97</a:t>
            </a:fld>
            <a:endParaRPr lang="fi-FI"/>
          </a:p>
        </p:txBody>
      </p:sp>
      <p:pic>
        <p:nvPicPr>
          <p:cNvPr id="8" name="Kuva 7">
            <a:extLst>
              <a:ext uri="{FF2B5EF4-FFF2-40B4-BE49-F238E27FC236}">
                <a16:creationId xmlns:a16="http://schemas.microsoft.com/office/drawing/2014/main" id="{29E9F330-7CA8-465D-B87E-80FF10735D3D}"/>
              </a:ext>
            </a:extLst>
          </p:cNvPr>
          <p:cNvPicPr>
            <a:picLocks noChangeAspect="1"/>
          </p:cNvPicPr>
          <p:nvPr/>
        </p:nvPicPr>
        <p:blipFill>
          <a:blip r:embed="rId2"/>
          <a:stretch>
            <a:fillRect/>
          </a:stretch>
        </p:blipFill>
        <p:spPr>
          <a:xfrm>
            <a:off x="1254035" y="1687310"/>
            <a:ext cx="8168640" cy="4585474"/>
          </a:xfrm>
          <a:prstGeom prst="rect">
            <a:avLst/>
          </a:prstGeom>
        </p:spPr>
      </p:pic>
    </p:spTree>
    <p:extLst>
      <p:ext uri="{BB962C8B-B14F-4D97-AF65-F5344CB8AC3E}">
        <p14:creationId xmlns:p14="http://schemas.microsoft.com/office/powerpoint/2010/main" val="21780713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1B14ED1-F60B-48BB-8360-83F3764F8FE0}"/>
              </a:ext>
            </a:extLst>
          </p:cNvPr>
          <p:cNvSpPr>
            <a:spLocks noGrp="1"/>
          </p:cNvSpPr>
          <p:nvPr>
            <p:ph type="title"/>
          </p:nvPr>
        </p:nvSpPr>
        <p:spPr/>
        <p:txBody>
          <a:bodyPr/>
          <a:lstStyle/>
          <a:p>
            <a:r>
              <a:rPr lang="fi-FI" dirty="0"/>
              <a:t>11 </a:t>
            </a:r>
            <a:r>
              <a:rPr lang="fi-FI" dirty="0" err="1"/>
              <a:t>padding</a:t>
            </a:r>
            <a:endParaRPr lang="fi-FI" dirty="0"/>
          </a:p>
        </p:txBody>
      </p:sp>
      <p:sp>
        <p:nvSpPr>
          <p:cNvPr id="3" name="Sisällön paikkamerkki 2">
            <a:extLst>
              <a:ext uri="{FF2B5EF4-FFF2-40B4-BE49-F238E27FC236}">
                <a16:creationId xmlns:a16="http://schemas.microsoft.com/office/drawing/2014/main" id="{CA9E2B05-9B50-4B82-B004-5745FDD38D2A}"/>
              </a:ext>
            </a:extLst>
          </p:cNvPr>
          <p:cNvSpPr>
            <a:spLocks noGrp="1"/>
          </p:cNvSpPr>
          <p:nvPr>
            <p:ph idx="1"/>
          </p:nvPr>
        </p:nvSpPr>
        <p:spPr/>
        <p:txBody>
          <a:bodyPr/>
          <a:lstStyle/>
          <a:p>
            <a:r>
              <a:rPr lang="fi-FI" u="sng" dirty="0">
                <a:hlinkClick r:id="rId2"/>
              </a:rPr>
              <a:t>Same padding on all sides</a:t>
            </a:r>
            <a:endParaRPr lang="fi-FI" dirty="0"/>
          </a:p>
          <a:p>
            <a:r>
              <a:rPr lang="fi-FI" u="sng" dirty="0">
                <a:hlinkClick r:id="rId3"/>
              </a:rPr>
              <a:t>Different padding on all sides</a:t>
            </a:r>
            <a:endParaRPr lang="fi-FI" dirty="0"/>
          </a:p>
          <a:p>
            <a:r>
              <a:rPr lang="fi-FI" u="sng" dirty="0">
                <a:hlinkClick r:id="rId4"/>
              </a:rPr>
              <a:t>Padding — top</a:t>
            </a:r>
            <a:endParaRPr lang="fi-FI" dirty="0"/>
          </a:p>
          <a:p>
            <a:r>
              <a:rPr lang="fi-FI" u="sng" dirty="0">
                <a:hlinkClick r:id="rId5"/>
              </a:rPr>
              <a:t>Padding — right</a:t>
            </a:r>
            <a:endParaRPr lang="fi-FI" dirty="0"/>
          </a:p>
          <a:p>
            <a:r>
              <a:rPr lang="fi-FI" u="sng" dirty="0">
                <a:hlinkClick r:id="rId6"/>
              </a:rPr>
              <a:t>Padding — bottom</a:t>
            </a:r>
            <a:endParaRPr lang="fi-FI" dirty="0"/>
          </a:p>
          <a:p>
            <a:r>
              <a:rPr lang="fi-FI" u="sng" dirty="0">
                <a:hlinkClick r:id="rId7"/>
              </a:rPr>
              <a:t>Padding — left</a:t>
            </a:r>
            <a:endParaRPr lang="fi-FI" dirty="0"/>
          </a:p>
          <a:p>
            <a:endParaRPr lang="fi-FI" dirty="0"/>
          </a:p>
        </p:txBody>
      </p:sp>
    </p:spTree>
    <p:extLst>
      <p:ext uri="{BB962C8B-B14F-4D97-AF65-F5344CB8AC3E}">
        <p14:creationId xmlns:p14="http://schemas.microsoft.com/office/powerpoint/2010/main" val="27534634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3687C54-B1FC-46AF-94BD-58C1EF5C0B83}"/>
              </a:ext>
            </a:extLst>
          </p:cNvPr>
          <p:cNvSpPr>
            <a:spLocks noGrp="1"/>
          </p:cNvSpPr>
          <p:nvPr>
            <p:ph type="title"/>
          </p:nvPr>
        </p:nvSpPr>
        <p:spPr>
          <a:xfrm>
            <a:off x="388882" y="234167"/>
            <a:ext cx="11091600" cy="548005"/>
          </a:xfrm>
        </p:spPr>
        <p:txBody>
          <a:bodyPr>
            <a:normAutofit/>
          </a:bodyPr>
          <a:lstStyle/>
          <a:p>
            <a:r>
              <a:rPr lang="fi-FI" dirty="0"/>
              <a:t>11 </a:t>
            </a:r>
            <a:r>
              <a:rPr lang="fi-FI" dirty="0" err="1"/>
              <a:t>Padding</a:t>
            </a:r>
            <a:r>
              <a:rPr lang="fi-FI" dirty="0"/>
              <a:t>, täyte</a:t>
            </a:r>
          </a:p>
        </p:txBody>
      </p:sp>
      <p:sp>
        <p:nvSpPr>
          <p:cNvPr id="3" name="Sisällön paikkamerkki 2">
            <a:extLst>
              <a:ext uri="{FF2B5EF4-FFF2-40B4-BE49-F238E27FC236}">
                <a16:creationId xmlns:a16="http://schemas.microsoft.com/office/drawing/2014/main" id="{94FD9354-47FD-48BC-8189-4FF43EC5040E}"/>
              </a:ext>
            </a:extLst>
          </p:cNvPr>
          <p:cNvSpPr>
            <a:spLocks noGrp="1"/>
          </p:cNvSpPr>
          <p:nvPr>
            <p:ph idx="1"/>
          </p:nvPr>
        </p:nvSpPr>
        <p:spPr>
          <a:xfrm>
            <a:off x="550863" y="1196559"/>
            <a:ext cx="11090274" cy="4896266"/>
          </a:xfrm>
        </p:spPr>
        <p:txBody>
          <a:bodyPr/>
          <a:lstStyle/>
          <a:p>
            <a:r>
              <a:rPr lang="fi-FI" dirty="0">
                <a:hlinkClick r:id="rId2"/>
              </a:rPr>
              <a:t>https://developer.mozilla.org/en-US/docs/Web/CSS/padding</a:t>
            </a:r>
            <a:r>
              <a:rPr lang="fi-FI" dirty="0"/>
              <a:t> </a:t>
            </a:r>
          </a:p>
          <a:p>
            <a:r>
              <a:rPr lang="fi-FI" dirty="0">
                <a:hlinkClick r:id="rId3"/>
              </a:rPr>
              <a:t>https://petrit.net/www-ohjelmointi/css-tyyli/html-elementin_rakenne/</a:t>
            </a:r>
            <a:endParaRPr lang="fi-FI" dirty="0"/>
          </a:p>
          <a:p>
            <a:r>
              <a:rPr lang="fi-FI" dirty="0"/>
              <a:t>elementin reunan ja sisällön väliin jäävä tyhjä tila määrätään ominaisuudella </a:t>
            </a:r>
            <a:r>
              <a:rPr lang="fi-FI" dirty="0" err="1"/>
              <a:t>padding</a:t>
            </a:r>
            <a:r>
              <a:rPr lang="fi-FI" dirty="0"/>
              <a:t> sekä sen alaominaisuuksilla </a:t>
            </a:r>
            <a:r>
              <a:rPr lang="fi-FI" dirty="0" err="1"/>
              <a:t>padding</a:t>
            </a:r>
            <a:r>
              <a:rPr lang="fi-FI" dirty="0"/>
              <a:t>-top, </a:t>
            </a:r>
            <a:r>
              <a:rPr lang="fi-FI" dirty="0" err="1"/>
              <a:t>padding-right</a:t>
            </a:r>
            <a:r>
              <a:rPr lang="fi-FI" dirty="0"/>
              <a:t>, </a:t>
            </a:r>
            <a:r>
              <a:rPr lang="fi-FI" dirty="0" err="1"/>
              <a:t>padding-bottom</a:t>
            </a:r>
            <a:r>
              <a:rPr lang="fi-FI" dirty="0"/>
              <a:t> ja </a:t>
            </a:r>
            <a:r>
              <a:rPr lang="fi-FI" dirty="0" err="1"/>
              <a:t>padding-left</a:t>
            </a:r>
            <a:r>
              <a:rPr lang="fi-FI" dirty="0"/>
              <a:t>.</a:t>
            </a:r>
          </a:p>
          <a:p>
            <a:r>
              <a:rPr lang="fi-FI" dirty="0"/>
              <a:t>    </a:t>
            </a:r>
            <a:r>
              <a:rPr lang="fi-FI" dirty="0" err="1"/>
              <a:t>padding</a:t>
            </a:r>
            <a:r>
              <a:rPr lang="fi-FI" dirty="0"/>
              <a:t>: 3em; – kaikille sivuille sama 3em-kokoinen täyte</a:t>
            </a:r>
          </a:p>
          <a:p>
            <a:r>
              <a:rPr lang="fi-FI" dirty="0"/>
              <a:t>    </a:t>
            </a:r>
            <a:r>
              <a:rPr lang="fi-FI" dirty="0" err="1"/>
              <a:t>padding</a:t>
            </a:r>
            <a:r>
              <a:rPr lang="fi-FI" dirty="0"/>
              <a:t>: 2em 3em; – pystysuuntaan (</a:t>
            </a:r>
            <a:r>
              <a:rPr lang="fi-FI" dirty="0" err="1"/>
              <a:t>ylä</a:t>
            </a:r>
            <a:r>
              <a:rPr lang="fi-FI" dirty="0"/>
              <a:t> ja alapuolelle) 2em, vaakasuuntaan (oikealle ja vasemmalle) 3em</a:t>
            </a:r>
          </a:p>
          <a:p>
            <a:r>
              <a:rPr lang="fi-FI" dirty="0"/>
              <a:t>    </a:t>
            </a:r>
            <a:r>
              <a:rPr lang="fi-FI" dirty="0" err="1"/>
              <a:t>padding</a:t>
            </a:r>
            <a:r>
              <a:rPr lang="fi-FI" dirty="0"/>
              <a:t>: 2em 1em 3em; – yläpuolelle 2em, vaakasuunnassa 1em ja alapuolelle 3em</a:t>
            </a:r>
          </a:p>
          <a:p>
            <a:r>
              <a:rPr lang="fi-FI" dirty="0"/>
              <a:t>    </a:t>
            </a:r>
            <a:r>
              <a:rPr lang="fi-FI" dirty="0" err="1"/>
              <a:t>padding</a:t>
            </a:r>
            <a:r>
              <a:rPr lang="fi-FI" dirty="0"/>
              <a:t>: 1em 2em 3em 4em;– sivut järjestyksessä top, </a:t>
            </a:r>
            <a:r>
              <a:rPr lang="fi-FI" dirty="0" err="1"/>
              <a:t>right</a:t>
            </a:r>
            <a:r>
              <a:rPr lang="fi-FI" dirty="0"/>
              <a:t>, </a:t>
            </a:r>
            <a:r>
              <a:rPr lang="fi-FI" dirty="0" err="1"/>
              <a:t>bottom</a:t>
            </a:r>
            <a:r>
              <a:rPr lang="fi-FI" dirty="0"/>
              <a:t>, </a:t>
            </a:r>
            <a:r>
              <a:rPr lang="fi-FI" dirty="0" err="1"/>
              <a:t>left</a:t>
            </a:r>
            <a:r>
              <a:rPr lang="fi-FI" dirty="0"/>
              <a:t> (muistisääntö: </a:t>
            </a:r>
            <a:r>
              <a:rPr lang="fi-FI" dirty="0" err="1"/>
              <a:t>trouble</a:t>
            </a:r>
            <a:r>
              <a:rPr lang="fi-FI" dirty="0"/>
              <a:t>)</a:t>
            </a:r>
          </a:p>
          <a:p>
            <a:r>
              <a:rPr lang="fi-FI" dirty="0"/>
              <a:t>Toisin kuin marginaalit, vierekkäisten elementtien täytteet eivät “romahda” yhteen päällekkäin, sillä ne ovat osa itse elementtiä eikä vain sen ympärillä olevaa tyhjää tilaa. Esimerkiksi taustakuva tai -väri vaikuttavat myös täytteeseen.</a:t>
            </a:r>
          </a:p>
        </p:txBody>
      </p:sp>
      <p:sp>
        <p:nvSpPr>
          <p:cNvPr id="4" name="Päivämäärän paikkamerkki 3">
            <a:extLst>
              <a:ext uri="{FF2B5EF4-FFF2-40B4-BE49-F238E27FC236}">
                <a16:creationId xmlns:a16="http://schemas.microsoft.com/office/drawing/2014/main" id="{193D9B10-F105-42B2-98E7-691EE0ADD9F5}"/>
              </a:ext>
            </a:extLst>
          </p:cNvPr>
          <p:cNvSpPr>
            <a:spLocks noGrp="1"/>
          </p:cNvSpPr>
          <p:nvPr>
            <p:ph type="dt" sz="half" idx="10"/>
          </p:nvPr>
        </p:nvSpPr>
        <p:spPr/>
        <p:txBody>
          <a:bodyPr/>
          <a:lstStyle/>
          <a:p>
            <a:pPr rtl="0"/>
            <a:fld id="{0740D964-887C-4E97-B977-6AF150F97F6E}" type="datetime1">
              <a:rPr lang="fi-FI" smtClean="0"/>
              <a:t>17.3.2023</a:t>
            </a:fld>
            <a:endParaRPr lang="fi-FI"/>
          </a:p>
        </p:txBody>
      </p:sp>
      <p:sp>
        <p:nvSpPr>
          <p:cNvPr id="5" name="Alatunnisteen paikkamerkki 4">
            <a:extLst>
              <a:ext uri="{FF2B5EF4-FFF2-40B4-BE49-F238E27FC236}">
                <a16:creationId xmlns:a16="http://schemas.microsoft.com/office/drawing/2014/main" id="{682F0BEE-4CD4-403D-B983-1492F1A737B6}"/>
              </a:ext>
            </a:extLst>
          </p:cNvPr>
          <p:cNvSpPr>
            <a:spLocks noGrp="1"/>
          </p:cNvSpPr>
          <p:nvPr>
            <p:ph type="ftr" sz="quarter" idx="11"/>
          </p:nvPr>
        </p:nvSpPr>
        <p:spPr/>
        <p:txBody>
          <a:bodyPr/>
          <a:lstStyle/>
          <a:p>
            <a:pPr rtl="0"/>
            <a:r>
              <a:rPr lang="fi-FI"/>
              <a:t>MM</a:t>
            </a:r>
          </a:p>
        </p:txBody>
      </p:sp>
      <p:sp>
        <p:nvSpPr>
          <p:cNvPr id="6" name="Dian numeron paikkamerkki 5">
            <a:extLst>
              <a:ext uri="{FF2B5EF4-FFF2-40B4-BE49-F238E27FC236}">
                <a16:creationId xmlns:a16="http://schemas.microsoft.com/office/drawing/2014/main" id="{E033D7CC-D42A-49A0-BB9C-0B7F0420E850}"/>
              </a:ext>
            </a:extLst>
          </p:cNvPr>
          <p:cNvSpPr>
            <a:spLocks noGrp="1"/>
          </p:cNvSpPr>
          <p:nvPr>
            <p:ph type="sldNum" sz="quarter" idx="12"/>
          </p:nvPr>
        </p:nvSpPr>
        <p:spPr/>
        <p:txBody>
          <a:bodyPr/>
          <a:lstStyle/>
          <a:p>
            <a:pPr rtl="0"/>
            <a:fld id="{DBA1B0FB-D917-4C8C-928F-313BD683BF39}" type="slidenum">
              <a:rPr lang="fi-FI" smtClean="0"/>
              <a:t>99</a:t>
            </a:fld>
            <a:endParaRPr lang="fi-FI"/>
          </a:p>
        </p:txBody>
      </p:sp>
    </p:spTree>
    <p:extLst>
      <p:ext uri="{BB962C8B-B14F-4D97-AF65-F5344CB8AC3E}">
        <p14:creationId xmlns:p14="http://schemas.microsoft.com/office/powerpoint/2010/main" val="3616973041"/>
      </p:ext>
    </p:extLst>
  </p:cSld>
  <p:clrMapOvr>
    <a:masterClrMapping/>
  </p:clrMapOvr>
</p:sld>
</file>

<file path=ppt/theme/theme1.xml><?xml version="1.0" encoding="utf-8"?>
<a:theme xmlns:a="http://schemas.openxmlformats.org/drawingml/2006/main" name="Tervetulotiedosto">
  <a:themeElements>
    <a:clrScheme name="Custom 1">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061933_TF44889724_Win32" id="{B6D1081B-273E-49A1-B65C-028FD4AB6E5B}" vid="{7E9C319B-38C3-476A-BB92-A8AF2363338D}"/>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03465eb-df51-4f00-a027-44f2ecd67cde" xsi:nil="true"/>
    <_activity xmlns="a03465eb-df51-4f00-a027-44f2ecd67cd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F6F2E24A0062F64BACF83406B372D8EA" ma:contentTypeVersion="15" ma:contentTypeDescription="Luo uusi asiakirja." ma:contentTypeScope="" ma:versionID="790dbaa148bc7fb326b5f605c88928ba">
  <xsd:schema xmlns:xsd="http://www.w3.org/2001/XMLSchema" xmlns:xs="http://www.w3.org/2001/XMLSchema" xmlns:p="http://schemas.microsoft.com/office/2006/metadata/properties" xmlns:ns3="7405428f-591e-4bb1-8ff2-2d687588237f" xmlns:ns4="a03465eb-df51-4f00-a027-44f2ecd67cde" targetNamespace="http://schemas.microsoft.com/office/2006/metadata/properties" ma:root="true" ma:fieldsID="5926dc96d956404c6813edb7b30d4d4f" ns3:_="" ns4:_="">
    <xsd:import namespace="7405428f-591e-4bb1-8ff2-2d687588237f"/>
    <xsd:import namespace="a03465eb-df51-4f00-a027-44f2ecd67cde"/>
    <xsd:element name="properties">
      <xsd:complexType>
        <xsd:sequence>
          <xsd:element name="documentManagement">
            <xsd:complexType>
              <xsd:all>
                <xsd:element ref="ns3:SharedWithUsers" minOccurs="0"/>
                <xsd:element ref="ns3:SharingHintHash" minOccurs="0"/>
                <xsd:element ref="ns3:SharedWithDetails"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LengthInSeconds"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5428f-591e-4bb1-8ff2-2d687588237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Jakamisvihjeen hajautus" ma:internalName="SharingHintHash" ma:readOnly="true">
      <xsd:simpleType>
        <xsd:restriction base="dms:Text"/>
      </xsd:simpleType>
    </xsd:element>
    <xsd:element name="SharedWithDetails" ma:index="10" nillable="true" ma:displayName="Jakamisen tiedot"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3465eb-df51-4f00-a027-44f2ecd67cd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EFEE82-03DD-4F90-81E2-2AF29E1D81FB}">
  <ds:schemaRefs>
    <ds:schemaRef ds:uri="http://schemas.microsoft.com/office/infopath/2007/PartnerControls"/>
    <ds:schemaRef ds:uri="http://www.w3.org/XML/1998/namespace"/>
    <ds:schemaRef ds:uri="http://schemas.microsoft.com/office/2006/documentManagement/types"/>
    <ds:schemaRef ds:uri="http://purl.org/dc/dcmitype/"/>
    <ds:schemaRef ds:uri="http://schemas.microsoft.com/office/2006/metadata/properties"/>
    <ds:schemaRef ds:uri="http://schemas.openxmlformats.org/package/2006/metadata/core-properties"/>
    <ds:schemaRef ds:uri="a03465eb-df51-4f00-a027-44f2ecd67cde"/>
    <ds:schemaRef ds:uri="7405428f-591e-4bb1-8ff2-2d687588237f"/>
    <ds:schemaRef ds:uri="http://purl.org/dc/terms/"/>
    <ds:schemaRef ds:uri="http://purl.org/dc/elements/1.1/"/>
  </ds:schemaRefs>
</ds:datastoreItem>
</file>

<file path=customXml/itemProps2.xml><?xml version="1.0" encoding="utf-8"?>
<ds:datastoreItem xmlns:ds="http://schemas.openxmlformats.org/officeDocument/2006/customXml" ds:itemID="{6FB6FBE4-5ACD-4115-9139-635E82C3D35A}">
  <ds:schemaRefs>
    <ds:schemaRef ds:uri="http://schemas.microsoft.com/sharepoint/v3/contenttype/forms"/>
  </ds:schemaRefs>
</ds:datastoreItem>
</file>

<file path=customXml/itemProps3.xml><?xml version="1.0" encoding="utf-8"?>
<ds:datastoreItem xmlns:ds="http://schemas.openxmlformats.org/officeDocument/2006/customXml" ds:itemID="{84FF6068-9DD4-481A-BC82-286D772609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5428f-591e-4bb1-8ff2-2d687588237f"/>
    <ds:schemaRef ds:uri="a03465eb-df51-4f00-a027-44f2ecd67c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Online-esityksen vihjeet</Template>
  <TotalTime>2937</TotalTime>
  <Words>12598</Words>
  <Application>Microsoft Office PowerPoint</Application>
  <PresentationFormat>Laajakuva</PresentationFormat>
  <Paragraphs>1350</Paragraphs>
  <Slides>155</Slides>
  <Notes>8</Notes>
  <HiddenSlides>0</HiddenSlides>
  <MMClips>0</MMClips>
  <ScaleCrop>false</ScaleCrop>
  <HeadingPairs>
    <vt:vector size="6" baseType="variant">
      <vt:variant>
        <vt:lpstr>Käytetyt fontit</vt:lpstr>
      </vt:variant>
      <vt:variant>
        <vt:i4>8</vt:i4>
      </vt:variant>
      <vt:variant>
        <vt:lpstr>Teema</vt:lpstr>
      </vt:variant>
      <vt:variant>
        <vt:i4>1</vt:i4>
      </vt:variant>
      <vt:variant>
        <vt:lpstr>Dian otsikot</vt:lpstr>
      </vt:variant>
      <vt:variant>
        <vt:i4>155</vt:i4>
      </vt:variant>
    </vt:vector>
  </HeadingPairs>
  <TitlesOfParts>
    <vt:vector size="164" baseType="lpstr">
      <vt:lpstr>Arial</vt:lpstr>
      <vt:lpstr>Arial Unicode MS</vt:lpstr>
      <vt:lpstr>Calibri</vt:lpstr>
      <vt:lpstr>Consolas</vt:lpstr>
      <vt:lpstr>Rockwell</vt:lpstr>
      <vt:lpstr>Rockwell Condensed</vt:lpstr>
      <vt:lpstr>Segoe UI</vt:lpstr>
      <vt:lpstr>Times New Roman</vt:lpstr>
      <vt:lpstr>Tervetulotiedosto</vt:lpstr>
      <vt:lpstr>Css3-tyylit</vt:lpstr>
      <vt:lpstr>CSS</vt:lpstr>
      <vt:lpstr>Mitä voit tehdä CSS:llä </vt:lpstr>
      <vt:lpstr>CSS:n käytön edut </vt:lpstr>
      <vt:lpstr>CSS:n sisällyttäminen html-koodiin.</vt:lpstr>
      <vt:lpstr>Sisäiset tyylit</vt:lpstr>
      <vt:lpstr>Upotetut tyylit</vt:lpstr>
      <vt:lpstr>Ulkoinen tyylisivu</vt:lpstr>
      <vt:lpstr>Ulkoinen tyylisivu</vt:lpstr>
      <vt:lpstr>Ulkoisten tyylisivujen tuonti </vt:lpstr>
      <vt:lpstr>Css syntaksi</vt:lpstr>
      <vt:lpstr>Selector ja declaration</vt:lpstr>
      <vt:lpstr>Kommentit</vt:lpstr>
      <vt:lpstr>Selectors, valitsimet</vt:lpstr>
      <vt:lpstr>Elementtivalitsin ja id-valitsin</vt:lpstr>
      <vt:lpstr>Class selector, luokkavalitsin</vt:lpstr>
      <vt:lpstr>Jälkeläisten valitsijat, </vt:lpstr>
      <vt:lpstr>Child selector</vt:lpstr>
      <vt:lpstr>Ryhmittelyvalitsimet</vt:lpstr>
      <vt:lpstr>Selector</vt:lpstr>
      <vt:lpstr>1 CSS teksti ja väri, text and color</vt:lpstr>
      <vt:lpstr>Tekstin väri, color</vt:lpstr>
      <vt:lpstr>Tekstin tasaus, text align</vt:lpstr>
      <vt:lpstr>Tekstin koristelu, text decoration</vt:lpstr>
      <vt:lpstr>Alleviivauksen poistaminen linkistä, none</vt:lpstr>
      <vt:lpstr>Suuraakkoset jne, Text-transform</vt:lpstr>
      <vt:lpstr>Text-indent, ekan rivin sisennys</vt:lpstr>
      <vt:lpstr>Letter-spacing, kirjasinväli</vt:lpstr>
      <vt:lpstr>Word-spacing, sanan välit</vt:lpstr>
      <vt:lpstr>Tekstirivin korkeus, line-height</vt:lpstr>
      <vt:lpstr>Rivin korkeus, line height</vt:lpstr>
      <vt:lpstr>Rivin korkeus</vt:lpstr>
      <vt:lpstr> 1 Värit</vt:lpstr>
      <vt:lpstr>Edustaväri, foreing color</vt:lpstr>
      <vt:lpstr>HEX väriarvot</vt:lpstr>
      <vt:lpstr>Rgb-väriarvot</vt:lpstr>
      <vt:lpstr>HSL värit https://www.jyrkinen.fi/asioita/varikartta.html  </vt:lpstr>
      <vt:lpstr>Kontrasti</vt:lpstr>
      <vt:lpstr>Väriarvojen vaikutus reunuksiin</vt:lpstr>
      <vt:lpstr>Värit yhteenveto</vt:lpstr>
      <vt:lpstr>2 Kirjasimet, font-family</vt:lpstr>
      <vt:lpstr>font-size, fontin koko</vt:lpstr>
      <vt:lpstr>@font-face (toimiiko?)</vt:lpstr>
      <vt:lpstr>@font-face</vt:lpstr>
      <vt:lpstr>Fonttiformaattien ymmärtäminen</vt:lpstr>
      <vt:lpstr>https://ertuki.fi/nailla-kolmella-fontilla-vangitset-lukijasi-huomion/ </vt:lpstr>
      <vt:lpstr>3 CSS lists, listat siis luettelot</vt:lpstr>
      <vt:lpstr>Listojen muotoilu CSS:llä </vt:lpstr>
      <vt:lpstr>Luettelomerkkien sijainnin muuttaminen </vt:lpstr>
      <vt:lpstr>Kuvien käyttäminen luettelomerkkinä</vt:lpstr>
      <vt:lpstr>Kiertokeino</vt:lpstr>
      <vt:lpstr>Kaikkien luettelon ominaisuuksien asettaminen kerralla </vt:lpstr>
      <vt:lpstr>Navigointivalikoiden luominen luetteloiden avulla </vt:lpstr>
      <vt:lpstr>4 Table properties, taulukon ominaisuuksia</vt:lpstr>
      <vt:lpstr>5 ja 7 sekä 8 Background, tausta</vt:lpstr>
      <vt:lpstr>Taustaväri, background-color.html</vt:lpstr>
      <vt:lpstr>Taustan ominaisuuksien asettaminen </vt:lpstr>
      <vt:lpstr>Aligning images using css, kuvien tasaus css: llä </vt:lpstr>
      <vt:lpstr>Taustakuva</vt:lpstr>
      <vt:lpstr>Taustan toisto</vt:lpstr>
      <vt:lpstr>Näin repeat toimii…</vt:lpstr>
      <vt:lpstr>Taustan sijainti</vt:lpstr>
      <vt:lpstr>Taustan sijainti</vt:lpstr>
      <vt:lpstr>BACKGROUND-ATTACHMENT</vt:lpstr>
      <vt:lpstr>Repeating images, bacground-repeat, bacground-attachment, taustakuvan toisto</vt:lpstr>
      <vt:lpstr>Background position, taustakuvan sijainti</vt:lpstr>
      <vt:lpstr>Lyhennetty koodi</vt:lpstr>
      <vt:lpstr>6 Yksiköt ja mitat</vt:lpstr>
      <vt:lpstr>14 Css links, Css-linkit</vt:lpstr>
      <vt:lpstr>linkit</vt:lpstr>
      <vt:lpstr>Vakiolinkkityylien muuttaminen</vt:lpstr>
      <vt:lpstr>Oletusalleviivauksen poistaminen linkeistä </vt:lpstr>
      <vt:lpstr>Tekstilinkkien saaminen näyttämään painikkeilta </vt:lpstr>
      <vt:lpstr>14 Pseudo class and elements</vt:lpstr>
      <vt:lpstr>Boxes, laatikot</vt:lpstr>
      <vt:lpstr>Laatikkomalli, box model</vt:lpstr>
      <vt:lpstr>Elementtien leveys ja korkeus </vt:lpstr>
      <vt:lpstr>Laatikkomalli</vt:lpstr>
      <vt:lpstr>Elementin mittojen asettaminen </vt:lpstr>
      <vt:lpstr>Ominaisuuksilla width ja height voi olla seuraavat arvot: </vt:lpstr>
      <vt:lpstr>Suurimman leveyden ja korkeuden asettaminen </vt:lpstr>
      <vt:lpstr>Minimileveyden ja -korkeuden asettaminen </vt:lpstr>
      <vt:lpstr>Min-height</vt:lpstr>
      <vt:lpstr>Leveys- ja korkeusalueen asettaminen </vt:lpstr>
      <vt:lpstr>Box dimensions width, height, laatikon mitat leveys, korkeus</vt:lpstr>
      <vt:lpstr>Box-sizing</vt:lpstr>
      <vt:lpstr>Css3 box-shadow, laatikon varjo</vt:lpstr>
      <vt:lpstr>Change inline/block display, muuta rivi/lohko</vt:lpstr>
      <vt:lpstr>Overflow, ylivuoto</vt:lpstr>
      <vt:lpstr>10 Border, reunaviivat</vt:lpstr>
      <vt:lpstr>10 Border-width, reunuksen leveys</vt:lpstr>
      <vt:lpstr>10 Border-style, reunuksen tyyli</vt:lpstr>
      <vt:lpstr>Css3 border-image, reunan kuva</vt:lpstr>
      <vt:lpstr>10 Border-color, reunuksen väri</vt:lpstr>
      <vt:lpstr>Css3 rounded corners, border-radius, pyöristetyt kulmat, reunan säde</vt:lpstr>
      <vt:lpstr>Elliptical shapes, border-radius, elliptiset muodot, reunan säde</vt:lpstr>
      <vt:lpstr>10 shorthand, lyhyesti</vt:lpstr>
      <vt:lpstr>11 padding</vt:lpstr>
      <vt:lpstr>11 Padding, täyte</vt:lpstr>
      <vt:lpstr>11 margin</vt:lpstr>
      <vt:lpstr>12 Margin, marginaalit</vt:lpstr>
      <vt:lpstr>Image rollovers &amp; sprites, kuvan siirtyminen ja spritet</vt:lpstr>
      <vt:lpstr>13 kuvat</vt:lpstr>
      <vt:lpstr>Tässä:</vt:lpstr>
      <vt:lpstr>19 Animation</vt:lpstr>
      <vt:lpstr>Transition</vt:lpstr>
      <vt:lpstr>19 Transform</vt:lpstr>
      <vt:lpstr>Shadow, varjo generaattori</vt:lpstr>
      <vt:lpstr>Gradient, liukuvärjäys</vt:lpstr>
      <vt:lpstr>20 Pagination, sivujen numerointi</vt:lpstr>
      <vt:lpstr>21 Murupolku, breadcrumb</vt:lpstr>
      <vt:lpstr>22 dropdown, pudotusvalikko</vt:lpstr>
      <vt:lpstr>23 Navigointi</vt:lpstr>
      <vt:lpstr>24 Accordion</vt:lpstr>
      <vt:lpstr>Tooltip</vt:lpstr>
      <vt:lpstr>30 Responsiivinen sivusto (viaport, grid, flexbox, jne)</vt:lpstr>
      <vt:lpstr>30 Responsiivinen sivusto </vt:lpstr>
      <vt:lpstr>Responsiivinen kuva</vt:lpstr>
      <vt:lpstr>&lt;picture&gt; elementti</vt:lpstr>
      <vt:lpstr>Fluid grid, media kysely, responsiivisuus https://web.dev/learn/design/ </vt:lpstr>
      <vt:lpstr>Responsiivinen web suunnittelu - viewport</vt:lpstr>
      <vt:lpstr>Grid</vt:lpstr>
      <vt:lpstr>Grid</vt:lpstr>
      <vt:lpstr>Grid</vt:lpstr>
      <vt:lpstr>Grid</vt:lpstr>
      <vt:lpstr>Grid, ruudukko esimerkkejä</vt:lpstr>
      <vt:lpstr>Flexbox</vt:lpstr>
      <vt:lpstr>Kuinka Flex Layout toimii </vt:lpstr>
      <vt:lpstr>Flex-säiliön sisällä olevan virtauksen säätely </vt:lpstr>
      <vt:lpstr>Flexbox</vt:lpstr>
      <vt:lpstr>Flex-tuotteiden mittojen hallinta </vt:lpstr>
      <vt:lpstr>Flex</vt:lpstr>
      <vt:lpstr>Justify-contenthyväksyy seuraavat arvot: </vt:lpstr>
      <vt:lpstr>Kohdista Flex-osat kohtisuoraan </vt:lpstr>
      <vt:lpstr>Flexbox, Align-content</vt:lpstr>
      <vt:lpstr>Järjestyksen muuttaminen</vt:lpstr>
      <vt:lpstr>Tekstin tasaus flex</vt:lpstr>
      <vt:lpstr>Flex kääriminen</vt:lpstr>
      <vt:lpstr>Flexbox</vt:lpstr>
      <vt:lpstr>Mediatyypit johdatus</vt:lpstr>
      <vt:lpstr>Mediasta riippuvien tyylisivujen luominen </vt:lpstr>
      <vt:lpstr>Tapa 2: @importAt-sääntöjen käyttäminen </vt:lpstr>
      <vt:lpstr>Tapa 3: &lt;link&gt;Elementin käyttö </vt:lpstr>
      <vt:lpstr>Erilaiset mediatyypit</vt:lpstr>
      <vt:lpstr>24 Header ja footer</vt:lpstr>
      <vt:lpstr>Media queries</vt:lpstr>
      <vt:lpstr>Mediakysely, media query</vt:lpstr>
      <vt:lpstr>Sarakkeen leveyden muuttaminen näytön koon perusteella </vt:lpstr>
      <vt:lpstr>Asettelujen muuttaminen näytön koon perusteella </vt:lpstr>
      <vt:lpstr>Responsiiviset kuvat</vt:lpstr>
      <vt:lpstr>Responsiiviset videot</vt:lpstr>
      <vt:lpstr>Css frameworks, css kehykset</vt:lpstr>
      <vt:lpstr>Materialize css</vt:lpstr>
      <vt:lpstr>Responsiivinen sivusto</vt:lpstr>
      <vt:lpstr>Tämän jälkeen opiskellaan bootstrapia, se mitä ehditään.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Css3-tyylit</dc:title>
  <dc:creator>Merja Marin</dc:creator>
  <cp:keywords/>
  <cp:lastModifiedBy>Marin Merja</cp:lastModifiedBy>
  <cp:revision>14</cp:revision>
  <dcterms:created xsi:type="dcterms:W3CDTF">2022-09-19T06:15:57Z</dcterms:created>
  <dcterms:modified xsi:type="dcterms:W3CDTF">2023-03-17T09:59:29Z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0x010100F6F2E24A0062F64BACF83406B372D8EA</vt:lpwstr>
  </property>
</Properties>
</file>